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65"/>
  </p:notesMasterIdLst>
  <p:sldIdLst>
    <p:sldId id="314" r:id="rId2"/>
    <p:sldId id="315" r:id="rId3"/>
    <p:sldId id="316" r:id="rId4"/>
    <p:sldId id="355" r:id="rId5"/>
    <p:sldId id="358" r:id="rId6"/>
    <p:sldId id="317" r:id="rId7"/>
    <p:sldId id="319" r:id="rId8"/>
    <p:sldId id="356" r:id="rId9"/>
    <p:sldId id="357" r:id="rId10"/>
    <p:sldId id="360" r:id="rId11"/>
    <p:sldId id="361" r:id="rId12"/>
    <p:sldId id="363" r:id="rId13"/>
    <p:sldId id="362" r:id="rId14"/>
    <p:sldId id="364" r:id="rId15"/>
    <p:sldId id="329" r:id="rId16"/>
    <p:sldId id="365" r:id="rId17"/>
    <p:sldId id="366" r:id="rId18"/>
    <p:sldId id="367" r:id="rId19"/>
    <p:sldId id="330" r:id="rId20"/>
    <p:sldId id="331" r:id="rId21"/>
    <p:sldId id="332" r:id="rId22"/>
    <p:sldId id="333" r:id="rId23"/>
    <p:sldId id="334" r:id="rId24"/>
    <p:sldId id="335" r:id="rId25"/>
    <p:sldId id="336" r:id="rId26"/>
    <p:sldId id="337" r:id="rId27"/>
    <p:sldId id="338" r:id="rId28"/>
    <p:sldId id="257" r:id="rId29"/>
    <p:sldId id="263" r:id="rId30"/>
    <p:sldId id="264" r:id="rId31"/>
    <p:sldId id="278" r:id="rId32"/>
    <p:sldId id="279" r:id="rId33"/>
    <p:sldId id="280" r:id="rId34"/>
    <p:sldId id="281" r:id="rId35"/>
    <p:sldId id="286" r:id="rId36"/>
    <p:sldId id="287" r:id="rId37"/>
    <p:sldId id="288" r:id="rId38"/>
    <p:sldId id="289" r:id="rId39"/>
    <p:sldId id="290" r:id="rId40"/>
    <p:sldId id="291" r:id="rId41"/>
    <p:sldId id="292" r:id="rId42"/>
    <p:sldId id="293" r:id="rId43"/>
    <p:sldId id="294" r:id="rId44"/>
    <p:sldId id="295" r:id="rId45"/>
    <p:sldId id="297" r:id="rId46"/>
    <p:sldId id="298" r:id="rId47"/>
    <p:sldId id="307" r:id="rId48"/>
    <p:sldId id="299" r:id="rId49"/>
    <p:sldId id="300" r:id="rId50"/>
    <p:sldId id="302" r:id="rId51"/>
    <p:sldId id="303" r:id="rId52"/>
    <p:sldId id="304" r:id="rId53"/>
    <p:sldId id="305" r:id="rId54"/>
    <p:sldId id="301" r:id="rId55"/>
    <p:sldId id="306" r:id="rId56"/>
    <p:sldId id="308" r:id="rId57"/>
    <p:sldId id="368" r:id="rId58"/>
    <p:sldId id="309" r:id="rId59"/>
    <p:sldId id="310" r:id="rId60"/>
    <p:sldId id="311" r:id="rId61"/>
    <p:sldId id="312" r:id="rId62"/>
    <p:sldId id="313" r:id="rId63"/>
    <p:sldId id="350" r:id="rId64"/>
  </p:sldIdLst>
  <p:sldSz cx="12192000" cy="6858000"/>
  <p:notesSz cx="9926638" cy="6797675"/>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G SAVA" initials="LS" lastIdx="7" clrIdx="0">
    <p:extLst>
      <p:ext uri="{19B8F6BF-5375-455C-9EA6-DF929625EA0E}">
        <p15:presenceInfo xmlns:p15="http://schemas.microsoft.com/office/powerpoint/2012/main" userId="fb504e8e5121416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64" autoAdjust="0"/>
    <p:restoredTop sz="94660"/>
  </p:normalViewPr>
  <p:slideViewPr>
    <p:cSldViewPr snapToGrid="0">
      <p:cViewPr varScale="1">
        <p:scale>
          <a:sx n="108" d="100"/>
          <a:sy n="108" d="100"/>
        </p:scale>
        <p:origin x="3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5622798" y="1"/>
            <a:ext cx="4301543" cy="341064"/>
          </a:xfrm>
          <a:prstGeom prst="rect">
            <a:avLst/>
          </a:prstGeom>
        </p:spPr>
        <p:txBody>
          <a:bodyPr vert="horz" lIns="91440" tIns="45720" rIns="91440" bIns="45720" rtlCol="0"/>
          <a:lstStyle>
            <a:lvl1pPr algn="r">
              <a:defRPr sz="1200"/>
            </a:lvl1pPr>
          </a:lstStyle>
          <a:p>
            <a:fld id="{8C23BB7C-6D1C-49CE-B1B7-890107CB33CA}" type="datetimeFigureOut">
              <a:rPr lang="hr-HR" smtClean="0"/>
              <a:t>28.3.2025.</a:t>
            </a:fld>
            <a:endParaRPr lang="hr-HR"/>
          </a:p>
        </p:txBody>
      </p:sp>
      <p:sp>
        <p:nvSpPr>
          <p:cNvPr id="4" name="Rezervirano mjesto slike slajda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992664" y="3271381"/>
            <a:ext cx="7941310" cy="2676585"/>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6456612"/>
            <a:ext cx="4301543" cy="341063"/>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5622798" y="6456612"/>
            <a:ext cx="4301543" cy="341063"/>
          </a:xfrm>
          <a:prstGeom prst="rect">
            <a:avLst/>
          </a:prstGeom>
        </p:spPr>
        <p:txBody>
          <a:bodyPr vert="horz" lIns="91440" tIns="45720" rIns="91440" bIns="45720" rtlCol="0" anchor="b"/>
          <a:lstStyle>
            <a:lvl1pPr algn="r">
              <a:defRPr sz="1200"/>
            </a:lvl1pPr>
          </a:lstStyle>
          <a:p>
            <a:fld id="{95ADE896-1CF9-4872-9949-5CD9975CAE08}" type="slidenum">
              <a:rPr lang="hr-HR" smtClean="0"/>
              <a:t>‹#›</a:t>
            </a:fld>
            <a:endParaRPr lang="hr-HR"/>
          </a:p>
        </p:txBody>
      </p:sp>
    </p:spTree>
    <p:extLst>
      <p:ext uri="{BB962C8B-B14F-4D97-AF65-F5344CB8AC3E}">
        <p14:creationId xmlns:p14="http://schemas.microsoft.com/office/powerpoint/2010/main" val="3000962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F1C66FD-8ECA-1A26-E11C-3522A017CF87}"/>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D21008C7-DAA7-8A7C-7DD6-8C95A61AD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47539954-2413-6C4A-F89D-42215CC884C9}"/>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5" name="Rezervirano mjesto podnožja 4">
            <a:extLst>
              <a:ext uri="{FF2B5EF4-FFF2-40B4-BE49-F238E27FC236}">
                <a16:creationId xmlns:a16="http://schemas.microsoft.com/office/drawing/2014/main" id="{8242DDC7-D996-2DA4-49C9-F138AB9FA0D4}"/>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C59D26FF-CA08-E3B3-F3FA-7A248D3442C7}"/>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2903722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5DF1466-B734-96E0-4039-EA12B67082D9}"/>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EBDC361A-ABA6-81B3-DD1D-E02C767FB299}"/>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EA1C0149-1AFE-57FC-33B0-B3DDA6C4BCF3}"/>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5" name="Rezervirano mjesto podnožja 4">
            <a:extLst>
              <a:ext uri="{FF2B5EF4-FFF2-40B4-BE49-F238E27FC236}">
                <a16:creationId xmlns:a16="http://schemas.microsoft.com/office/drawing/2014/main" id="{F5ADC01C-E44F-51F5-4694-5B85A80DC588}"/>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D75C8DCB-10E5-9C50-5813-00BB6EC28468}"/>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632927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2D38A5F8-928E-8DE5-E8AC-BF33DB48D4F8}"/>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C5899557-DE01-EF80-78B6-95044C61BFA7}"/>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00AD5326-B19A-7783-0720-5A0EC7092E1A}"/>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5" name="Rezervirano mjesto podnožja 4">
            <a:extLst>
              <a:ext uri="{FF2B5EF4-FFF2-40B4-BE49-F238E27FC236}">
                <a16:creationId xmlns:a16="http://schemas.microsoft.com/office/drawing/2014/main" id="{5607D44D-3642-8C24-3FCB-421EA0C431AE}"/>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B4E4FD3F-36A2-843F-D8F1-7E3FF43AB8BF}"/>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3436780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B6160D5-042A-C04C-C4C7-053C8BEAB99B}"/>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1DC6F48B-8785-F09F-B388-E4F41164E97F}"/>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E083A378-A416-2F71-26B9-EE8473CC81F8}"/>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5" name="Rezervirano mjesto podnožja 4">
            <a:extLst>
              <a:ext uri="{FF2B5EF4-FFF2-40B4-BE49-F238E27FC236}">
                <a16:creationId xmlns:a16="http://schemas.microsoft.com/office/drawing/2014/main" id="{D97E1C17-A369-B54C-AE3A-36AF098AB975}"/>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1109622E-6E84-A00C-963C-EDC03046A2DA}"/>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388997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66484A-B838-49AA-FA0A-0CB7DA1EDF95}"/>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BB91E100-5425-6CC9-F008-D32C1C698D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03D49B42-7DF9-8BDB-53A1-FBB927A9CDD1}"/>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5" name="Rezervirano mjesto podnožja 4">
            <a:extLst>
              <a:ext uri="{FF2B5EF4-FFF2-40B4-BE49-F238E27FC236}">
                <a16:creationId xmlns:a16="http://schemas.microsoft.com/office/drawing/2014/main" id="{124858C7-6842-472A-E758-0E32B204BDB3}"/>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7B0065FB-69B2-BF45-EB5B-19BA273625BB}"/>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3868905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B64FC9B-5466-09F2-3856-817AF0572FB1}"/>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15F0B950-853C-EE04-97A3-2CCD5C1B2DBB}"/>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4CEEB9E7-EE38-9353-C5F4-987421C62B28}"/>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3B7AF3BC-75ED-8F29-6455-7D0D00BEAC9B}"/>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6" name="Rezervirano mjesto podnožja 5">
            <a:extLst>
              <a:ext uri="{FF2B5EF4-FFF2-40B4-BE49-F238E27FC236}">
                <a16:creationId xmlns:a16="http://schemas.microsoft.com/office/drawing/2014/main" id="{CB90012B-E0F6-6DB1-1616-11E7D42D5F59}"/>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63008B9F-13DA-7AC8-7691-E1D709526589}"/>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3374226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3F947E-C6FA-26C3-0D66-C63DB97CE4B7}"/>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6EEF5E97-0127-892F-5A33-EB13105A3A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2CDA5A8B-9E60-F422-EF55-825047E0C5AA}"/>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84A5CA97-2545-554B-D4C5-2662D7A6B4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FFD50570-5F55-A5E5-63FE-AD447DDF8E09}"/>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2E56B11F-BDBD-ADA8-9A23-70F88667CDC5}"/>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8" name="Rezervirano mjesto podnožja 7">
            <a:extLst>
              <a:ext uri="{FF2B5EF4-FFF2-40B4-BE49-F238E27FC236}">
                <a16:creationId xmlns:a16="http://schemas.microsoft.com/office/drawing/2014/main" id="{26A2DB57-AA84-94C2-0B67-BC7CDE65A601}"/>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540A03A0-53F4-DCD8-0843-6CCE022A3EE3}"/>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55288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D222A35-957E-3B4B-6820-AF10AE209EBD}"/>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5A994581-A9BC-B606-482D-721F9957687C}"/>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4" name="Rezervirano mjesto podnožja 3">
            <a:extLst>
              <a:ext uri="{FF2B5EF4-FFF2-40B4-BE49-F238E27FC236}">
                <a16:creationId xmlns:a16="http://schemas.microsoft.com/office/drawing/2014/main" id="{A1A6F420-20F0-30A8-A866-6E2E9C586C85}"/>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F6386325-3875-77E6-BDBD-24490FCF84E8}"/>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2072846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BD6D6604-AF70-EED2-EE00-2C1611A90184}"/>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3" name="Rezervirano mjesto podnožja 2">
            <a:extLst>
              <a:ext uri="{FF2B5EF4-FFF2-40B4-BE49-F238E27FC236}">
                <a16:creationId xmlns:a16="http://schemas.microsoft.com/office/drawing/2014/main" id="{3078D774-C9FA-5F0E-B5E0-5AE9F4CE9912}"/>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04A78459-A8F3-6BB9-AEC1-BFD2E8FCE7EB}"/>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189971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352B2CB-11E8-362A-D0A2-A526C019C9C4}"/>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B16DE329-D0E4-612C-1EEB-F2BC397CA5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FD68CF00-B800-C73F-D0C7-7FE8E50FAC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0EC3393F-7846-FCFD-A004-995BFF923DB9}"/>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6" name="Rezervirano mjesto podnožja 5">
            <a:extLst>
              <a:ext uri="{FF2B5EF4-FFF2-40B4-BE49-F238E27FC236}">
                <a16:creationId xmlns:a16="http://schemas.microsoft.com/office/drawing/2014/main" id="{F51F98F4-7C98-CBA3-544D-CE6FC68AA341}"/>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A6A20A92-0C20-B6D2-2EF8-B11172EA7B23}"/>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738305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5F2CD52-6C13-E13C-4385-4C519875B522}"/>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68D4AF82-9186-8DD9-7D52-2FF497737B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DA3EE1CF-9CD8-BE07-6C3A-F68B57B01F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54E9F880-1F3A-4C17-6522-6D24ACFEC34D}"/>
              </a:ext>
            </a:extLst>
          </p:cNvPr>
          <p:cNvSpPr>
            <a:spLocks noGrp="1"/>
          </p:cNvSpPr>
          <p:nvPr>
            <p:ph type="dt" sz="half" idx="10"/>
          </p:nvPr>
        </p:nvSpPr>
        <p:spPr/>
        <p:txBody>
          <a:bodyPr/>
          <a:lstStyle/>
          <a:p>
            <a:fld id="{970F161E-277A-4551-8326-E12FA3417E91}" type="datetimeFigureOut">
              <a:rPr lang="hr-HR" smtClean="0"/>
              <a:t>28.3.2025.</a:t>
            </a:fld>
            <a:endParaRPr lang="hr-HR"/>
          </a:p>
        </p:txBody>
      </p:sp>
      <p:sp>
        <p:nvSpPr>
          <p:cNvPr id="6" name="Rezervirano mjesto podnožja 5">
            <a:extLst>
              <a:ext uri="{FF2B5EF4-FFF2-40B4-BE49-F238E27FC236}">
                <a16:creationId xmlns:a16="http://schemas.microsoft.com/office/drawing/2014/main" id="{A1D379EE-A863-2508-EB13-77328E362F4C}"/>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DF60D412-FC42-C211-B269-96525F6DD21B}"/>
              </a:ext>
            </a:extLst>
          </p:cNvPr>
          <p:cNvSpPr>
            <a:spLocks noGrp="1"/>
          </p:cNvSpPr>
          <p:nvPr>
            <p:ph type="sldNum" sz="quarter" idx="12"/>
          </p:nvPr>
        </p:nvSpPr>
        <p:spPr/>
        <p:txBody>
          <a:bodyPr/>
          <a:lstStyle/>
          <a:p>
            <a:fld id="{2715E08A-2C8A-4A23-8169-93BBCC25C29E}" type="slidenum">
              <a:rPr lang="hr-HR" smtClean="0"/>
              <a:t>‹#›</a:t>
            </a:fld>
            <a:endParaRPr lang="hr-HR"/>
          </a:p>
        </p:txBody>
      </p:sp>
    </p:spTree>
    <p:extLst>
      <p:ext uri="{BB962C8B-B14F-4D97-AF65-F5344CB8AC3E}">
        <p14:creationId xmlns:p14="http://schemas.microsoft.com/office/powerpoint/2010/main" val="1926455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3000" b="-13000"/>
          </a:stretch>
        </a:blipFill>
        <a:effectLst/>
      </p:bgPr>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AD6CDA49-168C-921E-3F75-C57F2C0FDA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7DE32C22-C7AA-6580-BDD9-8FB93EB9F5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425B08D3-E1F6-4394-75E2-3E782C8421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0F161E-277A-4551-8326-E12FA3417E91}" type="datetimeFigureOut">
              <a:rPr lang="hr-HR" smtClean="0"/>
              <a:t>28.3.2025.</a:t>
            </a:fld>
            <a:endParaRPr lang="hr-HR"/>
          </a:p>
        </p:txBody>
      </p:sp>
      <p:sp>
        <p:nvSpPr>
          <p:cNvPr id="5" name="Rezervirano mjesto podnožja 4">
            <a:extLst>
              <a:ext uri="{FF2B5EF4-FFF2-40B4-BE49-F238E27FC236}">
                <a16:creationId xmlns:a16="http://schemas.microsoft.com/office/drawing/2014/main" id="{FD664B1B-8624-ADCC-D261-C7E99957BA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B769A263-EA28-CFE4-A70D-F19F072BFA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15E08A-2C8A-4A23-8169-93BBCC25C29E}" type="slidenum">
              <a:rPr lang="hr-HR" smtClean="0"/>
              <a:t>‹#›</a:t>
            </a:fld>
            <a:endParaRPr lang="hr-HR"/>
          </a:p>
        </p:txBody>
      </p:sp>
    </p:spTree>
    <p:extLst>
      <p:ext uri="{BB962C8B-B14F-4D97-AF65-F5344CB8AC3E}">
        <p14:creationId xmlns:p14="http://schemas.microsoft.com/office/powerpoint/2010/main" val="3120561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3.png"/><Relationship Id="rId18" Type="http://schemas.openxmlformats.org/officeDocument/2006/relationships/image" Target="../media/image18.png"/><Relationship Id="rId26" Type="http://schemas.openxmlformats.org/officeDocument/2006/relationships/image" Target="../media/image26.png"/><Relationship Id="rId3" Type="http://schemas.openxmlformats.org/officeDocument/2006/relationships/image" Target="../media/image3.png"/><Relationship Id="rId21" Type="http://schemas.openxmlformats.org/officeDocument/2006/relationships/image" Target="../media/image21.png"/><Relationship Id="rId34" Type="http://schemas.openxmlformats.org/officeDocument/2006/relationships/image" Target="../media/image34.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5" Type="http://schemas.openxmlformats.org/officeDocument/2006/relationships/image" Target="../media/image25.png"/><Relationship Id="rId33" Type="http://schemas.openxmlformats.org/officeDocument/2006/relationships/image" Target="../media/image33.png"/><Relationship Id="rId2" Type="http://schemas.openxmlformats.org/officeDocument/2006/relationships/image" Target="../media/image2.png"/><Relationship Id="rId16" Type="http://schemas.openxmlformats.org/officeDocument/2006/relationships/image" Target="../media/image16.png"/><Relationship Id="rId20" Type="http://schemas.openxmlformats.org/officeDocument/2006/relationships/image" Target="../media/image20.png"/><Relationship Id="rId29"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24" Type="http://schemas.openxmlformats.org/officeDocument/2006/relationships/image" Target="../media/image24.png"/><Relationship Id="rId32" Type="http://schemas.openxmlformats.org/officeDocument/2006/relationships/image" Target="../media/image32.pn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image" Target="../media/image23.png"/><Relationship Id="rId28" Type="http://schemas.openxmlformats.org/officeDocument/2006/relationships/image" Target="../media/image28.png"/><Relationship Id="rId36" Type="http://schemas.openxmlformats.org/officeDocument/2006/relationships/image" Target="../media/image36.png"/><Relationship Id="rId10" Type="http://schemas.openxmlformats.org/officeDocument/2006/relationships/image" Target="../media/image10.png"/><Relationship Id="rId19" Type="http://schemas.openxmlformats.org/officeDocument/2006/relationships/image" Target="../media/image19.png"/><Relationship Id="rId31" Type="http://schemas.openxmlformats.org/officeDocument/2006/relationships/image" Target="../media/image31.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 Id="rId22" Type="http://schemas.openxmlformats.org/officeDocument/2006/relationships/image" Target="../media/image22.png"/><Relationship Id="rId27" Type="http://schemas.openxmlformats.org/officeDocument/2006/relationships/image" Target="../media/image27.png"/><Relationship Id="rId30" Type="http://schemas.openxmlformats.org/officeDocument/2006/relationships/image" Target="../media/image30.png"/><Relationship Id="rId35" Type="http://schemas.openxmlformats.org/officeDocument/2006/relationships/image" Target="../media/image35.png"/><Relationship Id="rId8"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7.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s://narodne-novine.nn.hr/clanci/sluzbeni/2024_10_113_1908.html"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mailto:marijana.jurak@lagsava.hr" TargetMode="External"/><Relationship Id="rId2" Type="http://schemas.openxmlformats.org/officeDocument/2006/relationships/hyperlink" Target="mailto:maja.cicko@lagsava.hr" TargetMode="External"/><Relationship Id="rId1" Type="http://schemas.openxmlformats.org/officeDocument/2006/relationships/slideLayout" Target="../slideLayouts/slideLayout2.xml"/><Relationship Id="rId4" Type="http://schemas.openxmlformats.org/officeDocument/2006/relationships/hyperlink" Target="mailto:manuel.cicko@mps.hr"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2BF41A81-AD90-1FBE-D276-F8376BBE4246}"/>
              </a:ext>
            </a:extLst>
          </p:cNvPr>
          <p:cNvSpPr>
            <a:spLocks noChangeArrowheads="1"/>
          </p:cNvSpPr>
          <p:nvPr/>
        </p:nvSpPr>
        <p:spPr bwMode="auto">
          <a:xfrm>
            <a:off x="2010051" y="598483"/>
            <a:ext cx="7508663" cy="2162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LEADER – </a:t>
            </a:r>
            <a:r>
              <a:rPr kumimoji="0" lang="en-US" altLang="sr-Latn-RS" sz="2000" b="1" i="0" u="none" strike="noStrike" cap="none" normalizeH="0" baseline="0" dirty="0" err="1">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Intervencija</a:t>
            </a:r>
            <a:r>
              <a:rPr kumimoji="0" lang="en-US"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 77.06.</a:t>
            </a:r>
            <a:endParaRPr kumimoji="0" lang="hr-HR" altLang="sr-Latn-RS" sz="1000" b="0" i="0" u="none" strike="noStrike" cap="none" normalizeH="0" baseline="0" dirty="0">
              <a:ln>
                <a:noFill/>
              </a:ln>
              <a:solidFill>
                <a:schemeClr val="accent1">
                  <a:lumMod val="75000"/>
                </a:schemeClr>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sr-Latn-RS" sz="2000" b="1" i="0" u="none" strike="noStrike" cap="none" normalizeH="0" baseline="0" dirty="0" err="1">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Strateški</a:t>
            </a:r>
            <a:r>
              <a:rPr kumimoji="0" lang="en-US"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 plan </a:t>
            </a:r>
            <a:r>
              <a:rPr kumimoji="0" lang="en-US" altLang="sr-Latn-RS" sz="2000" b="1" i="0" u="none" strike="noStrike" cap="none" normalizeH="0" baseline="0" dirty="0" err="1">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Zajedničke</a:t>
            </a:r>
            <a:r>
              <a:rPr kumimoji="0" lang="en-US"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 </a:t>
            </a:r>
            <a:r>
              <a:rPr kumimoji="0" lang="en-US" altLang="sr-Latn-RS" sz="2000" b="1" i="0" u="none" strike="noStrike" cap="none" normalizeH="0" baseline="0" dirty="0" err="1">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poljoprivredne</a:t>
            </a:r>
            <a:r>
              <a:rPr kumimoji="0" lang="en-US"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 </a:t>
            </a:r>
            <a:r>
              <a:rPr kumimoji="0" lang="en-US" altLang="sr-Latn-RS" sz="2000" b="1" i="0" u="none" strike="noStrike" cap="none" normalizeH="0" baseline="0" dirty="0" err="1">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politike</a:t>
            </a:r>
            <a:r>
              <a:rPr kumimoji="0" lang="en-US"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 </a:t>
            </a:r>
            <a:r>
              <a:rPr kumimoji="0" lang="en-US" altLang="sr-Latn-RS" sz="2000" b="1" i="0" u="none" strike="noStrike" cap="none" normalizeH="0" baseline="0" dirty="0" err="1">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Republike</a:t>
            </a:r>
            <a:r>
              <a:rPr kumimoji="0" lang="en-US"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 </a:t>
            </a:r>
            <a:r>
              <a:rPr kumimoji="0" lang="en-US" altLang="sr-Latn-RS" sz="2000" b="1" i="0" u="none" strike="noStrike" cap="none" normalizeH="0" baseline="0" dirty="0" err="1">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Hrvatske</a:t>
            </a:r>
            <a:r>
              <a:rPr kumimoji="0" lang="en-US"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 2023. – 2027.</a:t>
            </a:r>
            <a:endParaRPr kumimoji="0" lang="hr-HR"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hr-HR" altLang="sr-Latn-RS" sz="2000" b="1" dirty="0">
              <a:solidFill>
                <a:schemeClr val="accent1">
                  <a:lumMod val="75000"/>
                </a:schemeClr>
              </a:solidFill>
              <a:latin typeface="Calibri Light" panose="020F0302020204030204" pitchFamily="34" charset="0"/>
              <a:ea typeface="Times New Roman" panose="02020603050405020304" pitchFamily="18" charset="0"/>
              <a:cs typeface="Calibri Light" panose="020F03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hr-HR" altLang="sr-Latn-RS" sz="2000" b="1" dirty="0">
                <a:solidFill>
                  <a:schemeClr val="accent1">
                    <a:lumMod val="75000"/>
                  </a:schemeClr>
                </a:solidFill>
                <a:latin typeface="Calibri Light" panose="020F0302020204030204" pitchFamily="34" charset="0"/>
                <a:ea typeface="Times New Roman" panose="02020603050405020304" pitchFamily="18" charset="0"/>
                <a:cs typeface="Calibri Light" panose="020F0302020204030204" pitchFamily="34" charset="0"/>
              </a:rPr>
              <a:t>2. Intervencija za ulaganje razvoj primarne poljoprivredne proizvodnje</a:t>
            </a:r>
            <a:endParaRPr kumimoji="0" lang="hr-HR"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hr-HR" altLang="sr-Latn-RS" sz="10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hr-HR" altLang="sr-Latn-RS" sz="105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  </a:t>
            </a:r>
            <a:endParaRPr kumimoji="0" lang="hr-HR" altLang="sr-Latn-R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r-HR" altLang="sr-Latn-RS" sz="1400" b="0" i="0" u="none" strike="noStrike" cap="none" normalizeH="0" baseline="0" dirty="0">
              <a:ln>
                <a:noFill/>
              </a:ln>
              <a:solidFill>
                <a:schemeClr val="tx1"/>
              </a:solidFill>
              <a:effectLst/>
              <a:latin typeface="Arial" panose="020B0604020202020204" pitchFamily="34" charset="0"/>
            </a:endParaRPr>
          </a:p>
        </p:txBody>
      </p:sp>
      <p:sp>
        <p:nvSpPr>
          <p:cNvPr id="8" name="Rectangle 9">
            <a:extLst>
              <a:ext uri="{FF2B5EF4-FFF2-40B4-BE49-F238E27FC236}">
                <a16:creationId xmlns:a16="http://schemas.microsoft.com/office/drawing/2014/main" id="{E735792A-698D-F919-B5CC-38192A6A35EF}"/>
              </a:ext>
            </a:extLst>
          </p:cNvPr>
          <p:cNvSpPr>
            <a:spLocks noChangeArrowheads="1"/>
          </p:cNvSpPr>
          <p:nvPr/>
        </p:nvSpPr>
        <p:spPr bwMode="auto">
          <a:xfrm>
            <a:off x="0" y="14192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sp>
        <p:nvSpPr>
          <p:cNvPr id="9" name="Rectangle 10">
            <a:extLst>
              <a:ext uri="{FF2B5EF4-FFF2-40B4-BE49-F238E27FC236}">
                <a16:creationId xmlns:a16="http://schemas.microsoft.com/office/drawing/2014/main" id="{FFC94068-EE87-7928-F699-4305BE78E8A3}"/>
              </a:ext>
            </a:extLst>
          </p:cNvPr>
          <p:cNvSpPr>
            <a:spLocks noChangeArrowheads="1"/>
          </p:cNvSpPr>
          <p:nvPr/>
        </p:nvSpPr>
        <p:spPr bwMode="auto">
          <a:xfrm>
            <a:off x="0" y="22955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sp>
        <p:nvSpPr>
          <p:cNvPr id="12" name="Rectangle 8">
            <a:extLst>
              <a:ext uri="{FF2B5EF4-FFF2-40B4-BE49-F238E27FC236}">
                <a16:creationId xmlns:a16="http://schemas.microsoft.com/office/drawing/2014/main" id="{133845AD-91DE-FDCC-71DD-C267D33FD905}"/>
              </a:ext>
            </a:extLst>
          </p:cNvPr>
          <p:cNvSpPr>
            <a:spLocks noChangeArrowheads="1"/>
          </p:cNvSpPr>
          <p:nvPr/>
        </p:nvSpPr>
        <p:spPr bwMode="auto">
          <a:xfrm>
            <a:off x="2235136" y="5910289"/>
            <a:ext cx="7508663"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r-HR" altLang="sr-Latn-RS" sz="2000" b="1" i="0" u="none" strike="noStrike" cap="none" normalizeH="0" baseline="0" dirty="0">
                <a:ln>
                  <a:noFill/>
                </a:ln>
                <a:solidFill>
                  <a:schemeClr val="accent1">
                    <a:lumMod val="75000"/>
                  </a:schemeClr>
                </a:solidFill>
                <a:effectLst/>
                <a:latin typeface="Calibri Light" panose="020F0302020204030204" pitchFamily="34" charset="0"/>
                <a:ea typeface="Times New Roman" panose="02020603050405020304" pitchFamily="18" charset="0"/>
                <a:cs typeface="Calibri Light" panose="020F0302020204030204" pitchFamily="34" charset="0"/>
              </a:rPr>
              <a:t>Zapreši</a:t>
            </a:r>
            <a:r>
              <a:rPr lang="hr-HR" altLang="sr-Latn-RS" sz="2000" b="1" dirty="0">
                <a:solidFill>
                  <a:schemeClr val="accent1">
                    <a:lumMod val="75000"/>
                  </a:schemeClr>
                </a:solidFill>
                <a:latin typeface="Calibri Light" panose="020F0302020204030204" pitchFamily="34" charset="0"/>
                <a:ea typeface="Times New Roman" panose="02020603050405020304" pitchFamily="18" charset="0"/>
                <a:cs typeface="Calibri Light" panose="020F0302020204030204" pitchFamily="34" charset="0"/>
              </a:rPr>
              <a:t>ć, 28.siječnja 2025.</a:t>
            </a:r>
            <a:endParaRPr kumimoji="0" lang="hr-HR" altLang="sr-Latn-RS" sz="600" b="0" i="0" u="none" strike="noStrike" cap="none" normalizeH="0" baseline="0" dirty="0">
              <a:ln>
                <a:noFill/>
              </a:ln>
              <a:solidFill>
                <a:schemeClr val="accent1">
                  <a:lumMod val="75000"/>
                </a:schemeClr>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r-HR" altLang="sr-Latn-RS" sz="1800" b="0" i="0" u="none" strike="noStrike" cap="none" normalizeH="0" baseline="0" dirty="0">
              <a:ln>
                <a:noFill/>
              </a:ln>
              <a:solidFill>
                <a:schemeClr val="tx1"/>
              </a:solidFill>
              <a:effectLst/>
              <a:latin typeface="Arial" panose="020B0604020202020204" pitchFamily="34" charset="0"/>
            </a:endParaRPr>
          </a:p>
        </p:txBody>
      </p:sp>
      <p:grpSp>
        <p:nvGrpSpPr>
          <p:cNvPr id="14" name="Group 27">
            <a:extLst>
              <a:ext uri="{FF2B5EF4-FFF2-40B4-BE49-F238E27FC236}">
                <a16:creationId xmlns:a16="http://schemas.microsoft.com/office/drawing/2014/main" id="{807906F0-3A07-BA42-682C-5F7BA4AA750E}"/>
              </a:ext>
            </a:extLst>
          </p:cNvPr>
          <p:cNvGrpSpPr>
            <a:grpSpLocks/>
          </p:cNvGrpSpPr>
          <p:nvPr/>
        </p:nvGrpSpPr>
        <p:grpSpPr bwMode="auto">
          <a:xfrm>
            <a:off x="2673286" y="2678774"/>
            <a:ext cx="1445895" cy="963930"/>
            <a:chOff x="2661" y="37"/>
            <a:chExt cx="2277" cy="1518"/>
          </a:xfrm>
        </p:grpSpPr>
        <p:sp>
          <p:nvSpPr>
            <p:cNvPr id="15" name="Rectangle 40">
              <a:extLst>
                <a:ext uri="{FF2B5EF4-FFF2-40B4-BE49-F238E27FC236}">
                  <a16:creationId xmlns:a16="http://schemas.microsoft.com/office/drawing/2014/main" id="{4DF3D76C-FCA5-C2F8-05B5-DDAD9B6AB66E}"/>
                </a:ext>
              </a:extLst>
            </p:cNvPr>
            <p:cNvSpPr>
              <a:spLocks noChangeArrowheads="1"/>
            </p:cNvSpPr>
            <p:nvPr/>
          </p:nvSpPr>
          <p:spPr bwMode="auto">
            <a:xfrm>
              <a:off x="2661" y="37"/>
              <a:ext cx="2277" cy="1518"/>
            </a:xfrm>
            <a:prstGeom prst="rect">
              <a:avLst/>
            </a:prstGeom>
            <a:solidFill>
              <a:srgbClr val="034EA2"/>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hr-HR"/>
            </a:p>
          </p:txBody>
        </p:sp>
        <p:pic>
          <p:nvPicPr>
            <p:cNvPr id="16" name="Picture 39">
              <a:extLst>
                <a:ext uri="{FF2B5EF4-FFF2-40B4-BE49-F238E27FC236}">
                  <a16:creationId xmlns:a16="http://schemas.microsoft.com/office/drawing/2014/main" id="{E71DAB53-AD76-401D-76CA-061ADDAFA4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0" y="218"/>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38">
              <a:extLst>
                <a:ext uri="{FF2B5EF4-FFF2-40B4-BE49-F238E27FC236}">
                  <a16:creationId xmlns:a16="http://schemas.microsoft.com/office/drawing/2014/main" id="{C3562ED1-9264-23F5-9063-47CF114E4C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2" y="285"/>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37">
              <a:extLst>
                <a:ext uri="{FF2B5EF4-FFF2-40B4-BE49-F238E27FC236}">
                  <a16:creationId xmlns:a16="http://schemas.microsoft.com/office/drawing/2014/main" id="{5B016468-EE62-20F9-BCF9-2871600D1B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90" y="467"/>
              <a:ext cx="157"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36">
              <a:extLst>
                <a:ext uri="{FF2B5EF4-FFF2-40B4-BE49-F238E27FC236}">
                  <a16:creationId xmlns:a16="http://schemas.microsoft.com/office/drawing/2014/main" id="{7AC99A88-C7E4-0F92-7C3E-E8D559A3FDF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90" y="965"/>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35">
              <a:extLst>
                <a:ext uri="{FF2B5EF4-FFF2-40B4-BE49-F238E27FC236}">
                  <a16:creationId xmlns:a16="http://schemas.microsoft.com/office/drawing/2014/main" id="{A2C6254D-C98A-605E-72D7-1BB23225FB0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3" y="715"/>
              <a:ext cx="157"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34">
              <a:extLst>
                <a:ext uri="{FF2B5EF4-FFF2-40B4-BE49-F238E27FC236}">
                  <a16:creationId xmlns:a16="http://schemas.microsoft.com/office/drawing/2014/main" id="{AD1BB45F-1A14-3598-4BF8-5C20D81BC83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72" y="1147"/>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33">
              <a:extLst>
                <a:ext uri="{FF2B5EF4-FFF2-40B4-BE49-F238E27FC236}">
                  <a16:creationId xmlns:a16="http://schemas.microsoft.com/office/drawing/2014/main" id="{E6BACB66-9CED-9C86-C5CE-BC3796FFA6B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0" y="1213"/>
              <a:ext cx="157"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32">
              <a:extLst>
                <a:ext uri="{FF2B5EF4-FFF2-40B4-BE49-F238E27FC236}">
                  <a16:creationId xmlns:a16="http://schemas.microsoft.com/office/drawing/2014/main" id="{E65BA5BE-EC65-1C94-6606-72DE534DE20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51" y="965"/>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31">
              <a:extLst>
                <a:ext uri="{FF2B5EF4-FFF2-40B4-BE49-F238E27FC236}">
                  <a16:creationId xmlns:a16="http://schemas.microsoft.com/office/drawing/2014/main" id="{6D43D2CC-E742-BC51-BF8D-6A96B190122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9" y="1147"/>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30">
              <a:extLst>
                <a:ext uri="{FF2B5EF4-FFF2-40B4-BE49-F238E27FC236}">
                  <a16:creationId xmlns:a16="http://schemas.microsoft.com/office/drawing/2014/main" id="{26E132E9-4D10-6596-FA5B-4A1BB8CDF24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17" y="715"/>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29">
              <a:extLst>
                <a:ext uri="{FF2B5EF4-FFF2-40B4-BE49-F238E27FC236}">
                  <a16:creationId xmlns:a16="http://schemas.microsoft.com/office/drawing/2014/main" id="{878E0AEB-F837-ED41-5D45-54640E42071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51" y="467"/>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28">
              <a:extLst>
                <a:ext uri="{FF2B5EF4-FFF2-40B4-BE49-F238E27FC236}">
                  <a16:creationId xmlns:a16="http://schemas.microsoft.com/office/drawing/2014/main" id="{BAB3FDFD-5EB4-004B-D127-062C759FE1F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69" y="285"/>
              <a:ext cx="15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 name="Rectangle 41">
            <a:extLst>
              <a:ext uri="{FF2B5EF4-FFF2-40B4-BE49-F238E27FC236}">
                <a16:creationId xmlns:a16="http://schemas.microsoft.com/office/drawing/2014/main" id="{DC9884EA-95D9-8713-050B-6A9B36ABF918}"/>
              </a:ext>
            </a:extLst>
          </p:cNvPr>
          <p:cNvSpPr>
            <a:spLocks noChangeArrowheads="1"/>
          </p:cNvSpPr>
          <p:nvPr/>
        </p:nvSpPr>
        <p:spPr bwMode="auto">
          <a:xfrm>
            <a:off x="2235136" y="2310474"/>
            <a:ext cx="7200265" cy="3599815"/>
          </a:xfrm>
          <a:prstGeom prst="rect">
            <a:avLst/>
          </a:prstGeom>
          <a:noFill/>
          <a:ln w="6350">
            <a:solidFill>
              <a:srgbClr val="231F20"/>
            </a:solid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hr-HR"/>
          </a:p>
        </p:txBody>
      </p:sp>
      <p:pic>
        <p:nvPicPr>
          <p:cNvPr id="1077" name="Picture 3">
            <a:extLst>
              <a:ext uri="{FF2B5EF4-FFF2-40B4-BE49-F238E27FC236}">
                <a16:creationId xmlns:a16="http://schemas.microsoft.com/office/drawing/2014/main" id="{A3B6A169-52A0-D216-7640-EB0551443985}"/>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46761" y="2662899"/>
            <a:ext cx="3038475" cy="963613"/>
          </a:xfrm>
          <a:prstGeom prst="rect">
            <a:avLst/>
          </a:prstGeom>
          <a:noFill/>
          <a:extLst>
            <a:ext uri="{909E8E84-426E-40DD-AFC4-6F175D3DCCD1}">
              <a14:hiddenFill xmlns:a14="http://schemas.microsoft.com/office/drawing/2010/main">
                <a:solidFill>
                  <a:srgbClr val="FFFFFF"/>
                </a:solidFill>
              </a14:hiddenFill>
            </a:ext>
          </a:extLst>
        </p:spPr>
      </p:pic>
      <p:pic>
        <p:nvPicPr>
          <p:cNvPr id="1061" name="Slika 4">
            <a:extLst>
              <a:ext uri="{FF2B5EF4-FFF2-40B4-BE49-F238E27FC236}">
                <a16:creationId xmlns:a16="http://schemas.microsoft.com/office/drawing/2014/main" id="{DE71072C-F3E7-40A2-3D5F-DCB550B6498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72253" y="3900514"/>
            <a:ext cx="2217738" cy="946150"/>
          </a:xfrm>
          <a:prstGeom prst="rect">
            <a:avLst/>
          </a:prstGeom>
          <a:noFill/>
          <a:extLst>
            <a:ext uri="{909E8E84-426E-40DD-AFC4-6F175D3DCCD1}">
              <a14:hiddenFill xmlns:a14="http://schemas.microsoft.com/office/drawing/2010/main">
                <a:solidFill>
                  <a:srgbClr val="FFFFFF"/>
                </a:solidFill>
              </a14:hiddenFill>
            </a:ext>
          </a:extLst>
        </p:spPr>
      </p:pic>
      <p:grpSp>
        <p:nvGrpSpPr>
          <p:cNvPr id="29" name="Group 21">
            <a:extLst>
              <a:ext uri="{FF2B5EF4-FFF2-40B4-BE49-F238E27FC236}">
                <a16:creationId xmlns:a16="http://schemas.microsoft.com/office/drawing/2014/main" id="{C454A9E6-F590-EFB8-F27D-47D024EE85D1}"/>
              </a:ext>
            </a:extLst>
          </p:cNvPr>
          <p:cNvGrpSpPr>
            <a:grpSpLocks/>
          </p:cNvGrpSpPr>
          <p:nvPr/>
        </p:nvGrpSpPr>
        <p:grpSpPr bwMode="auto">
          <a:xfrm>
            <a:off x="3961066" y="5098124"/>
            <a:ext cx="1141095" cy="555625"/>
            <a:chOff x="2826" y="1666"/>
            <a:chExt cx="1797" cy="875"/>
          </a:xfrm>
        </p:grpSpPr>
        <p:pic>
          <p:nvPicPr>
            <p:cNvPr id="30" name="Picture 26">
              <a:extLst>
                <a:ext uri="{FF2B5EF4-FFF2-40B4-BE49-F238E27FC236}">
                  <a16:creationId xmlns:a16="http://schemas.microsoft.com/office/drawing/2014/main" id="{4A68E807-3730-47AD-44ED-100EDD3263F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59" y="1670"/>
              <a:ext cx="259"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25">
              <a:extLst>
                <a:ext uri="{FF2B5EF4-FFF2-40B4-BE49-F238E27FC236}">
                  <a16:creationId xmlns:a16="http://schemas.microsoft.com/office/drawing/2014/main" id="{E5DC0554-8ECC-D023-35FC-42FCEF4CC082}"/>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004" y="1670"/>
              <a:ext cx="273"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24">
              <a:extLst>
                <a:ext uri="{FF2B5EF4-FFF2-40B4-BE49-F238E27FC236}">
                  <a16:creationId xmlns:a16="http://schemas.microsoft.com/office/drawing/2014/main" id="{A38A4976-08E9-4B0D-06FB-E8439B99A429}"/>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50" y="1670"/>
              <a:ext cx="273"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23">
              <a:extLst>
                <a:ext uri="{FF2B5EF4-FFF2-40B4-BE49-F238E27FC236}">
                  <a16:creationId xmlns:a16="http://schemas.microsoft.com/office/drawing/2014/main" id="{2658CD8C-B0B3-E3FD-EA4C-7B188FD3C7D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25" y="1665"/>
              <a:ext cx="1738" cy="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Freeform 22">
              <a:extLst>
                <a:ext uri="{FF2B5EF4-FFF2-40B4-BE49-F238E27FC236}">
                  <a16:creationId xmlns:a16="http://schemas.microsoft.com/office/drawing/2014/main" id="{3C806746-43D0-C89D-4778-539581C4FA9D}"/>
                </a:ext>
              </a:extLst>
            </p:cNvPr>
            <p:cNvSpPr>
              <a:spLocks/>
            </p:cNvSpPr>
            <p:nvPr/>
          </p:nvSpPr>
          <p:spPr bwMode="auto">
            <a:xfrm>
              <a:off x="4594" y="2523"/>
              <a:ext cx="17" cy="17"/>
            </a:xfrm>
            <a:custGeom>
              <a:avLst/>
              <a:gdLst>
                <a:gd name="T0" fmla="+- 0 4605 4594"/>
                <a:gd name="T1" fmla="*/ T0 w 17"/>
                <a:gd name="T2" fmla="+- 0 2523 2523"/>
                <a:gd name="T3" fmla="*/ 2523 h 17"/>
                <a:gd name="T4" fmla="+- 0 4600 4594"/>
                <a:gd name="T5" fmla="*/ T4 w 17"/>
                <a:gd name="T6" fmla="+- 0 2523 2523"/>
                <a:gd name="T7" fmla="*/ 2523 h 17"/>
                <a:gd name="T8" fmla="+- 0 4598 4594"/>
                <a:gd name="T9" fmla="*/ T8 w 17"/>
                <a:gd name="T10" fmla="+- 0 2524 2523"/>
                <a:gd name="T11" fmla="*/ 2524 h 17"/>
                <a:gd name="T12" fmla="+- 0 4595 4594"/>
                <a:gd name="T13" fmla="*/ T12 w 17"/>
                <a:gd name="T14" fmla="+- 0 2527 2523"/>
                <a:gd name="T15" fmla="*/ 2527 h 17"/>
                <a:gd name="T16" fmla="+- 0 4594 4594"/>
                <a:gd name="T17" fmla="*/ T16 w 17"/>
                <a:gd name="T18" fmla="+- 0 2529 2523"/>
                <a:gd name="T19" fmla="*/ 2529 h 17"/>
                <a:gd name="T20" fmla="+- 0 4594 4594"/>
                <a:gd name="T21" fmla="*/ T20 w 17"/>
                <a:gd name="T22" fmla="+- 0 2531 2523"/>
                <a:gd name="T23" fmla="*/ 2531 h 17"/>
                <a:gd name="T24" fmla="+- 0 4594 4594"/>
                <a:gd name="T25" fmla="*/ T24 w 17"/>
                <a:gd name="T26" fmla="+- 0 2534 2523"/>
                <a:gd name="T27" fmla="*/ 2534 h 17"/>
                <a:gd name="T28" fmla="+- 0 4595 4594"/>
                <a:gd name="T29" fmla="*/ T28 w 17"/>
                <a:gd name="T30" fmla="+- 0 2536 2523"/>
                <a:gd name="T31" fmla="*/ 2536 h 17"/>
                <a:gd name="T32" fmla="+- 0 4598 4594"/>
                <a:gd name="T33" fmla="*/ T32 w 17"/>
                <a:gd name="T34" fmla="+- 0 2539 2523"/>
                <a:gd name="T35" fmla="*/ 2539 h 17"/>
                <a:gd name="T36" fmla="+- 0 4600 4594"/>
                <a:gd name="T37" fmla="*/ T36 w 17"/>
                <a:gd name="T38" fmla="+- 0 2540 2523"/>
                <a:gd name="T39" fmla="*/ 2540 h 17"/>
                <a:gd name="T40" fmla="+- 0 4605 4594"/>
                <a:gd name="T41" fmla="*/ T40 w 17"/>
                <a:gd name="T42" fmla="+- 0 2540 2523"/>
                <a:gd name="T43" fmla="*/ 2540 h 17"/>
                <a:gd name="T44" fmla="+- 0 4607 4594"/>
                <a:gd name="T45" fmla="*/ T44 w 17"/>
                <a:gd name="T46" fmla="+- 0 2539 2523"/>
                <a:gd name="T47" fmla="*/ 2539 h 17"/>
                <a:gd name="T48" fmla="+- 0 4610 4594"/>
                <a:gd name="T49" fmla="*/ T48 w 17"/>
                <a:gd name="T50" fmla="+- 0 2536 2523"/>
                <a:gd name="T51" fmla="*/ 2536 h 17"/>
                <a:gd name="T52" fmla="+- 0 4611 4594"/>
                <a:gd name="T53" fmla="*/ T52 w 17"/>
                <a:gd name="T54" fmla="+- 0 2534 2523"/>
                <a:gd name="T55" fmla="*/ 2534 h 17"/>
                <a:gd name="T56" fmla="+- 0 4611 4594"/>
                <a:gd name="T57" fmla="*/ T56 w 17"/>
                <a:gd name="T58" fmla="+- 0 2529 2523"/>
                <a:gd name="T59" fmla="*/ 2529 h 17"/>
                <a:gd name="T60" fmla="+- 0 4610 4594"/>
                <a:gd name="T61" fmla="*/ T60 w 17"/>
                <a:gd name="T62" fmla="+- 0 2527 2523"/>
                <a:gd name="T63" fmla="*/ 2527 h 17"/>
                <a:gd name="T64" fmla="+- 0 4607 4594"/>
                <a:gd name="T65" fmla="*/ T64 w 17"/>
                <a:gd name="T66" fmla="+- 0 2524 2523"/>
                <a:gd name="T67" fmla="*/ 2524 h 17"/>
                <a:gd name="T68" fmla="+- 0 4605 4594"/>
                <a:gd name="T69" fmla="*/ T68 w 17"/>
                <a:gd name="T70" fmla="+- 0 2523 2523"/>
                <a:gd name="T71" fmla="*/ 2523 h 1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Lst>
              <a:rect l="0" t="0" r="r" b="b"/>
              <a:pathLst>
                <a:path w="17" h="17">
                  <a:moveTo>
                    <a:pt x="11" y="0"/>
                  </a:moveTo>
                  <a:lnTo>
                    <a:pt x="6" y="0"/>
                  </a:lnTo>
                  <a:lnTo>
                    <a:pt x="4" y="1"/>
                  </a:lnTo>
                  <a:lnTo>
                    <a:pt x="1" y="4"/>
                  </a:lnTo>
                  <a:lnTo>
                    <a:pt x="0" y="6"/>
                  </a:lnTo>
                  <a:lnTo>
                    <a:pt x="0" y="8"/>
                  </a:lnTo>
                  <a:lnTo>
                    <a:pt x="0" y="11"/>
                  </a:lnTo>
                  <a:lnTo>
                    <a:pt x="1" y="13"/>
                  </a:lnTo>
                  <a:lnTo>
                    <a:pt x="4" y="16"/>
                  </a:lnTo>
                  <a:lnTo>
                    <a:pt x="6" y="17"/>
                  </a:lnTo>
                  <a:lnTo>
                    <a:pt x="11" y="17"/>
                  </a:lnTo>
                  <a:lnTo>
                    <a:pt x="13" y="16"/>
                  </a:lnTo>
                  <a:lnTo>
                    <a:pt x="16" y="13"/>
                  </a:lnTo>
                  <a:lnTo>
                    <a:pt x="17" y="11"/>
                  </a:lnTo>
                  <a:lnTo>
                    <a:pt x="17" y="6"/>
                  </a:lnTo>
                  <a:lnTo>
                    <a:pt x="16" y="4"/>
                  </a:lnTo>
                  <a:lnTo>
                    <a:pt x="13" y="1"/>
                  </a:lnTo>
                  <a:lnTo>
                    <a:pt x="11" y="0"/>
                  </a:lnTo>
                  <a:close/>
                </a:path>
              </a:pathLst>
            </a:custGeom>
            <a:solidFill>
              <a:srgbClr val="21409A"/>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hr-HR"/>
            </a:p>
          </p:txBody>
        </p:sp>
      </p:grpSp>
      <p:grpSp>
        <p:nvGrpSpPr>
          <p:cNvPr id="35" name="Group 2">
            <a:extLst>
              <a:ext uri="{FF2B5EF4-FFF2-40B4-BE49-F238E27FC236}">
                <a16:creationId xmlns:a16="http://schemas.microsoft.com/office/drawing/2014/main" id="{DB03D567-9A55-DABA-B73E-735A9DDBDB06}"/>
              </a:ext>
            </a:extLst>
          </p:cNvPr>
          <p:cNvGrpSpPr>
            <a:grpSpLocks/>
          </p:cNvGrpSpPr>
          <p:nvPr/>
        </p:nvGrpSpPr>
        <p:grpSpPr bwMode="auto">
          <a:xfrm>
            <a:off x="3281616" y="5087964"/>
            <a:ext cx="550545" cy="550545"/>
            <a:chOff x="1743" y="1670"/>
            <a:chExt cx="867" cy="867"/>
          </a:xfrm>
        </p:grpSpPr>
        <p:pic>
          <p:nvPicPr>
            <p:cNvPr id="36" name="Picture 20">
              <a:extLst>
                <a:ext uri="{FF2B5EF4-FFF2-40B4-BE49-F238E27FC236}">
                  <a16:creationId xmlns:a16="http://schemas.microsoft.com/office/drawing/2014/main" id="{39BC1F36-159E-8556-F5E0-7C93D2749F6F}"/>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349" y="1821"/>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19">
              <a:extLst>
                <a:ext uri="{FF2B5EF4-FFF2-40B4-BE49-F238E27FC236}">
                  <a16:creationId xmlns:a16="http://schemas.microsoft.com/office/drawing/2014/main" id="{8EF1FAEC-1886-60A5-2EB9-3934FA904742}"/>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349" y="1669"/>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18">
              <a:extLst>
                <a:ext uri="{FF2B5EF4-FFF2-40B4-BE49-F238E27FC236}">
                  <a16:creationId xmlns:a16="http://schemas.microsoft.com/office/drawing/2014/main" id="{1195CE4E-7370-DAB5-191A-D2A3D64EDE11}"/>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349" y="2427"/>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17">
              <a:extLst>
                <a:ext uri="{FF2B5EF4-FFF2-40B4-BE49-F238E27FC236}">
                  <a16:creationId xmlns:a16="http://schemas.microsoft.com/office/drawing/2014/main" id="{25B7E449-3A92-4DCA-20A5-9C07FF7BE60A}"/>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349" y="2275"/>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16">
              <a:extLst>
                <a:ext uri="{FF2B5EF4-FFF2-40B4-BE49-F238E27FC236}">
                  <a16:creationId xmlns:a16="http://schemas.microsoft.com/office/drawing/2014/main" id="{1D010F5B-C682-BDA8-65B1-9545E4C65BD1}"/>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349" y="1972"/>
              <a:ext cx="109"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15">
              <a:extLst>
                <a:ext uri="{FF2B5EF4-FFF2-40B4-BE49-F238E27FC236}">
                  <a16:creationId xmlns:a16="http://schemas.microsoft.com/office/drawing/2014/main" id="{B8128BD8-9449-5DBD-F3FE-0849CF2C0F0E}"/>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501" y="1972"/>
              <a:ext cx="109"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14">
              <a:extLst>
                <a:ext uri="{FF2B5EF4-FFF2-40B4-BE49-F238E27FC236}">
                  <a16:creationId xmlns:a16="http://schemas.microsoft.com/office/drawing/2014/main" id="{31522DCA-B59F-2186-733E-1470BCB9842E}"/>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98" y="2275"/>
              <a:ext cx="109"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13">
              <a:extLst>
                <a:ext uri="{FF2B5EF4-FFF2-40B4-BE49-F238E27FC236}">
                  <a16:creationId xmlns:a16="http://schemas.microsoft.com/office/drawing/2014/main" id="{81960C1C-8176-5978-AC40-968D0BE5EB9B}"/>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046" y="2275"/>
              <a:ext cx="109"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12">
              <a:extLst>
                <a:ext uri="{FF2B5EF4-FFF2-40B4-BE49-F238E27FC236}">
                  <a16:creationId xmlns:a16="http://schemas.microsoft.com/office/drawing/2014/main" id="{90D23C8D-3C59-343C-241A-1297C57CB36C}"/>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046" y="2124"/>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11">
              <a:extLst>
                <a:ext uri="{FF2B5EF4-FFF2-40B4-BE49-F238E27FC236}">
                  <a16:creationId xmlns:a16="http://schemas.microsoft.com/office/drawing/2014/main" id="{9FC704F0-F976-6CCA-DFA5-B2491F54F686}"/>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46" y="1972"/>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10">
              <a:extLst>
                <a:ext uri="{FF2B5EF4-FFF2-40B4-BE49-F238E27FC236}">
                  <a16:creationId xmlns:a16="http://schemas.microsoft.com/office/drawing/2014/main" id="{20BE3A19-5436-7EE2-E71B-BAFB88DC1786}"/>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046" y="1669"/>
              <a:ext cx="109"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9">
              <a:extLst>
                <a:ext uri="{FF2B5EF4-FFF2-40B4-BE49-F238E27FC236}">
                  <a16:creationId xmlns:a16="http://schemas.microsoft.com/office/drawing/2014/main" id="{A0F8A0CF-B89B-BBDD-1FC9-71DA4C7D347C}"/>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198" y="1669"/>
              <a:ext cx="109"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8">
              <a:extLst>
                <a:ext uri="{FF2B5EF4-FFF2-40B4-BE49-F238E27FC236}">
                  <a16:creationId xmlns:a16="http://schemas.microsoft.com/office/drawing/2014/main" id="{10E60FD2-EB6E-8C51-FA13-1DB725279119}"/>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743" y="2427"/>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7">
              <a:extLst>
                <a:ext uri="{FF2B5EF4-FFF2-40B4-BE49-F238E27FC236}">
                  <a16:creationId xmlns:a16="http://schemas.microsoft.com/office/drawing/2014/main" id="{1507B7AE-95AF-6390-A587-6A4D917E1FD0}"/>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43" y="2275"/>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Picture 6">
              <a:extLst>
                <a:ext uri="{FF2B5EF4-FFF2-40B4-BE49-F238E27FC236}">
                  <a16:creationId xmlns:a16="http://schemas.microsoft.com/office/drawing/2014/main" id="{DE4A5E9E-2A1E-0E06-C806-CAAA4D05C7E3}"/>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743" y="1821"/>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Picture 5">
              <a:extLst>
                <a:ext uri="{FF2B5EF4-FFF2-40B4-BE49-F238E27FC236}">
                  <a16:creationId xmlns:a16="http://schemas.microsoft.com/office/drawing/2014/main" id="{8CECD117-52B4-255C-9CBD-D40F46B8661B}"/>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1743" y="1669"/>
              <a:ext cx="260"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 name="Picture 4">
              <a:extLst>
                <a:ext uri="{FF2B5EF4-FFF2-40B4-BE49-F238E27FC236}">
                  <a16:creationId xmlns:a16="http://schemas.microsoft.com/office/drawing/2014/main" id="{998C72B2-3BCD-7E38-ADEB-C063F95ADDDD}"/>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743" y="1972"/>
              <a:ext cx="109"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 name="Picture 3">
              <a:extLst>
                <a:ext uri="{FF2B5EF4-FFF2-40B4-BE49-F238E27FC236}">
                  <a16:creationId xmlns:a16="http://schemas.microsoft.com/office/drawing/2014/main" id="{E73F8F59-D3A5-14FB-064F-AA11EC475D60}"/>
                </a:ext>
              </a:extLst>
            </p:cNvPr>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1894" y="1972"/>
              <a:ext cx="109"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35" name="Slika 2" descr="Slika na kojoj se prikazuje simbol, snimka zaslona, tekst, Font&#10;&#10;Opis je automatski generiran">
            <a:extLst>
              <a:ext uri="{FF2B5EF4-FFF2-40B4-BE49-F238E27FC236}">
                <a16:creationId xmlns:a16="http://schemas.microsoft.com/office/drawing/2014/main" id="{164E1806-BE51-BE0D-4017-371F3A21857F}"/>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957991" y="5104096"/>
            <a:ext cx="2362200" cy="546100"/>
          </a:xfrm>
          <a:prstGeom prst="rect">
            <a:avLst/>
          </a:prstGeom>
          <a:noFill/>
          <a:extLst>
            <a:ext uri="{909E8E84-426E-40DD-AFC4-6F175D3DCCD1}">
              <a14:hiddenFill xmlns:a14="http://schemas.microsoft.com/office/drawing/2010/main">
                <a:solidFill>
                  <a:srgbClr val="FFFFFF"/>
                </a:solidFill>
              </a14:hiddenFill>
            </a:ext>
          </a:extLst>
        </p:spPr>
      </p:pic>
      <p:sp>
        <p:nvSpPr>
          <p:cNvPr id="54" name="Rectangle 54">
            <a:extLst>
              <a:ext uri="{FF2B5EF4-FFF2-40B4-BE49-F238E27FC236}">
                <a16:creationId xmlns:a16="http://schemas.microsoft.com/office/drawing/2014/main" id="{EA5756AC-2C52-AFA1-406F-BBB1CF99F4B3}"/>
              </a:ext>
            </a:extLst>
          </p:cNvPr>
          <p:cNvSpPr>
            <a:spLocks noChangeArrowheads="1"/>
          </p:cNvSpPr>
          <p:nvPr/>
        </p:nvSpPr>
        <p:spPr bwMode="auto">
          <a:xfrm>
            <a:off x="2127186" y="220252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sp>
        <p:nvSpPr>
          <p:cNvPr id="55" name="Rectangle 55">
            <a:extLst>
              <a:ext uri="{FF2B5EF4-FFF2-40B4-BE49-F238E27FC236}">
                <a16:creationId xmlns:a16="http://schemas.microsoft.com/office/drawing/2014/main" id="{DB82BE59-E3DA-38C3-8AE5-181620D17076}"/>
              </a:ext>
            </a:extLst>
          </p:cNvPr>
          <p:cNvSpPr>
            <a:spLocks noChangeArrowheads="1"/>
          </p:cNvSpPr>
          <p:nvPr/>
        </p:nvSpPr>
        <p:spPr bwMode="auto">
          <a:xfrm>
            <a:off x="2127186" y="265972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r-HR"/>
          </a:p>
        </p:txBody>
      </p:sp>
      <p:sp>
        <p:nvSpPr>
          <p:cNvPr id="56" name="Rectangle 56">
            <a:extLst>
              <a:ext uri="{FF2B5EF4-FFF2-40B4-BE49-F238E27FC236}">
                <a16:creationId xmlns:a16="http://schemas.microsoft.com/office/drawing/2014/main" id="{91366BCC-396A-1E0A-D3E3-70DEBBB75807}"/>
              </a:ext>
            </a:extLst>
          </p:cNvPr>
          <p:cNvSpPr>
            <a:spLocks noChangeArrowheads="1"/>
          </p:cNvSpPr>
          <p:nvPr/>
        </p:nvSpPr>
        <p:spPr bwMode="auto">
          <a:xfrm>
            <a:off x="4050601" y="2695388"/>
            <a:ext cx="3483184"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r-HR" altLang="sr-Latn-RS" sz="2400" b="1" i="0" u="none" strike="noStrike" cap="none" normalizeH="0" baseline="0" dirty="0" bmk="_Hlk179188572">
                <a:ln>
                  <a:noFill/>
                </a:ln>
                <a:solidFill>
                  <a:srgbClr val="034EA2"/>
                </a:solidFill>
                <a:effectLst/>
                <a:latin typeface="Arial" panose="020B0604020202020204" pitchFamily="34" charset="0"/>
                <a:ea typeface="Arial MT"/>
                <a:cs typeface="Arial" panose="020B0604020202020204" pitchFamily="34" charset="0"/>
              </a:rPr>
              <a:t>Financira</a:t>
            </a:r>
          </a:p>
          <a:p>
            <a:pPr marL="0" marR="0" lvl="0" indent="0" algn="l" defTabSz="914400" rtl="0" eaLnBrk="0" fontAlgn="base" latinLnBrk="0" hangingPunct="0">
              <a:lnSpc>
                <a:spcPct val="100000"/>
              </a:lnSpc>
              <a:spcBef>
                <a:spcPct val="0"/>
              </a:spcBef>
              <a:spcAft>
                <a:spcPct val="0"/>
              </a:spcAft>
              <a:buClrTx/>
              <a:buSzTx/>
              <a:buFontTx/>
              <a:buNone/>
              <a:tabLst/>
            </a:pPr>
            <a:r>
              <a:rPr kumimoji="0" lang="hr-HR" altLang="sr-Latn-RS" sz="2400" b="1" i="0" u="none" strike="noStrike" cap="none" normalizeH="0" baseline="0" dirty="0" bmk="_Hlk179188572">
                <a:ln>
                  <a:noFill/>
                </a:ln>
                <a:solidFill>
                  <a:srgbClr val="034EA2"/>
                </a:solidFill>
                <a:effectLst/>
                <a:latin typeface="Arial" panose="020B0604020202020204" pitchFamily="34" charset="0"/>
                <a:ea typeface="Arial MT"/>
                <a:cs typeface="Arial" panose="020B0604020202020204" pitchFamily="34" charset="0"/>
              </a:rPr>
              <a:t>Europska unija</a:t>
            </a:r>
            <a:r>
              <a:rPr kumimoji="0" lang="hr-HR" altLang="sr-Latn-RS" sz="2400" b="0" i="0" u="none" strike="noStrike" cap="none" normalizeH="0" baseline="0" dirty="0" bmk="_Hlk179188572">
                <a:ln>
                  <a:noFill/>
                </a:ln>
                <a:solidFill>
                  <a:schemeClr val="tx1"/>
                </a:solidFill>
                <a:effectLst/>
                <a:ea typeface="Arial MT"/>
                <a:cs typeface="Arial MT"/>
              </a:rPr>
              <a:t> </a:t>
            </a:r>
            <a:endParaRPr kumimoji="0" lang="hr-HR" altLang="sr-Latn-R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r-HR" altLang="sr-Latn-RS" sz="1800" b="0" i="0" u="none" strike="noStrike" cap="none" normalizeH="0" baseline="0" dirty="0">
              <a:ln>
                <a:noFill/>
              </a:ln>
              <a:solidFill>
                <a:schemeClr val="tx1"/>
              </a:solidFill>
              <a:effectLst/>
              <a:latin typeface="Arial" panose="020B0604020202020204" pitchFamily="34" charset="0"/>
            </a:endParaRPr>
          </a:p>
        </p:txBody>
      </p:sp>
      <p:sp>
        <p:nvSpPr>
          <p:cNvPr id="57" name="Rectangle 57">
            <a:extLst>
              <a:ext uri="{FF2B5EF4-FFF2-40B4-BE49-F238E27FC236}">
                <a16:creationId xmlns:a16="http://schemas.microsoft.com/office/drawing/2014/main" id="{CF98727D-EC6E-40BB-045E-3FA35B827FD1}"/>
              </a:ext>
            </a:extLst>
          </p:cNvPr>
          <p:cNvSpPr>
            <a:spLocks noChangeArrowheads="1"/>
          </p:cNvSpPr>
          <p:nvPr/>
        </p:nvSpPr>
        <p:spPr bwMode="auto">
          <a:xfrm>
            <a:off x="2127186" y="265972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spTree>
    <p:extLst>
      <p:ext uri="{BB962C8B-B14F-4D97-AF65-F5344CB8AC3E}">
        <p14:creationId xmlns:p14="http://schemas.microsoft.com/office/powerpoint/2010/main" val="628620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E372E7-335C-4A59-B6AB-65AC0D3496DB}"/>
              </a:ext>
            </a:extLst>
          </p:cNvPr>
          <p:cNvSpPr>
            <a:spLocks noGrp="1"/>
          </p:cNvSpPr>
          <p:nvPr>
            <p:ph type="title"/>
          </p:nvPr>
        </p:nvSpPr>
        <p:spPr/>
        <p:txBody>
          <a:bodyPr/>
          <a:lstStyle/>
          <a:p>
            <a:r>
              <a:rPr lang="hr-HR" dirty="0">
                <a:solidFill>
                  <a:schemeClr val="accent1">
                    <a:lumMod val="75000"/>
                  </a:schemeClr>
                </a:solidFill>
              </a:rPr>
              <a:t>Prihvatljivost projekta</a:t>
            </a:r>
            <a:endParaRPr lang="hr-HR" dirty="0"/>
          </a:p>
        </p:txBody>
      </p:sp>
      <p:sp>
        <p:nvSpPr>
          <p:cNvPr id="3" name="Rezervirano mjesto sadržaja 2">
            <a:extLst>
              <a:ext uri="{FF2B5EF4-FFF2-40B4-BE49-F238E27FC236}">
                <a16:creationId xmlns:a16="http://schemas.microsoft.com/office/drawing/2014/main" id="{D834D617-5927-46F2-8D50-A161927CEC8F}"/>
              </a:ext>
            </a:extLst>
          </p:cNvPr>
          <p:cNvSpPr>
            <a:spLocks noGrp="1"/>
          </p:cNvSpPr>
          <p:nvPr>
            <p:ph idx="1"/>
          </p:nvPr>
        </p:nvSpPr>
        <p:spPr/>
        <p:txBody>
          <a:bodyPr>
            <a:noAutofit/>
          </a:bodyPr>
          <a:lstStyle/>
          <a:p>
            <a:pPr marL="0" indent="0" algn="just">
              <a:lnSpc>
                <a:spcPct val="115000"/>
              </a:lnSpc>
              <a:buNone/>
            </a:pPr>
            <a:r>
              <a:rPr lang="hr-HR" sz="2000" b="1" dirty="0">
                <a:solidFill>
                  <a:schemeClr val="accent1">
                    <a:lumMod val="75000"/>
                  </a:schemeClr>
                </a:solidFill>
                <a:effectLst/>
                <a:latin typeface="Calibri Light" panose="020F0302020204030204" pitchFamily="34" charset="0"/>
                <a:ea typeface="Calibri" panose="020F0502020204030204" pitchFamily="34" charset="0"/>
                <a:cs typeface="Times New Roman" panose="02020603050405020304" pitchFamily="18" charset="0"/>
              </a:rPr>
              <a:t>Provedba projekta na području LAG-a podrazumijeva sljedeće slučajeve:</a:t>
            </a:r>
          </a:p>
          <a:p>
            <a:pPr algn="just">
              <a:lnSpc>
                <a:spcPct val="115000"/>
              </a:lnSpc>
            </a:pPr>
            <a:r>
              <a:rPr lang="hr-HR" sz="2000" dirty="0">
                <a:effectLst/>
                <a:latin typeface="Calibri Light" panose="020F0302020204030204" pitchFamily="34" charset="0"/>
                <a:ea typeface="Calibri" panose="020F0502020204030204" pitchFamily="34" charset="0"/>
                <a:cs typeface="Times New Roman" panose="02020603050405020304" pitchFamily="18" charset="0"/>
              </a:rPr>
              <a:t>jedna od projektnih aktivnosti odnosi se na ulaganje u nepokretnu imovinu (kao što je građenje i/ili opremanje građevina, ulaganje u zemljište, podizanje trajnih nasada ili plastenika ili staklenika i sličnih objekata) lokacijom ulaganja smatra se katastarska čestica lokacije ulaganja u skladu s projektno-tehničkom dokumentacijom </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2000" dirty="0">
                <a:effectLst/>
                <a:latin typeface="Calibri Light" panose="020F0302020204030204" pitchFamily="34" charset="0"/>
                <a:ea typeface="Times New Roman" panose="02020603050405020304" pitchFamily="18" charset="0"/>
                <a:cs typeface="Times New Roman" panose="02020603050405020304" pitchFamily="18" charset="0"/>
              </a:rPr>
              <a:t>jedna od projektnih aktivnosti sastoji se od ulaganja u pokretnu imovinu (kao što je ulaganje u opremu, poljoprivrednu mehanizaciju, gospodarsko vozilo, alate, strojeve) lokacijom ulaganja smatra se katastarska čestica na kojoj se pokretna imovina trajno nalazi</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r>
              <a:rPr lang="hr-HR" sz="2000" dirty="0">
                <a:effectLst/>
                <a:latin typeface="Calibri Light" panose="020F0302020204030204" pitchFamily="34" charset="0"/>
                <a:ea typeface="Times New Roman" panose="02020603050405020304" pitchFamily="18" charset="0"/>
              </a:rPr>
              <a:t>provođenje projektnih aktivnosti nematerijalne naravi – lokacijom se smatra područje na kojem se događaju projektne aktivnosti. Iznimno od navedenog, u partnerskim projektima, provedba projektnih aktivnosti nematerijalne naravi, može biti i izvan područja LAG-a, ali samo ako se time izravno doprinosi ostvarenju cilja projekta.</a:t>
            </a:r>
            <a:endParaRPr lang="hr-HR" sz="2000" dirty="0"/>
          </a:p>
        </p:txBody>
      </p:sp>
    </p:spTree>
    <p:extLst>
      <p:ext uri="{BB962C8B-B14F-4D97-AF65-F5344CB8AC3E}">
        <p14:creationId xmlns:p14="http://schemas.microsoft.com/office/powerpoint/2010/main" val="308677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DCA007A-0363-4422-8EC4-8A63139956FF}"/>
              </a:ext>
            </a:extLst>
          </p:cNvPr>
          <p:cNvSpPr>
            <a:spLocks noGrp="1"/>
          </p:cNvSpPr>
          <p:nvPr>
            <p:ph type="title"/>
          </p:nvPr>
        </p:nvSpPr>
        <p:spPr/>
        <p:txBody>
          <a:bodyPr/>
          <a:lstStyle/>
          <a:p>
            <a:r>
              <a:rPr lang="hr-HR" dirty="0">
                <a:solidFill>
                  <a:schemeClr val="accent1">
                    <a:lumMod val="75000"/>
                  </a:schemeClr>
                </a:solidFill>
              </a:rPr>
              <a:t>Prihvatljive aktivnosti</a:t>
            </a:r>
            <a:endParaRPr lang="hr-HR" dirty="0"/>
          </a:p>
        </p:txBody>
      </p:sp>
      <p:sp>
        <p:nvSpPr>
          <p:cNvPr id="3" name="Rezervirano mjesto sadržaja 2">
            <a:extLst>
              <a:ext uri="{FF2B5EF4-FFF2-40B4-BE49-F238E27FC236}">
                <a16:creationId xmlns:a16="http://schemas.microsoft.com/office/drawing/2014/main" id="{F6112FDA-2B9A-4B33-8B7C-8B6AE2CECD14}"/>
              </a:ext>
            </a:extLst>
          </p:cNvPr>
          <p:cNvSpPr>
            <a:spLocks noGrp="1"/>
          </p:cNvSpPr>
          <p:nvPr>
            <p:ph idx="1"/>
          </p:nvPr>
        </p:nvSpPr>
        <p:spPr>
          <a:xfrm>
            <a:off x="838200" y="1447800"/>
            <a:ext cx="10515600" cy="4729163"/>
          </a:xfrm>
        </p:spPr>
        <p:txBody>
          <a:bodyPr>
            <a:noAutofit/>
          </a:bodyPr>
          <a:lstStyle/>
          <a:p>
            <a:pPr marL="342900" lvl="0" indent="-342900" algn="just">
              <a:lnSpc>
                <a:spcPct val="100000"/>
              </a:lnSpc>
              <a:buFont typeface="+mj-lt"/>
              <a:buAutoNum type="arabicPeriod"/>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ulaganje u izgradnju/rekonstrukcija/održavanje i/ili opremanja vanjskih i unutarnjih prostora u sklopu poljoprivrednog gospodarstva u svrhu obavljanja poljoprivredne proizvodnje proizvoda iz priloga Dodatka I Ugovora o EU, osim proizvoda ribarstva (uključujući digitalizaciju i solarne elektrane)</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buFont typeface="+mj-lt"/>
              <a:buAutoNum type="arabicPeriod"/>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ulaganje u kupnju nove poljoprivredne mehanizacije, strojeva, opreme i gospodarskih vozila u svrhu razvoja primarne poljoprivredne proizvodnje (uključujući digitalizaciju)</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buFont typeface="+mj-lt"/>
              <a:buAutoNum type="arabicPeriod"/>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povećanje poljoprivrednih potencijala (što rezultira povećanjem SO) ulaganjem u podizanje novih i/ili restrukturiranje postojećih višegodišnjih nasada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buFont typeface="+mj-lt"/>
              <a:buAutoNum type="arabicPeriod"/>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ulaganje u uređenje i poboljšanje kvalitete poljoprivrednog zemljišta u svrhu poljoprivredne proizvodnje, a vezano uz prihvatljivu vrstu projekta pod 3.</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buFont typeface="+mj-lt"/>
              <a:buAutoNum type="arabicPeriod"/>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ulaganje u izgradnju/rekonstrukciju/održavanje sa ili bez opremanja objekata za prodaju i prezentaciju vlastitih poljoprivrednih proizvoda uključujući i troškove promidžbe vlastitih poljoprivrednih proizvoda</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buFont typeface="+mj-lt"/>
              <a:buAutoNum type="arabicPeriod"/>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promotivne aktivnosti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buFont typeface="+mj-lt"/>
              <a:buAutoNum type="arabicPeriod"/>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kupnja zemljišta i građevina radi realizacije projekta, </a:t>
            </a:r>
            <a:r>
              <a:rPr lang="hr-HR" sz="1600" dirty="0">
                <a:highlight>
                  <a:srgbClr val="FFFF00"/>
                </a:highlight>
                <a:latin typeface="Calibri Light" panose="020F0302020204030204" pitchFamily="34" charset="0"/>
                <a:ea typeface="Calibri" panose="020F0502020204030204" pitchFamily="34" charset="0"/>
                <a:cs typeface="Times New Roman" panose="02020603050405020304" pitchFamily="18" charset="0"/>
              </a:rPr>
              <a:t>do</a:t>
            </a:r>
            <a:r>
              <a:rPr lang="hr-HR" sz="1600" dirty="0">
                <a:effectLst/>
                <a:latin typeface="Calibri Light" panose="020F0302020204030204" pitchFamily="34" charset="0"/>
                <a:ea typeface="Calibri" panose="020F0502020204030204" pitchFamily="34" charset="0"/>
                <a:cs typeface="Times New Roman" panose="02020603050405020304" pitchFamily="18" charset="0"/>
              </a:rPr>
              <a:t> 10% vrijednosti ukupno prihvatljivih troškova projekta (bez općih troškova)</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buFont typeface="+mj-lt"/>
              <a:buAutoNum type="arabicPeriod"/>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opći troškovi (sukladno točci 3.4.1. ovog Natječaja)</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15000"/>
              </a:lnSpc>
              <a:buNone/>
            </a:pP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2729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CE13AD8-184A-4702-BD81-B3302AE960E7}"/>
              </a:ext>
            </a:extLst>
          </p:cNvPr>
          <p:cNvSpPr>
            <a:spLocks noGrp="1"/>
          </p:cNvSpPr>
          <p:nvPr>
            <p:ph type="title"/>
          </p:nvPr>
        </p:nvSpPr>
        <p:spPr/>
        <p:txBody>
          <a:bodyPr/>
          <a:lstStyle/>
          <a:p>
            <a:r>
              <a:rPr lang="hr-HR" dirty="0">
                <a:solidFill>
                  <a:schemeClr val="accent1">
                    <a:lumMod val="75000"/>
                  </a:schemeClr>
                </a:solidFill>
              </a:rPr>
              <a:t>Opći troškovi</a:t>
            </a:r>
            <a:endParaRPr lang="hr-HR" dirty="0"/>
          </a:p>
        </p:txBody>
      </p:sp>
      <p:sp>
        <p:nvSpPr>
          <p:cNvPr id="3" name="Rezervirano mjesto sadržaja 2">
            <a:extLst>
              <a:ext uri="{FF2B5EF4-FFF2-40B4-BE49-F238E27FC236}">
                <a16:creationId xmlns:a16="http://schemas.microsoft.com/office/drawing/2014/main" id="{68B0CBF8-FB2D-479C-85C3-54BE24DD67F1}"/>
              </a:ext>
            </a:extLst>
          </p:cNvPr>
          <p:cNvSpPr>
            <a:spLocks noGrp="1"/>
          </p:cNvSpPr>
          <p:nvPr>
            <p:ph idx="1"/>
          </p:nvPr>
        </p:nvSpPr>
        <p:spPr/>
        <p:txBody>
          <a:bodyPr/>
          <a:lstStyle/>
          <a:p>
            <a:pPr algn="just">
              <a:lnSpc>
                <a:spcPct val="115000"/>
              </a:lnSpc>
            </a:pPr>
            <a:r>
              <a:rPr lang="hr-HR" sz="2000" dirty="0">
                <a:effectLst/>
                <a:latin typeface="Calibri Light" panose="020F0302020204030204" pitchFamily="34" charset="0"/>
                <a:ea typeface="Calibri" panose="020F0502020204030204" pitchFamily="34" charset="0"/>
                <a:cs typeface="Times New Roman" panose="02020603050405020304" pitchFamily="18" charset="0"/>
              </a:rPr>
              <a:t>Opći troškovi prihvatljivi su do 10% vrijednosti ukupno prihvatljivih troškova projekta, ali ne više od 10.000,00 EUR, od kojih su:</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lphaLcParenR"/>
            </a:pPr>
            <a:r>
              <a:rPr lang="hr-HR" sz="2000" dirty="0">
                <a:effectLst/>
                <a:latin typeface="Calibri Light" panose="020F0302020204030204" pitchFamily="34" charset="0"/>
                <a:ea typeface="Times New Roman" panose="02020603050405020304" pitchFamily="18" charset="0"/>
                <a:cs typeface="Times New Roman" panose="02020603050405020304" pitchFamily="18" charset="0"/>
              </a:rPr>
              <a:t>troškovi savjetodavnih (konzultantskih) usluga u svrhu pripreme dokumentacije za prijavu na LAG natječaj, prihvatljivi su u iznosu do 2% od ukupno prihvatljivih troškova projekta bez općih troškova, ali ne više od 5.000,00 EUR </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lphaLcParenR"/>
            </a:pPr>
            <a:r>
              <a:rPr lang="hr-HR" sz="2000" dirty="0">
                <a:effectLst/>
                <a:latin typeface="Calibri Light" panose="020F0302020204030204" pitchFamily="34" charset="0"/>
                <a:ea typeface="Times New Roman" panose="02020603050405020304" pitchFamily="18" charset="0"/>
                <a:cs typeface="Times New Roman" panose="02020603050405020304" pitchFamily="18" charset="0"/>
              </a:rPr>
              <a:t>troškovi projektno – tehničke dokumentacije, geodetskih usluga, elaborata i certifikata, trošak projektantskog i stručnog nadzora, troškovi vođenja/upravljanja projektom te troškovi provedbe projekta, uključujući pripremu i provedbu postupaka nabave, prihvatljivi su u iznosu koji čini razliku zbroja troškova navedenih u podstavku a) ovoga stavka i gornje granice od 10% od ukupno prihvatljivih troškova projekta bez općih troškova.  </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Tree>
    <p:extLst>
      <p:ext uri="{BB962C8B-B14F-4D97-AF65-F5344CB8AC3E}">
        <p14:creationId xmlns:p14="http://schemas.microsoft.com/office/powerpoint/2010/main" val="4054961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4463C19-5B76-41A3-8169-B9655A9A4482}"/>
              </a:ext>
            </a:extLst>
          </p:cNvPr>
          <p:cNvSpPr>
            <a:spLocks noGrp="1"/>
          </p:cNvSpPr>
          <p:nvPr>
            <p:ph type="title"/>
          </p:nvPr>
        </p:nvSpPr>
        <p:spPr/>
        <p:txBody>
          <a:bodyPr>
            <a:normAutofit fontScale="90000"/>
          </a:bodyPr>
          <a:lstStyle/>
          <a:p>
            <a:pPr algn="ctr"/>
            <a:br>
              <a:rPr lang="hr-HR" sz="4400" b="1" dirty="0">
                <a:effectLst/>
                <a:latin typeface="Calibri Light" panose="020F0302020204030204" pitchFamily="34" charset="0"/>
                <a:ea typeface="Calibri" panose="020F0502020204030204" pitchFamily="34" charset="0"/>
                <a:cs typeface="Times New Roman" panose="02020603050405020304" pitchFamily="18" charset="0"/>
              </a:rPr>
            </a:br>
            <a:r>
              <a:rPr lang="hr-HR" sz="4900" dirty="0">
                <a:solidFill>
                  <a:schemeClr val="accent1">
                    <a:lumMod val="75000"/>
                  </a:schemeClr>
                </a:solidFill>
                <a:effectLst/>
                <a:latin typeface="Calibri Light" panose="020F0302020204030204" pitchFamily="34" charset="0"/>
                <a:ea typeface="Calibri" panose="020F0502020204030204" pitchFamily="34" charset="0"/>
                <a:cs typeface="Times New Roman" panose="02020603050405020304" pitchFamily="18" charset="0"/>
              </a:rPr>
              <a:t>VAŽNO!</a:t>
            </a:r>
            <a:br>
              <a:rPr lang="hr-HR" sz="4400" dirty="0">
                <a:effectLst/>
                <a:latin typeface="Calibri" panose="020F0502020204030204" pitchFamily="34" charset="0"/>
                <a:ea typeface="Calibri" panose="020F0502020204030204" pitchFamily="34" charset="0"/>
                <a:cs typeface="Times New Roman" panose="02020603050405020304" pitchFamily="18" charset="0"/>
              </a:rPr>
            </a:br>
            <a:endParaRPr lang="hr-HR" dirty="0"/>
          </a:p>
        </p:txBody>
      </p:sp>
      <p:sp>
        <p:nvSpPr>
          <p:cNvPr id="3" name="Rezervirano mjesto sadržaja 2">
            <a:extLst>
              <a:ext uri="{FF2B5EF4-FFF2-40B4-BE49-F238E27FC236}">
                <a16:creationId xmlns:a16="http://schemas.microsoft.com/office/drawing/2014/main" id="{CF0398C7-BD74-4C03-A053-0A1A9303693C}"/>
              </a:ext>
            </a:extLst>
          </p:cNvPr>
          <p:cNvSpPr>
            <a:spLocks noGrp="1"/>
          </p:cNvSpPr>
          <p:nvPr>
            <p:ph idx="1"/>
          </p:nvPr>
        </p:nvSpPr>
        <p:spPr/>
        <p:txBody>
          <a:bodyPr/>
          <a:lstStyle/>
          <a:p>
            <a:pPr algn="just">
              <a:lnSpc>
                <a:spcPct val="115000"/>
              </a:lnSpc>
            </a:pPr>
            <a:r>
              <a:rPr lang="hr-HR" sz="1800" b="1" dirty="0">
                <a:effectLst/>
                <a:latin typeface="+mj-lt"/>
                <a:ea typeface="Calibri" panose="020F0502020204030204" pitchFamily="34" charset="0"/>
                <a:cs typeface="Times New Roman" panose="02020603050405020304" pitchFamily="18" charset="0"/>
              </a:rPr>
              <a:t>Korisnici koji su ostvarili sredstva LAG-a za provedbu projekata iz Programa ruralnog razvoja 2014-2020 (2022)</a:t>
            </a:r>
            <a:r>
              <a:rPr lang="hr-HR" sz="1800" dirty="0">
                <a:effectLst/>
                <a:latin typeface="+mj-lt"/>
                <a:ea typeface="Calibri" panose="020F0502020204030204" pitchFamily="34" charset="0"/>
                <a:cs typeface="Times New Roman" panose="02020603050405020304" pitchFamily="18" charset="0"/>
              </a:rPr>
              <a:t>, isključivo mogu prijavljivati projekte povećanja poljoprivrednih potencijala (što rezultira povećanjem SO) i/ili digitalizacije i/ili obnovljivih izvora energije. </a:t>
            </a:r>
          </a:p>
          <a:p>
            <a:pPr algn="just">
              <a:lnSpc>
                <a:spcPct val="115000"/>
              </a:lnSpc>
              <a:buFont typeface="Wingdings" panose="05000000000000000000" pitchFamily="2" charset="2"/>
              <a:buChar char="Ø"/>
            </a:pPr>
            <a:r>
              <a:rPr lang="hr-HR" sz="1800" dirty="0">
                <a:effectLst/>
                <a:latin typeface="+mj-lt"/>
                <a:ea typeface="Calibri" panose="020F0502020204030204" pitchFamily="34" charset="0"/>
                <a:cs typeface="Times New Roman" panose="02020603050405020304" pitchFamily="18" charset="0"/>
              </a:rPr>
              <a:t>Navedeno je potrebno opisati u Obrascu 1 te mora biti vidljivo u ostaloj projektno-tehničkoj dokumentaciji te Obrascima Natječaja.</a:t>
            </a:r>
          </a:p>
          <a:p>
            <a:pPr algn="just">
              <a:lnSpc>
                <a:spcPct val="115000"/>
              </a:lnSpc>
              <a:buFont typeface="Wingdings" panose="05000000000000000000" pitchFamily="2" charset="2"/>
              <a:buChar char="Ø"/>
            </a:pPr>
            <a:r>
              <a:rPr lang="hr-HR" sz="1800" dirty="0">
                <a:effectLst/>
                <a:latin typeface="+mj-lt"/>
                <a:ea typeface="Calibri" panose="020F0502020204030204" pitchFamily="34" charset="0"/>
                <a:cs typeface="Times New Roman" panose="02020603050405020304" pitchFamily="18" charset="0"/>
              </a:rPr>
              <a:t>U slučaju partnerskih projekata, ukoliko je jedan partner prethodno ostvario sredstva, ova odredba  odnosi se na sve partnere na projektu tj. svi mogu ulagati isključivo u projekte povećanja poljoprivrednih potencijala (što rezultira povećanjem SO) i/ili digitalizacije i/ili obnovljivih izvora energije.</a:t>
            </a:r>
          </a:p>
          <a:p>
            <a:pPr algn="just">
              <a:lnSpc>
                <a:spcPct val="115000"/>
              </a:lnSpc>
            </a:pPr>
            <a:endParaRPr lang="hr-HR" sz="1800"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15000"/>
              </a:lnSpc>
            </a:pPr>
            <a:r>
              <a:rPr lang="hr-HR" sz="1800" b="1" dirty="0">
                <a:effectLst/>
                <a:latin typeface="+mj-lt"/>
                <a:ea typeface="Calibri" panose="020F0502020204030204" pitchFamily="34" charset="0"/>
                <a:cs typeface="Times New Roman" panose="02020603050405020304" pitchFamily="18" charset="0"/>
              </a:rPr>
              <a:t>Aktivnosti ulaganja u pčelarski i vinski sektor</a:t>
            </a:r>
            <a:r>
              <a:rPr lang="hr-HR" sz="1800" dirty="0">
                <a:effectLst/>
                <a:latin typeface="+mj-lt"/>
                <a:ea typeface="Calibri" panose="020F0502020204030204" pitchFamily="34" charset="0"/>
                <a:cs typeface="Times New Roman" panose="02020603050405020304" pitchFamily="18" charset="0"/>
              </a:rPr>
              <a:t>, a koje se mogu financirati putem Vinske omotnice, odnosno Pčelarskog programa nisu prihvatljive za financiranje putem ovog LAG Natječaja.</a:t>
            </a:r>
          </a:p>
          <a:p>
            <a:endParaRPr lang="hr-HR" dirty="0"/>
          </a:p>
        </p:txBody>
      </p:sp>
    </p:spTree>
    <p:extLst>
      <p:ext uri="{BB962C8B-B14F-4D97-AF65-F5344CB8AC3E}">
        <p14:creationId xmlns:p14="http://schemas.microsoft.com/office/powerpoint/2010/main" val="2608087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E291D45-779D-44C3-B77B-D22FD89A90F4}"/>
              </a:ext>
            </a:extLst>
          </p:cNvPr>
          <p:cNvSpPr>
            <a:spLocks noGrp="1"/>
          </p:cNvSpPr>
          <p:nvPr>
            <p:ph type="title"/>
          </p:nvPr>
        </p:nvSpPr>
        <p:spPr/>
        <p:txBody>
          <a:bodyPr/>
          <a:lstStyle/>
          <a:p>
            <a:r>
              <a:rPr lang="hr-HR" dirty="0">
                <a:solidFill>
                  <a:schemeClr val="accent1">
                    <a:lumMod val="75000"/>
                  </a:schemeClr>
                </a:solidFill>
              </a:rPr>
              <a:t>Opći uvjeti prihvatljivosti troškova </a:t>
            </a:r>
          </a:p>
        </p:txBody>
      </p:sp>
      <p:sp>
        <p:nvSpPr>
          <p:cNvPr id="3" name="Rezervirano mjesto sadržaja 2">
            <a:extLst>
              <a:ext uri="{FF2B5EF4-FFF2-40B4-BE49-F238E27FC236}">
                <a16:creationId xmlns:a16="http://schemas.microsoft.com/office/drawing/2014/main" id="{3ABED751-20BA-4E4C-BF64-61A29F0B0230}"/>
              </a:ext>
            </a:extLst>
          </p:cNvPr>
          <p:cNvSpPr>
            <a:spLocks noGrp="1"/>
          </p:cNvSpPr>
          <p:nvPr>
            <p:ph idx="1"/>
          </p:nvPr>
        </p:nvSpPr>
        <p:spPr>
          <a:xfrm>
            <a:off x="838200" y="1552575"/>
            <a:ext cx="10515600" cy="4624388"/>
          </a:xfrm>
        </p:spPr>
        <p:txBody>
          <a:bodyPr>
            <a:normAutofit/>
          </a:bodyPr>
          <a:lstStyle/>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povezanost s projektom i nastanak u okviru projekta</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stvarnost nastanka kod korisnika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izvršenje plaćanja dobavljačima roba, izvođačima radova te pružateljima usluga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dokazivost putem računa ili drugih dokumenata jednako dokazne vrijednosti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evidentiranje računa u poslovnim knjigama korisnika, u skladu sa nacionalnim zakonodavstvom</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osnova na temelju koje je izvršeno plaćanje računa (ponuda, predračun ili drugi dokument) ne smije biti datirana prije datuma nastanka navedenog na odabranoj ponudi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provođenje postupaka nabave u skladu s propisima i pravilima</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ne smije biti utvrđen sukob interesa između korisnika (naručitelja) i gospodarskog subjekta (ponuditelja)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600" dirty="0">
                <a:effectLst/>
                <a:latin typeface="Calibri Light" panose="020F0302020204030204" pitchFamily="34" charset="0"/>
                <a:ea typeface="Calibri" panose="020F0502020204030204" pitchFamily="34" charset="0"/>
                <a:cs typeface="Times New Roman" panose="02020603050405020304" pitchFamily="18" charset="0"/>
              </a:rPr>
              <a:t>usklađenost s odredbama članka 36. Uredbe (EU) br. 2021/2116 koje se odnose na zabranu dvostrukog financiranja</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hr-HR" dirty="0"/>
          </a:p>
        </p:txBody>
      </p:sp>
    </p:spTree>
    <p:extLst>
      <p:ext uri="{BB962C8B-B14F-4D97-AF65-F5344CB8AC3E}">
        <p14:creationId xmlns:p14="http://schemas.microsoft.com/office/powerpoint/2010/main" val="2329473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DD0CFA3-67AF-E55F-1C26-2DE82132C041}"/>
              </a:ext>
            </a:extLst>
          </p:cNvPr>
          <p:cNvSpPr>
            <a:spLocks noGrp="1"/>
          </p:cNvSpPr>
          <p:nvPr>
            <p:ph type="title"/>
          </p:nvPr>
        </p:nvSpPr>
        <p:spPr/>
        <p:txBody>
          <a:bodyPr/>
          <a:lstStyle/>
          <a:p>
            <a:pPr algn="ctr"/>
            <a:r>
              <a:rPr lang="hr-HR" dirty="0">
                <a:solidFill>
                  <a:schemeClr val="accent1">
                    <a:lumMod val="75000"/>
                  </a:schemeClr>
                </a:solidFill>
              </a:rPr>
              <a:t>VAŽNO!</a:t>
            </a:r>
          </a:p>
        </p:txBody>
      </p:sp>
      <p:sp>
        <p:nvSpPr>
          <p:cNvPr id="3" name="Rezervirano mjesto sadržaja 2">
            <a:extLst>
              <a:ext uri="{FF2B5EF4-FFF2-40B4-BE49-F238E27FC236}">
                <a16:creationId xmlns:a16="http://schemas.microsoft.com/office/drawing/2014/main" id="{EC033488-EE9F-246E-729B-79925AE7CBA7}"/>
              </a:ext>
            </a:extLst>
          </p:cNvPr>
          <p:cNvSpPr>
            <a:spLocks noGrp="1"/>
          </p:cNvSpPr>
          <p:nvPr>
            <p:ph idx="1"/>
          </p:nvPr>
        </p:nvSpPr>
        <p:spPr/>
        <p:txBody>
          <a:bodyPr>
            <a:normAutofit/>
          </a:bodyPr>
          <a:lstStyle/>
          <a:p>
            <a:pPr algn="just"/>
            <a:r>
              <a:rPr lang="hr-HR" sz="2000" dirty="0">
                <a:latin typeface="+mj-lt"/>
              </a:rPr>
              <a:t>aktivnosti vezane uz projekt ne smiju započeti prije podnošenja zahtjeva za potporu, osim pripremnih aktivnosti (opći troškovi, kupnja zemljišta i objekta) i ako su nastali nakon 1. siječnja 2023. godine </a:t>
            </a:r>
          </a:p>
          <a:p>
            <a:pPr algn="just"/>
            <a:r>
              <a:rPr lang="hr-HR" sz="2000" dirty="0">
                <a:latin typeface="+mj-lt"/>
              </a:rPr>
              <a:t>nije prihvatljivo plaćanje gotovim novcem (u gotovini)*</a:t>
            </a:r>
          </a:p>
          <a:p>
            <a:pPr marL="457200" lvl="1" indent="0" algn="just">
              <a:buNone/>
            </a:pPr>
            <a:r>
              <a:rPr lang="hr-HR" sz="2000" dirty="0">
                <a:latin typeface="+mj-lt"/>
              </a:rPr>
              <a:t>*osim za troškove u okviru službenih putovanja izravno povezanih s provedbom projekta (troškovi javnog prijevoza, troškovi trajekta, cestarine, mostarine i slični troškovi) </a:t>
            </a:r>
          </a:p>
        </p:txBody>
      </p:sp>
    </p:spTree>
    <p:extLst>
      <p:ext uri="{BB962C8B-B14F-4D97-AF65-F5344CB8AC3E}">
        <p14:creationId xmlns:p14="http://schemas.microsoft.com/office/powerpoint/2010/main" val="3185301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E9F25D1-86F6-4EAF-B80A-44B6AA2F768C}"/>
              </a:ext>
            </a:extLst>
          </p:cNvPr>
          <p:cNvSpPr>
            <a:spLocks noGrp="1"/>
          </p:cNvSpPr>
          <p:nvPr>
            <p:ph type="title"/>
          </p:nvPr>
        </p:nvSpPr>
        <p:spPr/>
        <p:txBody>
          <a:bodyPr/>
          <a:lstStyle/>
          <a:p>
            <a:r>
              <a:rPr lang="hr-HR" dirty="0">
                <a:solidFill>
                  <a:schemeClr val="accent1">
                    <a:lumMod val="75000"/>
                  </a:schemeClr>
                </a:solidFill>
              </a:rPr>
              <a:t>Neprihvatljivi troškovi</a:t>
            </a:r>
          </a:p>
        </p:txBody>
      </p:sp>
      <p:sp>
        <p:nvSpPr>
          <p:cNvPr id="3" name="Rezervirano mjesto sadržaja 2">
            <a:extLst>
              <a:ext uri="{FF2B5EF4-FFF2-40B4-BE49-F238E27FC236}">
                <a16:creationId xmlns:a16="http://schemas.microsoft.com/office/drawing/2014/main" id="{42520DEE-7013-4B72-AC57-DD9B3A234CEB}"/>
              </a:ext>
            </a:extLst>
          </p:cNvPr>
          <p:cNvSpPr>
            <a:spLocks noGrp="1"/>
          </p:cNvSpPr>
          <p:nvPr>
            <p:ph idx="1"/>
          </p:nvPr>
        </p:nvSpPr>
        <p:spPr/>
        <p:txBody>
          <a:bodyPr>
            <a:normAutofit fontScale="92500" lnSpcReduction="10000"/>
          </a:bodyPr>
          <a:lstStyle/>
          <a:p>
            <a:pPr marL="342900" lvl="0" indent="-342900" algn="just">
              <a:lnSpc>
                <a:spcPct val="115000"/>
              </a:lnSpc>
              <a:buFont typeface="Symbol" panose="05050102010706020507" pitchFamily="18" charset="2"/>
              <a:buChar char=""/>
            </a:pPr>
            <a:r>
              <a:rPr lang="hr-HR" sz="1700" dirty="0">
                <a:effectLst/>
                <a:latin typeface="+mj-lt"/>
                <a:ea typeface="Calibri" panose="020F0502020204030204" pitchFamily="34" charset="0"/>
                <a:cs typeface="Times New Roman" panose="02020603050405020304" pitchFamily="18" charset="0"/>
              </a:rPr>
              <a:t>porez na dodanu vrijednost (PDV) u slučaju da je korisnik porezni obveznik upisan u registar obveznika PDV-a te ima pravo na odbitak pretporeza (PDV-a)</a:t>
            </a:r>
          </a:p>
          <a:p>
            <a:pPr marL="342900" lvl="0" indent="-342900" algn="just">
              <a:lnSpc>
                <a:spcPct val="115000"/>
              </a:lnSpc>
              <a:buFont typeface="Symbol" panose="05050102010706020507" pitchFamily="18" charset="2"/>
              <a:buChar char=""/>
            </a:pPr>
            <a:r>
              <a:rPr lang="hr-HR" sz="1700" dirty="0">
                <a:effectLst/>
                <a:latin typeface="+mj-lt"/>
                <a:ea typeface="Calibri" panose="020F0502020204030204" pitchFamily="34" charset="0"/>
                <a:cs typeface="Times New Roman" panose="02020603050405020304" pitchFamily="18" charset="0"/>
              </a:rPr>
              <a:t>drugi porezi te propisane naknade i doprinosi, osim ako korisniku porezi i doprinosi nisu </a:t>
            </a:r>
            <a:r>
              <a:rPr lang="hr-HR" sz="1700" dirty="0" err="1">
                <a:effectLst/>
                <a:latin typeface="+mj-lt"/>
                <a:ea typeface="Calibri" panose="020F0502020204030204" pitchFamily="34" charset="0"/>
                <a:cs typeface="Times New Roman" panose="02020603050405020304" pitchFamily="18" charset="0"/>
              </a:rPr>
              <a:t>povrativi</a:t>
            </a:r>
            <a:endParaRPr lang="hr-HR" sz="1700" dirty="0">
              <a:effectLst/>
              <a:latin typeface="+mj-l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700" dirty="0">
                <a:effectLst/>
                <a:latin typeface="+mj-lt"/>
                <a:ea typeface="Calibri" panose="020F0502020204030204" pitchFamily="34" charset="0"/>
                <a:cs typeface="Times New Roman" panose="02020603050405020304" pitchFamily="18" charset="0"/>
              </a:rPr>
              <a:t>kamate i ostali financijski troškovi (troškovi za vođenje računa, tečajne razlike, troškovi garancije, troškovi kredita i sl.)</a:t>
            </a:r>
          </a:p>
          <a:p>
            <a:pPr marL="342900" lvl="0" indent="-342900" algn="just">
              <a:lnSpc>
                <a:spcPct val="115000"/>
              </a:lnSpc>
              <a:buFont typeface="Symbol" panose="05050102010706020507" pitchFamily="18" charset="2"/>
              <a:buChar char=""/>
            </a:pPr>
            <a:r>
              <a:rPr lang="hr-HR" sz="1700" dirty="0">
                <a:effectLst/>
                <a:latin typeface="+mj-lt"/>
                <a:ea typeface="Calibri" panose="020F0502020204030204" pitchFamily="34" charset="0"/>
                <a:cs typeface="Times New Roman" panose="02020603050405020304" pitchFamily="18" charset="0"/>
              </a:rPr>
              <a:t>rabljena poljoprivredna mehanizacija, vozila, plovila, oprema, strojevi, alati i ostala materijalna imovina </a:t>
            </a:r>
          </a:p>
          <a:p>
            <a:pPr marL="342900" lvl="0" indent="-342900" algn="just">
              <a:lnSpc>
                <a:spcPct val="115000"/>
              </a:lnSpc>
              <a:buFont typeface="Symbol" panose="05050102010706020507" pitchFamily="18" charset="2"/>
              <a:buChar char=""/>
            </a:pPr>
            <a:r>
              <a:rPr lang="hr-HR" sz="1700" dirty="0">
                <a:effectLst/>
                <a:latin typeface="+mj-lt"/>
                <a:ea typeface="Calibri" panose="020F0502020204030204" pitchFamily="34" charset="0"/>
                <a:cs typeface="Times New Roman" panose="02020603050405020304" pitchFamily="18" charset="0"/>
              </a:rPr>
              <a:t>vozila, osim gospodarskih vozila	</a:t>
            </a:r>
          </a:p>
          <a:p>
            <a:pPr marL="342900" lvl="0" indent="-342900" algn="just">
              <a:lnSpc>
                <a:spcPct val="115000"/>
              </a:lnSpc>
              <a:buFont typeface="Symbol" panose="05050102010706020507" pitchFamily="18" charset="2"/>
              <a:buChar char=""/>
            </a:pPr>
            <a:r>
              <a:rPr lang="hr-HR" sz="1700" dirty="0">
                <a:effectLst/>
                <a:latin typeface="+mj-lt"/>
                <a:ea typeface="Calibri" panose="020F0502020204030204" pitchFamily="34" charset="0"/>
                <a:cs typeface="Times New Roman" panose="02020603050405020304" pitchFamily="18" charset="0"/>
              </a:rPr>
              <a:t>ribarska plovila </a:t>
            </a:r>
          </a:p>
          <a:p>
            <a:pPr marL="342900" lvl="0" indent="-342900" algn="just">
              <a:lnSpc>
                <a:spcPct val="115000"/>
              </a:lnSpc>
              <a:buFont typeface="Symbol" panose="05050102010706020507" pitchFamily="18" charset="2"/>
              <a:buChar char=""/>
            </a:pPr>
            <a:r>
              <a:rPr lang="hr-HR" sz="1700" dirty="0">
                <a:effectLst/>
                <a:latin typeface="+mj-lt"/>
                <a:ea typeface="Calibri" panose="020F0502020204030204" pitchFamily="34" charset="0"/>
                <a:cs typeface="Times New Roman" panose="02020603050405020304" pitchFamily="18" charset="0"/>
              </a:rPr>
              <a:t>plovila osim plovila za gospodarsku namjenu (plovila za prijevoz putnika, tereta, radne brodice)</a:t>
            </a:r>
          </a:p>
          <a:p>
            <a:pPr marL="342900" lvl="0" indent="-342900" algn="just">
              <a:lnSpc>
                <a:spcPct val="115000"/>
              </a:lnSpc>
              <a:buFont typeface="Symbol" panose="05050102010706020507" pitchFamily="18" charset="2"/>
              <a:buChar char=""/>
            </a:pPr>
            <a:r>
              <a:rPr lang="hr-HR" sz="1700" dirty="0">
                <a:effectLst/>
                <a:latin typeface="+mj-lt"/>
                <a:ea typeface="Calibri" panose="020F0502020204030204" pitchFamily="34" charset="0"/>
                <a:cs typeface="Times New Roman" panose="02020603050405020304" pitchFamily="18" charset="0"/>
              </a:rPr>
              <a:t>ulaganje u navodnjavanje</a:t>
            </a:r>
            <a:endParaRPr lang="hr-HR" sz="1700" dirty="0">
              <a:latin typeface="+mj-lt"/>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hr-HR" sz="1700" dirty="0">
                <a:latin typeface="+mj-lt"/>
              </a:rPr>
              <a:t>prilagodba novouvedenim standardima u skladu s člankom 73. stavkom 5. Uredbe (EU) br. 2021/2115</a:t>
            </a:r>
          </a:p>
          <a:p>
            <a:pPr marL="342900" lvl="0" indent="-342900" algn="just">
              <a:lnSpc>
                <a:spcPct val="115000"/>
              </a:lnSpc>
              <a:buFont typeface="Symbol" panose="05050102010706020507" pitchFamily="18" charset="2"/>
              <a:buChar char=""/>
            </a:pPr>
            <a:r>
              <a:rPr lang="hr-HR" sz="1700" dirty="0">
                <a:latin typeface="+mj-lt"/>
              </a:rPr>
              <a:t>troškovi prihvatljivi za sufinanciranje u sklopu sektorskih intervencija SP ZPP u sektoru pčelarstva i u sektoru vina (Prilozi 11 i 12)</a:t>
            </a:r>
          </a:p>
          <a:p>
            <a:endParaRPr lang="hr-HR" dirty="0"/>
          </a:p>
        </p:txBody>
      </p:sp>
    </p:spTree>
    <p:extLst>
      <p:ext uri="{BB962C8B-B14F-4D97-AF65-F5344CB8AC3E}">
        <p14:creationId xmlns:p14="http://schemas.microsoft.com/office/powerpoint/2010/main" val="242513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09B3F88-5C5B-4737-8059-91BE426C60B1}"/>
              </a:ext>
            </a:extLst>
          </p:cNvPr>
          <p:cNvSpPr>
            <a:spLocks noGrp="1"/>
          </p:cNvSpPr>
          <p:nvPr>
            <p:ph type="title"/>
          </p:nvPr>
        </p:nvSpPr>
        <p:spPr/>
        <p:txBody>
          <a:bodyPr/>
          <a:lstStyle/>
          <a:p>
            <a:r>
              <a:rPr lang="hr-HR" dirty="0">
                <a:solidFill>
                  <a:schemeClr val="accent1">
                    <a:lumMod val="75000"/>
                  </a:schemeClr>
                </a:solidFill>
              </a:rPr>
              <a:t>Neprihvatljivi troškovi</a:t>
            </a:r>
            <a:endParaRPr lang="hr-HR" dirty="0"/>
          </a:p>
        </p:txBody>
      </p:sp>
      <p:sp>
        <p:nvSpPr>
          <p:cNvPr id="3" name="Rezervirano mjesto sadržaja 2">
            <a:extLst>
              <a:ext uri="{FF2B5EF4-FFF2-40B4-BE49-F238E27FC236}">
                <a16:creationId xmlns:a16="http://schemas.microsoft.com/office/drawing/2014/main" id="{B0C6CD75-6B69-4A64-9930-B89C7456BADC}"/>
              </a:ext>
            </a:extLst>
          </p:cNvPr>
          <p:cNvSpPr>
            <a:spLocks noGrp="1"/>
          </p:cNvSpPr>
          <p:nvPr>
            <p:ph idx="1"/>
          </p:nvPr>
        </p:nvSpPr>
        <p:spPr>
          <a:xfrm>
            <a:off x="838200" y="1524000"/>
            <a:ext cx="10515600" cy="4652963"/>
          </a:xfrm>
        </p:spPr>
        <p:txBody>
          <a:bodyPr>
            <a:noAutofit/>
          </a:bodyPr>
          <a:lstStyle/>
          <a:p>
            <a:pPr marL="342900" lvl="0" indent="-342900" algn="just">
              <a:lnSpc>
                <a:spcPct val="115000"/>
              </a:lnSpc>
              <a:buFont typeface="Symbol" panose="05050102010706020507" pitchFamily="18" charset="2"/>
              <a:buChar char=""/>
            </a:pPr>
            <a:r>
              <a:rPr lang="hr-HR" sz="1600" dirty="0">
                <a:effectLst/>
                <a:latin typeface="+mj-lt"/>
                <a:ea typeface="Calibri" panose="020F0502020204030204" pitchFamily="34" charset="0"/>
                <a:cs typeface="Times New Roman" panose="02020603050405020304" pitchFamily="18" charset="0"/>
              </a:rPr>
              <a:t>svi troškovi amortizacije </a:t>
            </a:r>
          </a:p>
          <a:p>
            <a:pPr marL="342900" lvl="0" indent="-342900" algn="just">
              <a:lnSpc>
                <a:spcPct val="115000"/>
              </a:lnSpc>
              <a:buFont typeface="Symbol" panose="05050102010706020507" pitchFamily="18" charset="2"/>
              <a:buChar char=""/>
            </a:pPr>
            <a:r>
              <a:rPr lang="hr-HR" sz="1600" dirty="0">
                <a:effectLst/>
                <a:latin typeface="+mj-lt"/>
                <a:ea typeface="Calibri" panose="020F0502020204030204" pitchFamily="34" charset="0"/>
                <a:cs typeface="Times New Roman" panose="02020603050405020304" pitchFamily="18" charset="0"/>
              </a:rPr>
              <a:t>troškovi vezani uz ugovor o leasingu, kao što su marža davatelja leasinga, troškovi kredita i refinanciranja kamata, režijski troškovi i troškovi osiguranja</a:t>
            </a:r>
          </a:p>
          <a:p>
            <a:pPr marL="342900" lvl="0" indent="-342900" algn="just">
              <a:lnSpc>
                <a:spcPct val="115000"/>
              </a:lnSpc>
              <a:buFont typeface="Symbol" panose="05050102010706020507" pitchFamily="18" charset="2"/>
              <a:buChar char=""/>
            </a:pPr>
            <a:r>
              <a:rPr lang="hr-HR" sz="1600" dirty="0">
                <a:effectLst/>
                <a:latin typeface="+mj-lt"/>
                <a:ea typeface="Calibri" panose="020F0502020204030204" pitchFamily="34" charset="0"/>
                <a:cs typeface="Times New Roman" panose="02020603050405020304" pitchFamily="18" charset="0"/>
              </a:rPr>
              <a:t>troškovi vlastitog rada</a:t>
            </a:r>
          </a:p>
          <a:p>
            <a:pPr marL="342900" lvl="0" indent="-342900" algn="just">
              <a:lnSpc>
                <a:spcPct val="115000"/>
              </a:lnSpc>
              <a:buFont typeface="Symbol" panose="05050102010706020507" pitchFamily="18" charset="2"/>
              <a:buChar char=""/>
            </a:pPr>
            <a:r>
              <a:rPr lang="hr-HR" sz="1600" dirty="0">
                <a:effectLst/>
                <a:latin typeface="+mj-lt"/>
                <a:ea typeface="Calibri" panose="020F0502020204030204" pitchFamily="34" charset="0"/>
                <a:cs typeface="Times New Roman" panose="02020603050405020304" pitchFamily="18" charset="0"/>
              </a:rPr>
              <a:t>operativni troškovi (sirovine, materijali, energija, režijski troškovi i slično, a koji su vezani za operativno poslovanje korisnika i nisu izravno povezani sa provedbom projekta)</a:t>
            </a:r>
          </a:p>
          <a:p>
            <a:pPr marL="342900" lvl="0" indent="-342900" algn="just">
              <a:lnSpc>
                <a:spcPct val="115000"/>
              </a:lnSpc>
              <a:buFont typeface="Symbol" panose="05050102010706020507" pitchFamily="18" charset="2"/>
              <a:buChar char=""/>
            </a:pPr>
            <a:r>
              <a:rPr lang="hr-HR" sz="1600" dirty="0">
                <a:effectLst/>
                <a:latin typeface="+mj-lt"/>
                <a:ea typeface="Calibri" panose="020F0502020204030204" pitchFamily="34" charset="0"/>
                <a:cs typeface="Times New Roman" panose="02020603050405020304" pitchFamily="18" charset="0"/>
              </a:rPr>
              <a:t>plaće i druge naknade osoba koje nisu povezane s projektom za kojeg se odobrava potpora </a:t>
            </a:r>
          </a:p>
          <a:p>
            <a:pPr marL="342900" lvl="0" indent="-342900" algn="just">
              <a:lnSpc>
                <a:spcPct val="115000"/>
              </a:lnSpc>
              <a:buFont typeface="Symbol" panose="05050102010706020507" pitchFamily="18" charset="2"/>
              <a:buChar char=""/>
            </a:pPr>
            <a:r>
              <a:rPr lang="hr-HR" sz="1600" dirty="0">
                <a:effectLst/>
                <a:latin typeface="+mj-lt"/>
                <a:ea typeface="Calibri" panose="020F0502020204030204" pitchFamily="34" charset="0"/>
                <a:cs typeface="Times New Roman" panose="02020603050405020304" pitchFamily="18" charset="0"/>
              </a:rPr>
              <a:t>savjetodavne usluge povezane s redovitim aktivnostima</a:t>
            </a:r>
          </a:p>
          <a:p>
            <a:pPr marL="342900" lvl="0" indent="-342900" algn="just">
              <a:lnSpc>
                <a:spcPct val="115000"/>
              </a:lnSpc>
              <a:buFont typeface="Symbol" panose="05050102010706020507" pitchFamily="18" charset="2"/>
              <a:buChar char=""/>
            </a:pPr>
            <a:r>
              <a:rPr lang="hr-HR" sz="1600" dirty="0">
                <a:effectLst/>
                <a:latin typeface="+mj-lt"/>
                <a:ea typeface="Calibri" panose="020F0502020204030204" pitchFamily="34" charset="0"/>
                <a:cs typeface="Times New Roman" panose="02020603050405020304" pitchFamily="18" charset="0"/>
              </a:rPr>
              <a:t>novčane kazne, financijske kazne i troškovi sudskih postupaka</a:t>
            </a:r>
          </a:p>
          <a:p>
            <a:pPr marL="342900" lvl="0" indent="-342900" algn="just">
              <a:lnSpc>
                <a:spcPct val="115000"/>
              </a:lnSpc>
              <a:buFont typeface="Symbol" panose="05050102010706020507" pitchFamily="18" charset="2"/>
              <a:buChar char=""/>
            </a:pPr>
            <a:r>
              <a:rPr lang="hr-HR" sz="1600" dirty="0">
                <a:effectLst/>
                <a:latin typeface="+mj-lt"/>
                <a:ea typeface="Calibri" panose="020F0502020204030204" pitchFamily="34" charset="0"/>
                <a:cs typeface="Times New Roman" panose="02020603050405020304" pitchFamily="18" charset="0"/>
              </a:rPr>
              <a:t>plaćanje gotovim novcem (u gotovini), osim za troškove u okviru službenih putovanja izravno povezanih s provedbom projekta (troškovi javnog prijevoza, troškovi trajekta, cestarine, mostarine i slični troškovi)</a:t>
            </a:r>
          </a:p>
        </p:txBody>
      </p:sp>
    </p:spTree>
    <p:extLst>
      <p:ext uri="{BB962C8B-B14F-4D97-AF65-F5344CB8AC3E}">
        <p14:creationId xmlns:p14="http://schemas.microsoft.com/office/powerpoint/2010/main" val="3700007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B10D09-FA38-4871-8741-C47C0258FAE2}"/>
              </a:ext>
            </a:extLst>
          </p:cNvPr>
          <p:cNvSpPr>
            <a:spLocks noGrp="1"/>
          </p:cNvSpPr>
          <p:nvPr>
            <p:ph type="title"/>
          </p:nvPr>
        </p:nvSpPr>
        <p:spPr/>
        <p:txBody>
          <a:bodyPr/>
          <a:lstStyle/>
          <a:p>
            <a:r>
              <a:rPr lang="hr-HR" dirty="0">
                <a:solidFill>
                  <a:schemeClr val="accent1">
                    <a:lumMod val="75000"/>
                  </a:schemeClr>
                </a:solidFill>
              </a:rPr>
              <a:t>Neprihvatljivi troškovi</a:t>
            </a:r>
            <a:endParaRPr lang="hr-HR" dirty="0"/>
          </a:p>
        </p:txBody>
      </p:sp>
      <p:sp>
        <p:nvSpPr>
          <p:cNvPr id="3" name="Rezervirano mjesto sadržaja 2">
            <a:extLst>
              <a:ext uri="{FF2B5EF4-FFF2-40B4-BE49-F238E27FC236}">
                <a16:creationId xmlns:a16="http://schemas.microsoft.com/office/drawing/2014/main" id="{06992DF7-C7BC-4A39-AB66-9E53EF7F9ABD}"/>
              </a:ext>
            </a:extLst>
          </p:cNvPr>
          <p:cNvSpPr>
            <a:spLocks noGrp="1"/>
          </p:cNvSpPr>
          <p:nvPr>
            <p:ph idx="1"/>
          </p:nvPr>
        </p:nvSpPr>
        <p:spPr>
          <a:xfrm>
            <a:off x="838200" y="1552575"/>
            <a:ext cx="10515600" cy="4624388"/>
          </a:xfrm>
        </p:spPr>
        <p:txBody>
          <a:bodyPr>
            <a:normAutofit fontScale="85000" lnSpcReduction="10000"/>
          </a:bodyPr>
          <a:lstStyle/>
          <a:p>
            <a:pPr marL="342900" indent="-342900" algn="just">
              <a:lnSpc>
                <a:spcPct val="115000"/>
              </a:lnSpc>
              <a:buFont typeface="Symbol" panose="05050102010706020507" pitchFamily="18" charset="2"/>
              <a:buChar char=""/>
            </a:pPr>
            <a:r>
              <a:rPr lang="hr-HR" sz="1900" dirty="0">
                <a:latin typeface="+mj-lt"/>
                <a:ea typeface="Calibri" panose="020F0502020204030204" pitchFamily="34" charset="0"/>
                <a:cs typeface="Times New Roman" panose="02020603050405020304" pitchFamily="18" charset="0"/>
              </a:rPr>
              <a:t>nabava putem financijskog ili operativnog leasinga</a:t>
            </a:r>
          </a:p>
          <a:p>
            <a:pPr marL="342900" lvl="0" indent="-342900" algn="just">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neodobreni troškovi</a:t>
            </a:r>
          </a:p>
          <a:p>
            <a:pPr marL="342900" lvl="0" indent="-342900">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kupnja prava na poljoprivrednu proizvodnju</a:t>
            </a:r>
          </a:p>
          <a:p>
            <a:pPr marL="342900" lvl="0" indent="-342900" algn="just">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kupnja prava na plaćanje</a:t>
            </a:r>
          </a:p>
          <a:p>
            <a:pPr marL="342900" lvl="0" indent="-342900">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kupnja životinja </a:t>
            </a:r>
          </a:p>
          <a:p>
            <a:pPr marL="342900" lvl="0" indent="-342900" algn="just">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kupnja i sadnja jednogodišnjeg bilja</a:t>
            </a:r>
          </a:p>
          <a:p>
            <a:pPr marL="342900" lvl="0" indent="-342900" algn="just">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ulaganja u pošumljavanje koja nisu usklađena s okolišnim i klimatskim ciljevima u skladu s načelima održivoga gospodarenja šumama, kako su razvijena u paneuropskim smjernicama za pošumljavanje i ponovno pošumljavanje</a:t>
            </a:r>
          </a:p>
          <a:p>
            <a:pPr marL="342900" lvl="0" indent="-342900">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kupnja zemljišta i građevina radi realizacije projekta, iznad 10% vrijednosti ukupno prihvatljivih troškova projekta (bez općih troškova)</a:t>
            </a:r>
          </a:p>
          <a:p>
            <a:pPr marL="342900" lvl="0" indent="-342900" algn="just">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nematerijalna imovina koja nije i neće ostati povezana s projektom za kojeg se odobrava potpora</a:t>
            </a:r>
          </a:p>
          <a:p>
            <a:pPr marL="342900" lvl="0" indent="-342900" algn="just">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zakup ili najam </a:t>
            </a:r>
          </a:p>
          <a:p>
            <a:pPr marL="342900" lvl="0" indent="-342900" algn="just">
              <a:lnSpc>
                <a:spcPct val="115000"/>
              </a:lnSpc>
              <a:buFont typeface="Symbol" panose="05050102010706020507" pitchFamily="18" charset="2"/>
              <a:buChar char=""/>
            </a:pPr>
            <a:r>
              <a:rPr lang="hr-HR" sz="1900" dirty="0">
                <a:effectLst/>
                <a:latin typeface="+mj-lt"/>
                <a:ea typeface="Calibri" panose="020F0502020204030204" pitchFamily="34" charset="0"/>
                <a:cs typeface="Times New Roman" panose="02020603050405020304" pitchFamily="18" charset="0"/>
              </a:rPr>
              <a:t>nepredviđeni radovi u gradnji i ostali nepredviđeni troškovi (</a:t>
            </a:r>
            <a:r>
              <a:rPr lang="hr-HR" sz="1900" dirty="0" err="1">
                <a:effectLst/>
                <a:latin typeface="+mj-lt"/>
                <a:ea typeface="Calibri" panose="020F0502020204030204" pitchFamily="34" charset="0"/>
                <a:cs typeface="Times New Roman" panose="02020603050405020304" pitchFamily="18" charset="0"/>
              </a:rPr>
              <a:t>vantroškovnički</a:t>
            </a:r>
            <a:r>
              <a:rPr lang="hr-HR" sz="1900" dirty="0">
                <a:effectLst/>
                <a:latin typeface="+mj-lt"/>
                <a:ea typeface="Calibri" panose="020F0502020204030204" pitchFamily="34" charset="0"/>
                <a:cs typeface="Times New Roman" panose="02020603050405020304" pitchFamily="18" charset="0"/>
              </a:rPr>
              <a:t> radovi)</a:t>
            </a:r>
          </a:p>
          <a:p>
            <a:endParaRPr lang="hr-HR" dirty="0"/>
          </a:p>
        </p:txBody>
      </p:sp>
    </p:spTree>
    <p:extLst>
      <p:ext uri="{BB962C8B-B14F-4D97-AF65-F5344CB8AC3E}">
        <p14:creationId xmlns:p14="http://schemas.microsoft.com/office/powerpoint/2010/main" val="808005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EDB5238-4470-11AA-CEDB-FCC1BE71D6A3}"/>
              </a:ext>
            </a:extLst>
          </p:cNvPr>
          <p:cNvSpPr>
            <a:spLocks noGrp="1"/>
          </p:cNvSpPr>
          <p:nvPr>
            <p:ph type="title"/>
          </p:nvPr>
        </p:nvSpPr>
        <p:spPr>
          <a:xfrm>
            <a:off x="705035" y="63285"/>
            <a:ext cx="10515600" cy="1325563"/>
          </a:xfrm>
        </p:spPr>
        <p:txBody>
          <a:bodyPr/>
          <a:lstStyle/>
          <a:p>
            <a:r>
              <a:rPr lang="hr-HR" dirty="0">
                <a:solidFill>
                  <a:schemeClr val="accent1">
                    <a:lumMod val="75000"/>
                  </a:schemeClr>
                </a:solidFill>
              </a:rPr>
              <a:t>Kriteriji odabira projekata </a:t>
            </a:r>
          </a:p>
        </p:txBody>
      </p:sp>
      <p:sp>
        <p:nvSpPr>
          <p:cNvPr id="8" name="Rezervirano mjesto sadržaja 7">
            <a:extLst>
              <a:ext uri="{FF2B5EF4-FFF2-40B4-BE49-F238E27FC236}">
                <a16:creationId xmlns:a16="http://schemas.microsoft.com/office/drawing/2014/main" id="{2B1D161E-6465-4E59-8FC9-C395DE84C505}"/>
              </a:ext>
            </a:extLst>
          </p:cNvPr>
          <p:cNvSpPr>
            <a:spLocks noGrp="1"/>
          </p:cNvSpPr>
          <p:nvPr>
            <p:ph idx="1"/>
          </p:nvPr>
        </p:nvSpPr>
        <p:spPr>
          <a:xfrm>
            <a:off x="838200" y="1104900"/>
            <a:ext cx="10515600" cy="5072063"/>
          </a:xfrm>
        </p:spPr>
        <p:txBody>
          <a:bodyPr>
            <a:normAutofit fontScale="77500" lnSpcReduction="20000"/>
          </a:bodyPr>
          <a:lstStyle/>
          <a:p>
            <a:pPr>
              <a:lnSpc>
                <a:spcPct val="115000"/>
              </a:lnSpc>
            </a:pPr>
            <a:r>
              <a:rPr lang="hr-HR" sz="1800" b="1" i="1" dirty="0">
                <a:effectLst/>
                <a:latin typeface="+mj-lt"/>
                <a:ea typeface="Calibri" panose="020F0502020204030204" pitchFamily="34" charset="0"/>
                <a:cs typeface="Times New Roman" panose="02020603050405020304" pitchFamily="18" charset="0"/>
              </a:rPr>
              <a:t>Osnovni kriteriji:</a:t>
            </a:r>
            <a:endParaRPr lang="hr-HR" sz="1800" dirty="0">
              <a:effectLst/>
              <a:latin typeface="+mj-lt"/>
              <a:ea typeface="Calibri" panose="020F0502020204030204" pitchFamily="34" charset="0"/>
              <a:cs typeface="Times New Roman" panose="02020603050405020304" pitchFamily="18" charset="0"/>
            </a:endParaRPr>
          </a:p>
          <a:p>
            <a:pPr indent="0">
              <a:lnSpc>
                <a:spcPct val="115000"/>
              </a:lnSpc>
              <a:buNone/>
            </a:pPr>
            <a:r>
              <a:rPr lang="hr-HR" sz="1800" dirty="0">
                <a:effectLst/>
                <a:latin typeface="+mj-lt"/>
                <a:ea typeface="Calibri" panose="020F0502020204030204" pitchFamily="34" charset="0"/>
                <a:cs typeface="Times New Roman" panose="02020603050405020304" pitchFamily="18" charset="0"/>
              </a:rPr>
              <a:t>1. prioritetni sektor ulaganja (prioritetni sektori su: stočarstvo, povrćarstvo i voćarstvo)</a:t>
            </a:r>
          </a:p>
          <a:p>
            <a:pPr indent="0">
              <a:lnSpc>
                <a:spcPct val="115000"/>
              </a:lnSpc>
              <a:buNone/>
            </a:pPr>
            <a:r>
              <a:rPr lang="hr-HR" sz="1800" dirty="0">
                <a:effectLst/>
                <a:latin typeface="+mj-lt"/>
                <a:ea typeface="Calibri" panose="020F0502020204030204" pitchFamily="34" charset="0"/>
                <a:cs typeface="Times New Roman" panose="02020603050405020304" pitchFamily="18" charset="0"/>
              </a:rPr>
              <a:t>2. pozitivan utjecaj na okoliš-Ekološka poljoprivreda (prioritet ekološka poljoprivreda)</a:t>
            </a:r>
          </a:p>
          <a:p>
            <a:pPr indent="0">
              <a:lnSpc>
                <a:spcPct val="115000"/>
              </a:lnSpc>
              <a:buNone/>
            </a:pPr>
            <a:r>
              <a:rPr lang="hr-HR" sz="1800" dirty="0">
                <a:effectLst/>
                <a:latin typeface="+mj-lt"/>
                <a:ea typeface="Calibri" panose="020F0502020204030204" pitchFamily="34" charset="0"/>
                <a:cs typeface="Times New Roman" panose="02020603050405020304" pitchFamily="18" charset="0"/>
              </a:rPr>
              <a:t>3. ekonomska veličina poljoprivrednog gospodarstva (prednost imaju prijavitelji s većom SO)</a:t>
            </a:r>
            <a:endParaRPr lang="hr-HR" sz="1800" dirty="0">
              <a:latin typeface="+mj-lt"/>
              <a:ea typeface="Calibri" panose="020F0502020204030204" pitchFamily="34" charset="0"/>
              <a:cs typeface="Times New Roman" panose="02020603050405020304" pitchFamily="18" charset="0"/>
            </a:endParaRPr>
          </a:p>
          <a:p>
            <a:pPr indent="0">
              <a:lnSpc>
                <a:spcPct val="115000"/>
              </a:lnSpc>
              <a:buNone/>
            </a:pPr>
            <a:r>
              <a:rPr lang="hr-HR" sz="1800" dirty="0">
                <a:effectLst/>
                <a:latin typeface="+mj-lt"/>
                <a:ea typeface="Calibri" panose="020F0502020204030204" pitchFamily="34" charset="0"/>
                <a:cs typeface="Times New Roman" panose="02020603050405020304" pitchFamily="18" charset="0"/>
              </a:rPr>
              <a:t>4. godine nositelja poljoprivrednog gospodarstva (prioritet ostvaruju prijavitelji mlađe životne dobi)</a:t>
            </a:r>
            <a:endParaRPr lang="hr-HR" sz="1800" dirty="0">
              <a:latin typeface="+mj-lt"/>
              <a:ea typeface="Calibri" panose="020F0502020204030204" pitchFamily="34" charset="0"/>
              <a:cs typeface="Times New Roman" panose="02020603050405020304" pitchFamily="18" charset="0"/>
            </a:endParaRPr>
          </a:p>
          <a:p>
            <a:pPr indent="0">
              <a:lnSpc>
                <a:spcPct val="115000"/>
              </a:lnSpc>
              <a:buNone/>
            </a:pPr>
            <a:r>
              <a:rPr lang="hr-HR" sz="1800" dirty="0">
                <a:effectLst/>
                <a:latin typeface="+mj-lt"/>
                <a:ea typeface="Calibri" panose="020F0502020204030204" pitchFamily="34" charset="0"/>
                <a:cs typeface="Times New Roman" panose="02020603050405020304" pitchFamily="18" charset="0"/>
              </a:rPr>
              <a:t>5. obrazovanje nositelja i članova poljoprivrednog gospodarstva (prioritet ostvaruju korisnici poljoprivrednog, prehrambenog ili veterinarskog usmjerenja; 1. VŠS ili VSS, 2. SS 3. radno iskustvo-uplaćivanje doprinosa)</a:t>
            </a:r>
            <a:endParaRPr lang="hr-HR" sz="1800" dirty="0">
              <a:latin typeface="+mj-lt"/>
              <a:ea typeface="Calibri" panose="020F0502020204030204" pitchFamily="34" charset="0"/>
              <a:cs typeface="Times New Roman" panose="02020603050405020304" pitchFamily="18" charset="0"/>
            </a:endParaRPr>
          </a:p>
          <a:p>
            <a:pPr indent="0">
              <a:lnSpc>
                <a:spcPct val="115000"/>
              </a:lnSpc>
              <a:buNone/>
            </a:pPr>
            <a:r>
              <a:rPr lang="hr-HR" sz="1800" dirty="0">
                <a:effectLst/>
                <a:latin typeface="+mj-lt"/>
                <a:ea typeface="Calibri" panose="020F0502020204030204" pitchFamily="34" charset="0"/>
                <a:cs typeface="Times New Roman" panose="02020603050405020304" pitchFamily="18" charset="0"/>
              </a:rPr>
              <a:t>6. status zaposlenja nositelja poljoprivrednog gospodarstva (prioritet korisnik zaposlen na poljoprivrednom gospodarstvu)</a:t>
            </a:r>
          </a:p>
          <a:p>
            <a:pPr>
              <a:lnSpc>
                <a:spcPct val="115000"/>
              </a:lnSpc>
            </a:pPr>
            <a:r>
              <a:rPr lang="hr-HR" sz="1800" b="1" i="1" dirty="0">
                <a:effectLst/>
                <a:latin typeface="+mj-lt"/>
                <a:ea typeface="Calibri" panose="020F0502020204030204" pitchFamily="34" charset="0"/>
                <a:cs typeface="Times New Roman" panose="02020603050405020304" pitchFamily="18" charset="0"/>
              </a:rPr>
              <a:t>Pametna sela:</a:t>
            </a:r>
          </a:p>
          <a:p>
            <a:pPr marL="0" indent="0">
              <a:lnSpc>
                <a:spcPct val="115000"/>
              </a:lnSpc>
              <a:buNone/>
            </a:pPr>
            <a:r>
              <a:rPr lang="hr-HR" sz="1800" dirty="0">
                <a:effectLst/>
                <a:latin typeface="+mj-lt"/>
                <a:ea typeface="Calibri" panose="020F0502020204030204" pitchFamily="34" charset="0"/>
                <a:cs typeface="Times New Roman" panose="02020603050405020304" pitchFamily="18" charset="0"/>
              </a:rPr>
              <a:t>       7. pozitivan utjecaj na okoliš (Zelena tranzicija) (Prednost ostvaruju projekti koji ulažu u aktivnosti koje imaju pozitivan utjecaj na okoliš (minimalno 10 % ukupne vrijednosti projekta))</a:t>
            </a:r>
            <a:endParaRPr lang="hr-HR" sz="1800" dirty="0">
              <a:latin typeface="+mj-lt"/>
              <a:ea typeface="Calibri" panose="020F0502020204030204" pitchFamily="34" charset="0"/>
              <a:cs typeface="Times New Roman" panose="02020603050405020304" pitchFamily="18" charset="0"/>
            </a:endParaRPr>
          </a:p>
          <a:p>
            <a:pPr marL="0" indent="0">
              <a:lnSpc>
                <a:spcPct val="115000"/>
              </a:lnSpc>
              <a:buNone/>
            </a:pPr>
            <a:r>
              <a:rPr lang="hr-HR" sz="1800" dirty="0">
                <a:effectLst/>
                <a:latin typeface="+mj-lt"/>
                <a:ea typeface="Calibri" panose="020F0502020204030204" pitchFamily="34" charset="0"/>
                <a:cs typeface="Times New Roman" panose="02020603050405020304" pitchFamily="18" charset="0"/>
              </a:rPr>
              <a:t>        8. digitalizacija (Prednost ostvaruju projekti u kojima više od 10 % ukupne vrijednosti projekta uključuje aktivnosti koje uključuju digitalizaciju)</a:t>
            </a:r>
          </a:p>
          <a:p>
            <a:pPr>
              <a:lnSpc>
                <a:spcPct val="115000"/>
              </a:lnSpc>
            </a:pPr>
            <a:r>
              <a:rPr lang="hr-HR" sz="1800" b="1" i="1" dirty="0">
                <a:effectLst/>
                <a:latin typeface="+mj-lt"/>
                <a:ea typeface="Calibri" panose="020F0502020204030204" pitchFamily="34" charset="0"/>
                <a:cs typeface="Times New Roman" panose="02020603050405020304" pitchFamily="18" charset="0"/>
              </a:rPr>
              <a:t>Dodana vrijednost Leadera:</a:t>
            </a:r>
            <a:endParaRPr lang="hr-HR" sz="1800" dirty="0">
              <a:effectLst/>
              <a:latin typeface="+mj-lt"/>
              <a:ea typeface="Calibri" panose="020F0502020204030204" pitchFamily="34" charset="0"/>
              <a:cs typeface="Times New Roman" panose="02020603050405020304" pitchFamily="18" charset="0"/>
            </a:endParaRPr>
          </a:p>
          <a:p>
            <a:pPr indent="0">
              <a:lnSpc>
                <a:spcPct val="115000"/>
              </a:lnSpc>
              <a:buNone/>
            </a:pPr>
            <a:r>
              <a:rPr lang="hr-HR" sz="1800" dirty="0">
                <a:effectLst/>
                <a:latin typeface="+mj-lt"/>
                <a:ea typeface="Calibri" panose="020F0502020204030204" pitchFamily="34" charset="0"/>
                <a:cs typeface="Times New Roman" panose="02020603050405020304" pitchFamily="18" charset="0"/>
              </a:rPr>
              <a:t>9. partnerski projekti (Prednost ostvaruju partnerski projekti)</a:t>
            </a:r>
          </a:p>
          <a:p>
            <a:pPr indent="0">
              <a:lnSpc>
                <a:spcPct val="115000"/>
              </a:lnSpc>
              <a:buNone/>
            </a:pPr>
            <a:r>
              <a:rPr lang="hr-HR" sz="1800" dirty="0">
                <a:effectLst/>
                <a:latin typeface="+mj-lt"/>
                <a:ea typeface="Calibri" panose="020F0502020204030204" pitchFamily="34" charset="0"/>
                <a:cs typeface="Times New Roman" panose="02020603050405020304" pitchFamily="18" charset="0"/>
              </a:rPr>
              <a:t>10. korisnik koji u proteklom razdoblju nije primio potporu iz LEADER-a (Prednost ostvaruju projekti koji u proteklom razdoblju nisu ostvarili potporu iz LEADER-a)</a:t>
            </a:r>
          </a:p>
          <a:p>
            <a:endParaRPr lang="hr-HR" dirty="0"/>
          </a:p>
        </p:txBody>
      </p:sp>
    </p:spTree>
    <p:extLst>
      <p:ext uri="{BB962C8B-B14F-4D97-AF65-F5344CB8AC3E}">
        <p14:creationId xmlns:p14="http://schemas.microsoft.com/office/powerpoint/2010/main" val="457475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3BBAB1-DC4D-6955-56A5-66414D1025E4}"/>
              </a:ext>
            </a:extLst>
          </p:cNvPr>
          <p:cNvSpPr>
            <a:spLocks noGrp="1"/>
          </p:cNvSpPr>
          <p:nvPr>
            <p:ph type="title"/>
          </p:nvPr>
        </p:nvSpPr>
        <p:spPr/>
        <p:txBody>
          <a:bodyPr/>
          <a:lstStyle/>
          <a:p>
            <a:r>
              <a:rPr lang="hr-HR" sz="4400" dirty="0">
                <a:solidFill>
                  <a:schemeClr val="accent1">
                    <a:lumMod val="75000"/>
                  </a:schemeClr>
                </a:solidFill>
                <a:effectLst/>
                <a:latin typeface="Calibri Light" panose="020F0302020204030204" pitchFamily="34" charset="0"/>
                <a:ea typeface="Times New Roman" panose="02020603050405020304" pitchFamily="18" charset="0"/>
                <a:cs typeface="Times New Roman" panose="02020603050405020304" pitchFamily="18" charset="0"/>
              </a:rPr>
              <a:t>Predmet</a:t>
            </a:r>
            <a:endParaRPr lang="hr-HR" dirty="0">
              <a:solidFill>
                <a:schemeClr val="accent1">
                  <a:lumMod val="75000"/>
                </a:schemeClr>
              </a:solidFill>
            </a:endParaRPr>
          </a:p>
        </p:txBody>
      </p:sp>
      <p:sp>
        <p:nvSpPr>
          <p:cNvPr id="3" name="Rezervirano mjesto sadržaja 2">
            <a:extLst>
              <a:ext uri="{FF2B5EF4-FFF2-40B4-BE49-F238E27FC236}">
                <a16:creationId xmlns:a16="http://schemas.microsoft.com/office/drawing/2014/main" id="{ED4EFEA9-B93B-28BC-C92F-1F38C43C4152}"/>
              </a:ext>
            </a:extLst>
          </p:cNvPr>
          <p:cNvSpPr>
            <a:spLocks noGrp="1"/>
          </p:cNvSpPr>
          <p:nvPr>
            <p:ph idx="1"/>
          </p:nvPr>
        </p:nvSpPr>
        <p:spPr>
          <a:xfrm>
            <a:off x="838200" y="1690688"/>
            <a:ext cx="4980709" cy="4191109"/>
          </a:xfrm>
        </p:spPr>
        <p:txBody>
          <a:bodyPr>
            <a:normAutofit/>
          </a:bodyPr>
          <a:lstStyle/>
          <a:p>
            <a:pPr algn="just">
              <a:lnSpc>
                <a:spcPct val="115000"/>
              </a:lnSpc>
            </a:pPr>
            <a:r>
              <a:rPr lang="hr-HR" sz="1800" dirty="0">
                <a:effectLst/>
                <a:latin typeface="Calibri Light" panose="020F0302020204030204" pitchFamily="34" charset="0"/>
                <a:ea typeface="Calibri" panose="020F0502020204030204" pitchFamily="34" charset="0"/>
                <a:cs typeface="Times New Roman" panose="02020603050405020304" pitchFamily="18" charset="0"/>
              </a:rPr>
              <a:t>Intervencija je namijenjena poljoprivrednim proizvođačima ekonomske veličine od najmanje 3.000,00 EUR-a </a:t>
            </a:r>
          </a:p>
          <a:p>
            <a:pPr algn="just">
              <a:lnSpc>
                <a:spcPct val="115000"/>
              </a:lnSpc>
            </a:pPr>
            <a:r>
              <a:rPr lang="hr-HR" sz="1800" dirty="0">
                <a:effectLst/>
                <a:latin typeface="Calibri Light" panose="020F0302020204030204" pitchFamily="34" charset="0"/>
                <a:ea typeface="Calibri" panose="020F0502020204030204" pitchFamily="34" charset="0"/>
                <a:cs typeface="Times New Roman" panose="02020603050405020304" pitchFamily="18" charset="0"/>
              </a:rPr>
              <a:t>Namijenjena za ulaganje u primarnu poljoprivrednu proizvodnju, nabavu nove mehanizacije, strojeva i opreme, rekonstrukciju i opremanje objekata, povećanje SO (podizanje trajnih nasada), obnovljive izvore energije i digitalizaciju poljoprivredne proizvodnje. </a:t>
            </a:r>
            <a:endParaRPr lang="hr-HR" sz="3200" dirty="0"/>
          </a:p>
        </p:txBody>
      </p:sp>
      <p:pic>
        <p:nvPicPr>
          <p:cNvPr id="6" name="Picture 5">
            <a:extLst>
              <a:ext uri="{FF2B5EF4-FFF2-40B4-BE49-F238E27FC236}">
                <a16:creationId xmlns:a16="http://schemas.microsoft.com/office/drawing/2014/main" id="{6065CD29-C3DC-9C49-E61D-13E1B4C6FA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079575"/>
            <a:ext cx="5841287" cy="4191109"/>
          </a:xfrm>
          <a:prstGeom prst="rect">
            <a:avLst/>
          </a:prstGeom>
        </p:spPr>
      </p:pic>
    </p:spTree>
    <p:extLst>
      <p:ext uri="{BB962C8B-B14F-4D97-AF65-F5344CB8AC3E}">
        <p14:creationId xmlns:p14="http://schemas.microsoft.com/office/powerpoint/2010/main" val="2957065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2A0125A-4AEC-E64D-4734-B7C5578FCE9A}"/>
              </a:ext>
            </a:extLst>
          </p:cNvPr>
          <p:cNvSpPr>
            <a:spLocks noGrp="1"/>
          </p:cNvSpPr>
          <p:nvPr>
            <p:ph type="title"/>
          </p:nvPr>
        </p:nvSpPr>
        <p:spPr/>
        <p:txBody>
          <a:bodyPr/>
          <a:lstStyle/>
          <a:p>
            <a:pPr algn="ctr"/>
            <a:r>
              <a:rPr lang="hr-HR" dirty="0">
                <a:solidFill>
                  <a:schemeClr val="accent1">
                    <a:lumMod val="75000"/>
                  </a:schemeClr>
                </a:solidFill>
              </a:rPr>
              <a:t>VAŽNO!</a:t>
            </a:r>
          </a:p>
        </p:txBody>
      </p:sp>
      <p:sp>
        <p:nvSpPr>
          <p:cNvPr id="3" name="Rezervirano mjesto sadržaja 2">
            <a:extLst>
              <a:ext uri="{FF2B5EF4-FFF2-40B4-BE49-F238E27FC236}">
                <a16:creationId xmlns:a16="http://schemas.microsoft.com/office/drawing/2014/main" id="{86DEB6BC-1768-FBEE-210F-3A8A4E016C8C}"/>
              </a:ext>
            </a:extLst>
          </p:cNvPr>
          <p:cNvSpPr>
            <a:spLocks noGrp="1"/>
          </p:cNvSpPr>
          <p:nvPr>
            <p:ph idx="1"/>
          </p:nvPr>
        </p:nvSpPr>
        <p:spPr/>
        <p:txBody>
          <a:bodyPr>
            <a:normAutofit/>
          </a:bodyPr>
          <a:lstStyle/>
          <a:p>
            <a:pPr algn="just"/>
            <a:r>
              <a:rPr lang="hr-HR" sz="2000" dirty="0">
                <a:latin typeface="+mj-lt"/>
              </a:rPr>
              <a:t>Prilikom obrade Natječaja LAG po pojedinom kriteriju odabira korisniku ne može dodijeliti veći broj bodova u odnosu na tražene bodove.</a:t>
            </a:r>
          </a:p>
          <a:p>
            <a:pPr marL="0" indent="0" algn="just">
              <a:buNone/>
            </a:pPr>
            <a:endParaRPr lang="hr-HR" sz="2000" dirty="0">
              <a:latin typeface="+mj-lt"/>
            </a:endParaRPr>
          </a:p>
          <a:p>
            <a:pPr algn="just"/>
            <a:r>
              <a:rPr lang="hr-HR" sz="2000" dirty="0">
                <a:latin typeface="+mj-lt"/>
              </a:rPr>
              <a:t> Također, korisnik ne može ostvariti ukupno veći broj bodova, u odnosu na ono što je ukupno zatraženo u prijavnom obrascu.</a:t>
            </a:r>
          </a:p>
          <a:p>
            <a:pPr marL="0" indent="0" algn="just">
              <a:buNone/>
            </a:pPr>
            <a:r>
              <a:rPr lang="hr-HR" sz="2000" dirty="0">
                <a:latin typeface="+mj-lt"/>
              </a:rPr>
              <a:t> </a:t>
            </a:r>
          </a:p>
          <a:p>
            <a:pPr algn="just"/>
            <a:r>
              <a:rPr lang="hr-HR" sz="2000" b="1" dirty="0">
                <a:solidFill>
                  <a:srgbClr val="FF0000"/>
                </a:solidFill>
                <a:latin typeface="+mj-lt"/>
              </a:rPr>
              <a:t>Ukoliko korisnik propusti navesti broj tj. ukupno tražene bodove LAG nije u mogućnosti upisati zbroj već se smatra da korisnik ne traži bodove te se isključuje iz obrade jer ne ostvaruje minimalno 35 bodova</a:t>
            </a:r>
          </a:p>
          <a:p>
            <a:pPr algn="just"/>
            <a:endParaRPr lang="hr-HR" sz="2000" dirty="0">
              <a:latin typeface="+mj-lt"/>
            </a:endParaRPr>
          </a:p>
          <a:p>
            <a:pPr algn="just"/>
            <a:r>
              <a:rPr lang="hr-HR" sz="2000" dirty="0">
                <a:latin typeface="+mj-lt"/>
              </a:rPr>
              <a:t>Ako korisnik ne ostvaruje minimalno 35 bodova na kriterijima odabira, čime ne prelazi prag prolaznosti, projekt nije prihvatljiv za financiranje unutar ovog LAG Natječaja. </a:t>
            </a:r>
          </a:p>
        </p:txBody>
      </p:sp>
    </p:spTree>
    <p:extLst>
      <p:ext uri="{BB962C8B-B14F-4D97-AF65-F5344CB8AC3E}">
        <p14:creationId xmlns:p14="http://schemas.microsoft.com/office/powerpoint/2010/main" val="1214811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4B9CB7-75E9-6D3D-7984-430546792442}"/>
              </a:ext>
            </a:extLst>
          </p:cNvPr>
          <p:cNvSpPr>
            <a:spLocks noGrp="1"/>
          </p:cNvSpPr>
          <p:nvPr>
            <p:ph type="title"/>
          </p:nvPr>
        </p:nvSpPr>
        <p:spPr/>
        <p:txBody>
          <a:bodyPr/>
          <a:lstStyle/>
          <a:p>
            <a:r>
              <a:rPr lang="pl-PL" dirty="0">
                <a:solidFill>
                  <a:schemeClr val="accent1">
                    <a:lumMod val="75000"/>
                  </a:schemeClr>
                </a:solidFill>
              </a:rPr>
              <a:t>Podnošenje i zaprimanje Zahtjeva za potporu</a:t>
            </a:r>
            <a:endParaRPr lang="hr-HR" dirty="0">
              <a:solidFill>
                <a:schemeClr val="accent1">
                  <a:lumMod val="75000"/>
                </a:schemeClr>
              </a:solidFill>
            </a:endParaRPr>
          </a:p>
        </p:txBody>
      </p:sp>
      <p:sp>
        <p:nvSpPr>
          <p:cNvPr id="3" name="Rezervirano mjesto sadržaja 2">
            <a:extLst>
              <a:ext uri="{FF2B5EF4-FFF2-40B4-BE49-F238E27FC236}">
                <a16:creationId xmlns:a16="http://schemas.microsoft.com/office/drawing/2014/main" id="{A635D0B0-57DA-C37D-FA66-9624B3CDF6F7}"/>
              </a:ext>
            </a:extLst>
          </p:cNvPr>
          <p:cNvSpPr>
            <a:spLocks noGrp="1"/>
          </p:cNvSpPr>
          <p:nvPr>
            <p:ph idx="1"/>
          </p:nvPr>
        </p:nvSpPr>
        <p:spPr/>
        <p:txBody>
          <a:bodyPr>
            <a:normAutofit/>
          </a:bodyPr>
          <a:lstStyle/>
          <a:p>
            <a:pPr algn="just"/>
            <a:r>
              <a:rPr lang="hr-HR" sz="2000" dirty="0">
                <a:latin typeface="+mj-lt"/>
              </a:rPr>
              <a:t>Prilikom podnošenja Zahtjeva za potporu korisnik obvezno dostavlja natječajnu dokumentaciju iz priloga 1. ovog Natječaja.</a:t>
            </a:r>
          </a:p>
          <a:p>
            <a:pPr algn="just"/>
            <a:r>
              <a:rPr lang="hr-HR" sz="2000" dirty="0">
                <a:latin typeface="+mj-lt"/>
              </a:rPr>
              <a:t>Zahtjev za potporu podnosi se u jednom (1) primjerku unutar jednog (1) zatvorenog paketa/omotnice isključivo preporučenom pošiljkom od 23. travnja 2025., a najkasnije do 27.svibnja 2025. na adresu:</a:t>
            </a:r>
          </a:p>
          <a:p>
            <a:pPr marL="0" indent="0" algn="ctr">
              <a:buNone/>
            </a:pPr>
            <a:r>
              <a:rPr lang="hr-HR" sz="2000" dirty="0">
                <a:solidFill>
                  <a:srgbClr val="FF0000"/>
                </a:solidFill>
                <a:latin typeface="+mj-lt"/>
              </a:rPr>
              <a:t>LAG SAVA</a:t>
            </a:r>
          </a:p>
          <a:p>
            <a:pPr marL="0" indent="0" algn="ctr">
              <a:buNone/>
            </a:pPr>
            <a:r>
              <a:rPr lang="hr-HR" sz="2000" dirty="0">
                <a:solidFill>
                  <a:srgbClr val="FF0000"/>
                </a:solidFill>
                <a:latin typeface="+mj-lt"/>
              </a:rPr>
              <a:t>Ulica bana Josipa Jelačića 48</a:t>
            </a:r>
          </a:p>
          <a:p>
            <a:pPr marL="0" indent="0" algn="ctr">
              <a:buNone/>
            </a:pPr>
            <a:r>
              <a:rPr lang="hr-HR" sz="2000" dirty="0">
                <a:solidFill>
                  <a:srgbClr val="FF0000"/>
                </a:solidFill>
                <a:latin typeface="+mj-lt"/>
              </a:rPr>
              <a:t>10290 Zaprešić </a:t>
            </a:r>
          </a:p>
        </p:txBody>
      </p:sp>
    </p:spTree>
    <p:extLst>
      <p:ext uri="{BB962C8B-B14F-4D97-AF65-F5344CB8AC3E}">
        <p14:creationId xmlns:p14="http://schemas.microsoft.com/office/powerpoint/2010/main" val="35822732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546CC6A-CE97-9FF7-4C9A-F2ACFD3E4024}"/>
              </a:ext>
            </a:extLst>
          </p:cNvPr>
          <p:cNvSpPr>
            <a:spLocks noGrp="1"/>
          </p:cNvSpPr>
          <p:nvPr>
            <p:ph type="title"/>
          </p:nvPr>
        </p:nvSpPr>
        <p:spPr/>
        <p:txBody>
          <a:bodyPr/>
          <a:lstStyle/>
          <a:p>
            <a:pPr algn="ctr"/>
            <a:r>
              <a:rPr lang="hr-HR" dirty="0">
                <a:solidFill>
                  <a:schemeClr val="accent1">
                    <a:lumMod val="75000"/>
                  </a:schemeClr>
                </a:solidFill>
              </a:rPr>
              <a:t>VAŽNO!</a:t>
            </a:r>
          </a:p>
        </p:txBody>
      </p:sp>
      <p:sp>
        <p:nvSpPr>
          <p:cNvPr id="3" name="Rezervirano mjesto sadržaja 2">
            <a:extLst>
              <a:ext uri="{FF2B5EF4-FFF2-40B4-BE49-F238E27FC236}">
                <a16:creationId xmlns:a16="http://schemas.microsoft.com/office/drawing/2014/main" id="{EE6F583B-678A-A339-75C9-921D39E32678}"/>
              </a:ext>
            </a:extLst>
          </p:cNvPr>
          <p:cNvSpPr>
            <a:spLocks noGrp="1"/>
          </p:cNvSpPr>
          <p:nvPr>
            <p:ph idx="1"/>
          </p:nvPr>
        </p:nvSpPr>
        <p:spPr/>
        <p:txBody>
          <a:bodyPr>
            <a:normAutofit/>
          </a:bodyPr>
          <a:lstStyle/>
          <a:p>
            <a:pPr algn="just"/>
            <a:r>
              <a:rPr lang="hr-HR" sz="2000" dirty="0">
                <a:latin typeface="+mj-lt"/>
              </a:rPr>
              <a:t>Prijavni obrazac u papirnatom obliku obavezno mora biti vlastoručno potpisan i ovjeren (ako je primjenjivo) od korisnika te se zajedno sa cjelokupnom dokumentacijom iz priloga 1. ovog Natječaja u elektroničkom obliku </a:t>
            </a:r>
            <a:r>
              <a:rPr lang="hr-HR" sz="2000" b="1" dirty="0">
                <a:latin typeface="+mj-lt"/>
              </a:rPr>
              <a:t>(USB) </a:t>
            </a:r>
            <a:r>
              <a:rPr lang="hr-HR" sz="2000" dirty="0">
                <a:latin typeface="+mj-lt"/>
              </a:rPr>
              <a:t>mora dostaviti preporučenom pošiljkom, u zatvorenoj omotnici/paketu, na adresu LAG-a. Podnošenje zahtjeva za potporu neposrednim (osobnim) putem u prostorije LAG-a nije dopušteno.</a:t>
            </a:r>
          </a:p>
          <a:p>
            <a:pPr algn="just"/>
            <a:r>
              <a:rPr lang="hr-HR" sz="2000" dirty="0">
                <a:latin typeface="+mj-lt"/>
              </a:rPr>
              <a:t>Datum i vrijeme na paketu/omotnici smatra se trenutkom podnošenja zahtjeva za potporu na ovaj Natječaj. Zahtjevi za potporu koji na paketu/omotnici ne budu imali oznaku datuma i vremena podnošenja neće biti uzeti u razmatranje. </a:t>
            </a:r>
          </a:p>
          <a:p>
            <a:pPr algn="just"/>
            <a:endParaRPr lang="hr-HR" dirty="0"/>
          </a:p>
        </p:txBody>
      </p:sp>
    </p:spTree>
    <p:extLst>
      <p:ext uri="{BB962C8B-B14F-4D97-AF65-F5344CB8AC3E}">
        <p14:creationId xmlns:p14="http://schemas.microsoft.com/office/powerpoint/2010/main" val="811289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B6CBDC4-1C98-45BD-D036-F44F2730DF09}"/>
              </a:ext>
            </a:extLst>
          </p:cNvPr>
          <p:cNvSpPr>
            <a:spLocks noGrp="1"/>
          </p:cNvSpPr>
          <p:nvPr>
            <p:ph type="title"/>
          </p:nvPr>
        </p:nvSpPr>
        <p:spPr/>
        <p:txBody>
          <a:bodyPr/>
          <a:lstStyle/>
          <a:p>
            <a:r>
              <a:rPr lang="hr-HR" dirty="0">
                <a:solidFill>
                  <a:schemeClr val="accent1">
                    <a:lumMod val="75000"/>
                  </a:schemeClr>
                </a:solidFill>
              </a:rPr>
              <a:t>Rangiranje projekata </a:t>
            </a:r>
          </a:p>
        </p:txBody>
      </p:sp>
      <p:sp>
        <p:nvSpPr>
          <p:cNvPr id="3" name="Rezervirano mjesto sadržaja 2">
            <a:extLst>
              <a:ext uri="{FF2B5EF4-FFF2-40B4-BE49-F238E27FC236}">
                <a16:creationId xmlns:a16="http://schemas.microsoft.com/office/drawing/2014/main" id="{CEDF8AF4-FFD4-3C7C-2D5A-0C49316B332C}"/>
              </a:ext>
            </a:extLst>
          </p:cNvPr>
          <p:cNvSpPr>
            <a:spLocks noGrp="1"/>
          </p:cNvSpPr>
          <p:nvPr>
            <p:ph idx="1"/>
          </p:nvPr>
        </p:nvSpPr>
        <p:spPr/>
        <p:txBody>
          <a:bodyPr>
            <a:normAutofit/>
          </a:bodyPr>
          <a:lstStyle/>
          <a:p>
            <a:pPr algn="just"/>
            <a:r>
              <a:rPr lang="hr-HR" sz="2000" dirty="0">
                <a:latin typeface="+mj-lt"/>
              </a:rPr>
              <a:t>Prednost na rang listi imaju zahtjevi za potporu s utvrđenim većim brojem bodova nakon provedenog ocjenjivanja projekata.</a:t>
            </a:r>
          </a:p>
          <a:p>
            <a:pPr algn="just"/>
            <a:r>
              <a:rPr lang="hr-HR" sz="2000" dirty="0">
                <a:latin typeface="+mj-lt"/>
              </a:rPr>
              <a:t>U slučaju da dva ili više zahtjeva za potporu imaju isti broj bodova prednost se određuje sljedećim redoslijedom:</a:t>
            </a:r>
          </a:p>
          <a:p>
            <a:pPr algn="just"/>
            <a:endParaRPr lang="hr-HR" sz="2000" dirty="0">
              <a:latin typeface="+mj-lt"/>
            </a:endParaRPr>
          </a:p>
          <a:p>
            <a:pPr lvl="1" algn="just"/>
            <a:r>
              <a:rPr lang="hr-HR" sz="2000" dirty="0">
                <a:latin typeface="+mj-lt"/>
              </a:rPr>
              <a:t>1. veći broj bodova na pojedinom kriteriju odabira počevši od prvog kriterija odabira do zadnjeg po redoslijedu u tablici kriteriji odabira iz ovog Natječaja</a:t>
            </a:r>
          </a:p>
          <a:p>
            <a:pPr lvl="1" algn="just"/>
            <a:r>
              <a:rPr lang="hr-HR" sz="2000" dirty="0">
                <a:latin typeface="+mj-lt"/>
              </a:rPr>
              <a:t>2. vrijeme podnošenja zahtjeva za potporu. </a:t>
            </a:r>
          </a:p>
        </p:txBody>
      </p:sp>
    </p:spTree>
    <p:extLst>
      <p:ext uri="{BB962C8B-B14F-4D97-AF65-F5344CB8AC3E}">
        <p14:creationId xmlns:p14="http://schemas.microsoft.com/office/powerpoint/2010/main" val="1633447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B2F1202-209F-2192-B8A9-304A546124E5}"/>
              </a:ext>
            </a:extLst>
          </p:cNvPr>
          <p:cNvSpPr>
            <a:spLocks noGrp="1"/>
          </p:cNvSpPr>
          <p:nvPr>
            <p:ph type="title"/>
          </p:nvPr>
        </p:nvSpPr>
        <p:spPr/>
        <p:txBody>
          <a:bodyPr/>
          <a:lstStyle/>
          <a:p>
            <a:r>
              <a:rPr lang="hr-HR" dirty="0">
                <a:solidFill>
                  <a:schemeClr val="accent1">
                    <a:lumMod val="75000"/>
                  </a:schemeClr>
                </a:solidFill>
              </a:rPr>
              <a:t>Primjer rangiranje</a:t>
            </a:r>
          </a:p>
        </p:txBody>
      </p:sp>
      <p:sp>
        <p:nvSpPr>
          <p:cNvPr id="11" name="Rezervirano mjesto sadržaja 10">
            <a:extLst>
              <a:ext uri="{FF2B5EF4-FFF2-40B4-BE49-F238E27FC236}">
                <a16:creationId xmlns:a16="http://schemas.microsoft.com/office/drawing/2014/main" id="{F05D212B-2BD4-ECFC-8C8C-8EC284004457}"/>
              </a:ext>
            </a:extLst>
          </p:cNvPr>
          <p:cNvSpPr>
            <a:spLocks noGrp="1"/>
          </p:cNvSpPr>
          <p:nvPr>
            <p:ph idx="1"/>
          </p:nvPr>
        </p:nvSpPr>
        <p:spPr>
          <a:xfrm>
            <a:off x="838200" y="4580877"/>
            <a:ext cx="10515600" cy="1596085"/>
          </a:xfrm>
        </p:spPr>
        <p:txBody>
          <a:bodyPr>
            <a:normAutofit/>
          </a:bodyPr>
          <a:lstStyle/>
          <a:p>
            <a:endParaRPr lang="hr-HR" sz="1600" dirty="0">
              <a:latin typeface="+mj-lt"/>
            </a:endParaRPr>
          </a:p>
          <a:p>
            <a:r>
              <a:rPr lang="hr-HR" sz="1600" dirty="0">
                <a:latin typeface="+mj-lt"/>
              </a:rPr>
              <a:t>U slučaju da se nakon provjere bodova prema svim kriterijima i dalje ne može utvrditi prednost – ako ostvaruju identične bodove u svakom kriteriju, tada se gleda vrijeme no na način opisan u Natječaju i Pravilniku.</a:t>
            </a:r>
          </a:p>
          <a:p>
            <a:pPr marL="0" indent="0">
              <a:buNone/>
            </a:pPr>
            <a:endParaRPr lang="hr-HR" dirty="0">
              <a:latin typeface="+mj-lt"/>
            </a:endParaRPr>
          </a:p>
        </p:txBody>
      </p:sp>
      <p:pic>
        <p:nvPicPr>
          <p:cNvPr id="4" name="Slika 3">
            <a:extLst>
              <a:ext uri="{FF2B5EF4-FFF2-40B4-BE49-F238E27FC236}">
                <a16:creationId xmlns:a16="http://schemas.microsoft.com/office/drawing/2014/main" id="{F801E523-CA09-4E27-B581-2AEEE212299B}"/>
              </a:ext>
            </a:extLst>
          </p:cNvPr>
          <p:cNvPicPr>
            <a:picLocks noChangeAspect="1"/>
          </p:cNvPicPr>
          <p:nvPr/>
        </p:nvPicPr>
        <p:blipFill>
          <a:blip r:embed="rId2"/>
          <a:stretch>
            <a:fillRect/>
          </a:stretch>
        </p:blipFill>
        <p:spPr>
          <a:xfrm>
            <a:off x="838200" y="1543050"/>
            <a:ext cx="10318996" cy="2802255"/>
          </a:xfrm>
          <a:prstGeom prst="rect">
            <a:avLst/>
          </a:prstGeom>
        </p:spPr>
      </p:pic>
    </p:spTree>
    <p:extLst>
      <p:ext uri="{BB962C8B-B14F-4D97-AF65-F5344CB8AC3E}">
        <p14:creationId xmlns:p14="http://schemas.microsoft.com/office/powerpoint/2010/main" val="319422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2330F92-E7F8-1CE9-46DC-BE6F559A9CC7}"/>
              </a:ext>
            </a:extLst>
          </p:cNvPr>
          <p:cNvSpPr>
            <a:spLocks noGrp="1"/>
          </p:cNvSpPr>
          <p:nvPr>
            <p:ph type="title"/>
          </p:nvPr>
        </p:nvSpPr>
        <p:spPr/>
        <p:txBody>
          <a:bodyPr/>
          <a:lstStyle/>
          <a:p>
            <a:r>
              <a:rPr lang="pl-PL" dirty="0">
                <a:solidFill>
                  <a:schemeClr val="accent1">
                    <a:lumMod val="75000"/>
                  </a:schemeClr>
                </a:solidFill>
              </a:rPr>
              <a:t>Odabir projekata od strane UO LAG-a </a:t>
            </a:r>
            <a:endParaRPr lang="hr-HR" dirty="0">
              <a:solidFill>
                <a:schemeClr val="accent1">
                  <a:lumMod val="75000"/>
                </a:schemeClr>
              </a:solidFill>
            </a:endParaRPr>
          </a:p>
        </p:txBody>
      </p:sp>
      <p:sp>
        <p:nvSpPr>
          <p:cNvPr id="3" name="Rezervirano mjesto sadržaja 2">
            <a:extLst>
              <a:ext uri="{FF2B5EF4-FFF2-40B4-BE49-F238E27FC236}">
                <a16:creationId xmlns:a16="http://schemas.microsoft.com/office/drawing/2014/main" id="{59A7CB95-FFFA-787C-6F8B-5340801ED0C9}"/>
              </a:ext>
            </a:extLst>
          </p:cNvPr>
          <p:cNvSpPr>
            <a:spLocks noGrp="1"/>
          </p:cNvSpPr>
          <p:nvPr>
            <p:ph idx="1"/>
          </p:nvPr>
        </p:nvSpPr>
        <p:spPr/>
        <p:txBody>
          <a:bodyPr>
            <a:normAutofit/>
          </a:bodyPr>
          <a:lstStyle/>
          <a:p>
            <a:pPr marL="0" indent="0" algn="just">
              <a:buNone/>
            </a:pPr>
            <a:r>
              <a:rPr lang="hr-HR" sz="2000" dirty="0">
                <a:solidFill>
                  <a:schemeClr val="accent1">
                    <a:lumMod val="75000"/>
                  </a:schemeClr>
                </a:solidFill>
              </a:rPr>
              <a:t>A</a:t>
            </a:r>
            <a:r>
              <a:rPr lang="hr-HR" sz="2000" dirty="0">
                <a:solidFill>
                  <a:schemeClr val="accent1">
                    <a:lumMod val="75000"/>
                  </a:schemeClr>
                </a:solidFill>
                <a:latin typeface="+mj-lt"/>
              </a:rPr>
              <a:t>. U slučaju dovoljno raspoloživih sredstava za sve zaprimljene zahtjeve za potporu: </a:t>
            </a:r>
          </a:p>
          <a:p>
            <a:pPr lvl="1" algn="just"/>
            <a:r>
              <a:rPr lang="hr-HR" sz="2000" dirty="0">
                <a:latin typeface="+mj-lt"/>
              </a:rPr>
              <a:t> Odluka o odabiru projekta, ili </a:t>
            </a:r>
          </a:p>
          <a:p>
            <a:pPr lvl="1" algn="just"/>
            <a:r>
              <a:rPr lang="hr-HR" sz="2000" dirty="0">
                <a:latin typeface="+mj-lt"/>
              </a:rPr>
              <a:t> Odluka o odbijanju projekta. </a:t>
            </a:r>
          </a:p>
          <a:p>
            <a:pPr marL="0" indent="0" algn="just">
              <a:buNone/>
            </a:pPr>
            <a:r>
              <a:rPr lang="hr-HR" sz="2000" dirty="0">
                <a:solidFill>
                  <a:schemeClr val="accent1">
                    <a:lumMod val="75000"/>
                  </a:schemeClr>
                </a:solidFill>
                <a:latin typeface="+mj-lt"/>
              </a:rPr>
              <a:t>B. U slučaju nedovoljno raspoloživih sredstava za sve zaprimljene zahtjeve za potporu: 	</a:t>
            </a:r>
          </a:p>
          <a:p>
            <a:pPr lvl="1" algn="just"/>
            <a:r>
              <a:rPr lang="hr-HR" sz="2000" dirty="0">
                <a:latin typeface="+mj-lt"/>
              </a:rPr>
              <a:t>Odluka o privremenom odabiru projekta ili </a:t>
            </a:r>
          </a:p>
          <a:p>
            <a:pPr lvl="1" algn="just"/>
            <a:r>
              <a:rPr lang="hr-HR" sz="2000" dirty="0">
                <a:latin typeface="+mj-lt"/>
              </a:rPr>
              <a:t>Odluka o odbijanju projekta.</a:t>
            </a:r>
          </a:p>
          <a:p>
            <a:pPr lvl="1" algn="just"/>
            <a:endParaRPr lang="hr-HR" sz="2000" dirty="0">
              <a:latin typeface="+mj-lt"/>
            </a:endParaRPr>
          </a:p>
          <a:p>
            <a:pPr lvl="1" algn="just"/>
            <a:r>
              <a:rPr lang="hr-HR" sz="2000" dirty="0">
                <a:latin typeface="+mj-lt"/>
              </a:rPr>
              <a:t>Nakon završetka postupka po prigovorima na sve odluke o privremenom odabiru projekta /odluke o odbijanju projekta, LAG korisniku izdaje sljedeće odluke:</a:t>
            </a:r>
          </a:p>
          <a:p>
            <a:pPr lvl="2" algn="just"/>
            <a:r>
              <a:rPr lang="hr-HR" dirty="0">
                <a:latin typeface="+mj-lt"/>
              </a:rPr>
              <a:t>Odluka o odabiru projekta, ili </a:t>
            </a:r>
          </a:p>
          <a:p>
            <a:pPr lvl="2" algn="just"/>
            <a:r>
              <a:rPr lang="hr-HR" dirty="0">
                <a:latin typeface="+mj-lt"/>
              </a:rPr>
              <a:t>Obavijest o odbacivanju zbog nedostatnosti sredstava. </a:t>
            </a:r>
          </a:p>
        </p:txBody>
      </p:sp>
    </p:spTree>
    <p:extLst>
      <p:ext uri="{BB962C8B-B14F-4D97-AF65-F5344CB8AC3E}">
        <p14:creationId xmlns:p14="http://schemas.microsoft.com/office/powerpoint/2010/main" val="175505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5221E8-BD8C-9740-0E9B-A8D68B26F7C5}"/>
              </a:ext>
            </a:extLst>
          </p:cNvPr>
          <p:cNvSpPr>
            <a:spLocks noGrp="1"/>
          </p:cNvSpPr>
          <p:nvPr>
            <p:ph type="title"/>
          </p:nvPr>
        </p:nvSpPr>
        <p:spPr/>
        <p:txBody>
          <a:bodyPr/>
          <a:lstStyle/>
          <a:p>
            <a:r>
              <a:rPr lang="hr-HR" dirty="0">
                <a:solidFill>
                  <a:schemeClr val="accent1">
                    <a:lumMod val="75000"/>
                  </a:schemeClr>
                </a:solidFill>
              </a:rPr>
              <a:t>Prigovori na odluke LAG-a </a:t>
            </a:r>
          </a:p>
        </p:txBody>
      </p:sp>
      <p:sp>
        <p:nvSpPr>
          <p:cNvPr id="3" name="Rezervirano mjesto sadržaja 2">
            <a:extLst>
              <a:ext uri="{FF2B5EF4-FFF2-40B4-BE49-F238E27FC236}">
                <a16:creationId xmlns:a16="http://schemas.microsoft.com/office/drawing/2014/main" id="{C6BF4F56-796D-F5B7-ED81-B9A7BF012901}"/>
              </a:ext>
            </a:extLst>
          </p:cNvPr>
          <p:cNvSpPr>
            <a:spLocks noGrp="1"/>
          </p:cNvSpPr>
          <p:nvPr>
            <p:ph idx="1"/>
          </p:nvPr>
        </p:nvSpPr>
        <p:spPr>
          <a:xfrm>
            <a:off x="696156" y="1690688"/>
            <a:ext cx="10515600" cy="4351338"/>
          </a:xfrm>
        </p:spPr>
        <p:txBody>
          <a:bodyPr>
            <a:noAutofit/>
          </a:bodyPr>
          <a:lstStyle/>
          <a:p>
            <a:pPr algn="just"/>
            <a:r>
              <a:rPr lang="hr-HR" sz="2000" dirty="0">
                <a:latin typeface="+mj-lt"/>
              </a:rPr>
              <a:t>Na odluke koje donosi LAG korisnik ima pravo podnijeti prigovor tijelu LAG-a nadležnom za prigovore. O prigovoru odlučuje tijelo LAG nadležno za prigovore, sukladno aktima LAG-a. Prigovor se podnosi u roku od </a:t>
            </a:r>
            <a:r>
              <a:rPr lang="hr-HR" sz="2000" b="1" dirty="0">
                <a:latin typeface="+mj-lt"/>
              </a:rPr>
              <a:t>osam (8) dana od dana dostave odluke</a:t>
            </a:r>
            <a:r>
              <a:rPr lang="hr-HR" sz="2000" dirty="0">
                <a:latin typeface="+mj-lt"/>
              </a:rPr>
              <a:t>. Korisnik podnosi prigovor tijelu nadležnom za prigovore u jednom pisanom primjerku preporučenom pošiljkom na adresu LAG-a SAVA.</a:t>
            </a:r>
          </a:p>
          <a:p>
            <a:pPr algn="just"/>
            <a:r>
              <a:rPr lang="hr-HR" sz="2000" b="1" dirty="0">
                <a:latin typeface="+mj-lt"/>
              </a:rPr>
              <a:t>Korisnik može podnijeti prigovor zbog: </a:t>
            </a:r>
          </a:p>
          <a:p>
            <a:pPr lvl="1" algn="just"/>
            <a:r>
              <a:rPr lang="hr-HR" sz="2000" dirty="0">
                <a:latin typeface="+mj-lt"/>
              </a:rPr>
              <a:t>a. povrede </a:t>
            </a:r>
            <a:r>
              <a:rPr lang="hr-HR" sz="2000" dirty="0" err="1">
                <a:latin typeface="+mj-lt"/>
              </a:rPr>
              <a:t>postupovnih</a:t>
            </a:r>
            <a:r>
              <a:rPr lang="hr-HR" sz="2000" dirty="0">
                <a:latin typeface="+mj-lt"/>
              </a:rPr>
              <a:t> odredbi ovog Natječaja</a:t>
            </a:r>
          </a:p>
          <a:p>
            <a:pPr lvl="1" algn="just"/>
            <a:r>
              <a:rPr lang="hr-HR" sz="2000" dirty="0">
                <a:latin typeface="+mj-lt"/>
              </a:rPr>
              <a:t>b. pogrešno i nepotpuno utvrđenog činjeničnog stanja </a:t>
            </a:r>
          </a:p>
          <a:p>
            <a:pPr lvl="1" algn="just"/>
            <a:r>
              <a:rPr lang="hr-HR" sz="2000" dirty="0">
                <a:latin typeface="+mj-lt"/>
              </a:rPr>
              <a:t>c. pogrešne primjene propisa na kojem se temelji odluka. </a:t>
            </a:r>
          </a:p>
          <a:p>
            <a:pPr lvl="1" algn="just"/>
            <a:endParaRPr lang="hr-HR" sz="2000" dirty="0">
              <a:latin typeface="+mj-lt"/>
            </a:endParaRPr>
          </a:p>
          <a:p>
            <a:pPr algn="just"/>
            <a:r>
              <a:rPr lang="hr-HR" sz="2000" b="1" dirty="0">
                <a:latin typeface="+mj-lt"/>
              </a:rPr>
              <a:t>Prigovor mora biti razumljiv i sadržavati sve što je potrebno da bi se po njemu moglo postupiti</a:t>
            </a:r>
            <a:r>
              <a:rPr lang="hr-HR" sz="2000" dirty="0">
                <a:latin typeface="+mj-lt"/>
              </a:rPr>
              <a:t>, osobito naznaku odluke protiv koje se podnosi, naziv/ime i prezime, OIB, te sjedište/adresu korisnika, ime i prezime te adresu osobe ovlaštene za zastupanje, razloge prigovora i potpis korisnika. Ako se prigovor podnosi putem opunomoćenika uz prigovor se prilaže punomoć. </a:t>
            </a:r>
          </a:p>
        </p:txBody>
      </p:sp>
    </p:spTree>
    <p:extLst>
      <p:ext uri="{BB962C8B-B14F-4D97-AF65-F5344CB8AC3E}">
        <p14:creationId xmlns:p14="http://schemas.microsoft.com/office/powerpoint/2010/main" val="17468879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A54AFED-FCE4-5A7E-7CD5-4C281CE0E1BC}"/>
              </a:ext>
            </a:extLst>
          </p:cNvPr>
          <p:cNvSpPr>
            <a:spLocks noGrp="1"/>
          </p:cNvSpPr>
          <p:nvPr>
            <p:ph type="title"/>
          </p:nvPr>
        </p:nvSpPr>
        <p:spPr/>
        <p:txBody>
          <a:bodyPr/>
          <a:lstStyle/>
          <a:p>
            <a:r>
              <a:rPr lang="hr-HR" dirty="0">
                <a:solidFill>
                  <a:schemeClr val="accent1">
                    <a:lumMod val="75000"/>
                  </a:schemeClr>
                </a:solidFill>
              </a:rPr>
              <a:t>Prigovori na odluke LAG-a </a:t>
            </a:r>
            <a:endParaRPr lang="hr-HR" dirty="0"/>
          </a:p>
        </p:txBody>
      </p:sp>
      <p:sp>
        <p:nvSpPr>
          <p:cNvPr id="3" name="Rezervirano mjesto sadržaja 2">
            <a:extLst>
              <a:ext uri="{FF2B5EF4-FFF2-40B4-BE49-F238E27FC236}">
                <a16:creationId xmlns:a16="http://schemas.microsoft.com/office/drawing/2014/main" id="{CC6EF26A-43F3-F6DB-013B-88542DA06407}"/>
              </a:ext>
            </a:extLst>
          </p:cNvPr>
          <p:cNvSpPr>
            <a:spLocks noGrp="1"/>
          </p:cNvSpPr>
          <p:nvPr>
            <p:ph idx="1"/>
          </p:nvPr>
        </p:nvSpPr>
        <p:spPr>
          <a:xfrm>
            <a:off x="838200" y="1533525"/>
            <a:ext cx="10515600" cy="4643438"/>
          </a:xfrm>
        </p:spPr>
        <p:txBody>
          <a:bodyPr>
            <a:normAutofit/>
          </a:bodyPr>
          <a:lstStyle/>
          <a:p>
            <a:pPr algn="just"/>
            <a:r>
              <a:rPr lang="hr-HR" sz="1800" dirty="0">
                <a:latin typeface="+mj-lt"/>
              </a:rPr>
              <a:t>Tijelo LAG-a nadležno za prigovore može:</a:t>
            </a:r>
          </a:p>
          <a:p>
            <a:pPr marL="457200" lvl="1" indent="0" algn="just">
              <a:buNone/>
            </a:pPr>
            <a:r>
              <a:rPr lang="hr-HR" sz="1800" dirty="0">
                <a:latin typeface="+mj-lt"/>
              </a:rPr>
              <a:t>a. odbaciti prigovor</a:t>
            </a:r>
          </a:p>
          <a:p>
            <a:pPr marL="457200" lvl="1" indent="0" algn="just">
              <a:buNone/>
            </a:pPr>
            <a:r>
              <a:rPr lang="hr-HR" sz="1800" dirty="0">
                <a:latin typeface="+mj-lt"/>
              </a:rPr>
              <a:t>b. odbiti prigovor</a:t>
            </a:r>
          </a:p>
          <a:p>
            <a:pPr marL="457200" lvl="1" indent="0" algn="just">
              <a:buNone/>
            </a:pPr>
            <a:r>
              <a:rPr lang="hr-HR" sz="1800" dirty="0">
                <a:latin typeface="+mj-lt"/>
              </a:rPr>
              <a:t>c. usvojiti prigovor.</a:t>
            </a:r>
          </a:p>
          <a:p>
            <a:pPr marL="457200" lvl="1" indent="0" algn="just">
              <a:buNone/>
            </a:pPr>
            <a:endParaRPr lang="hr-HR" sz="1800" dirty="0">
              <a:latin typeface="+mj-lt"/>
            </a:endParaRPr>
          </a:p>
          <a:p>
            <a:pPr algn="just"/>
            <a:r>
              <a:rPr lang="hr-HR" sz="1800" dirty="0">
                <a:latin typeface="+mj-lt"/>
              </a:rPr>
              <a:t>Tijelo LAG-a nadležno za prigovore o istoj stvari može odlučivati samo jednom.</a:t>
            </a:r>
          </a:p>
          <a:p>
            <a:pPr marL="0" indent="0" algn="just">
              <a:buNone/>
            </a:pPr>
            <a:endParaRPr lang="hr-HR" sz="1800" dirty="0">
              <a:latin typeface="+mj-lt"/>
            </a:endParaRPr>
          </a:p>
          <a:p>
            <a:pPr algn="just"/>
            <a:r>
              <a:rPr lang="hr-HR" sz="1800" dirty="0">
                <a:latin typeface="+mj-lt"/>
              </a:rPr>
              <a:t>Nakon završetka postupka po prigovorima, detaljno izvješće se prezentira članovima UO LAG-a.</a:t>
            </a:r>
          </a:p>
          <a:p>
            <a:pPr algn="just"/>
            <a:endParaRPr lang="hr-HR" sz="1800" dirty="0">
              <a:latin typeface="+mj-lt"/>
            </a:endParaRPr>
          </a:p>
          <a:p>
            <a:pPr algn="just"/>
            <a:r>
              <a:rPr lang="hr-HR" sz="1800" dirty="0">
                <a:latin typeface="+mj-lt"/>
              </a:rPr>
              <a:t>LAG mora obavijestiti korisnike o odlukama tijela LAG-a nadležnog za prigovore, dostavom odgovarajućih odluka.</a:t>
            </a:r>
          </a:p>
          <a:p>
            <a:pPr algn="just"/>
            <a:r>
              <a:rPr lang="hr-HR" sz="1800" dirty="0">
                <a:latin typeface="+mj-lt"/>
              </a:rPr>
              <a:t>Odluka tijela LAG-a nadležnog za prigovore je konačna i nije moguće izjaviti daljnju žalbu prema Agenciji za plaćanja i Ministarstvu poljoprivrede, šumarstva i ribarstva. </a:t>
            </a:r>
          </a:p>
          <a:p>
            <a:pPr algn="just"/>
            <a:endParaRPr lang="hr-HR" dirty="0"/>
          </a:p>
        </p:txBody>
      </p:sp>
    </p:spTree>
    <p:extLst>
      <p:ext uri="{BB962C8B-B14F-4D97-AF65-F5344CB8AC3E}">
        <p14:creationId xmlns:p14="http://schemas.microsoft.com/office/powerpoint/2010/main" val="24939672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8ACAD5-FAF7-EF3B-101F-A504D0CA5196}"/>
              </a:ext>
            </a:extLst>
          </p:cNvPr>
          <p:cNvSpPr>
            <a:spLocks noGrp="1"/>
          </p:cNvSpPr>
          <p:nvPr>
            <p:ph type="title"/>
          </p:nvPr>
        </p:nvSpPr>
        <p:spPr>
          <a:xfrm>
            <a:off x="838200" y="365125"/>
            <a:ext cx="10515600" cy="4838642"/>
          </a:xfrm>
        </p:spPr>
        <p:txBody>
          <a:bodyPr>
            <a:normAutofit/>
          </a:bodyPr>
          <a:lstStyle/>
          <a:p>
            <a:pPr algn="ctr">
              <a:spcBef>
                <a:spcPts val="1200"/>
              </a:spcBef>
              <a:tabLst>
                <a:tab pos="90170" algn="l"/>
              </a:tabLst>
            </a:pPr>
            <a:r>
              <a:rPr lang="hr-HR" sz="3600" b="1" spc="-50" dirty="0">
                <a:solidFill>
                  <a:schemeClr val="accent1">
                    <a:lumMod val="75000"/>
                  </a:schemeClr>
                </a:solidFill>
                <a:effectLst/>
                <a:ea typeface="MS Gothic" panose="020B0609070205080204" pitchFamily="49" charset="-128"/>
              </a:rPr>
              <a:t>PRAVILNIK</a:t>
            </a:r>
            <a:br>
              <a:rPr lang="hr-HR" sz="3600" dirty="0">
                <a:solidFill>
                  <a:schemeClr val="accent1">
                    <a:lumMod val="75000"/>
                  </a:schemeClr>
                </a:solidFill>
                <a:effectLst/>
                <a:ea typeface="Times New Roman" panose="02020603050405020304" pitchFamily="18" charset="0"/>
              </a:rPr>
            </a:br>
            <a:r>
              <a:rPr lang="hr-HR" sz="3600" b="1" dirty="0">
                <a:solidFill>
                  <a:schemeClr val="accent1">
                    <a:lumMod val="75000"/>
                  </a:schemeClr>
                </a:solidFill>
                <a:effectLst/>
                <a:ea typeface="Calibri" panose="020F0502020204030204" pitchFamily="34" charset="0"/>
              </a:rPr>
              <a:t>O PROVEDBI LOKALNIH RAZVOJNIH STRATEGIJA UNUTAR INTERVENCIJE 77.06. »POTPORA LEADER (</a:t>
            </a:r>
            <a:r>
              <a:rPr lang="hr-HR" sz="3600" b="1" dirty="0" err="1">
                <a:solidFill>
                  <a:schemeClr val="accent1">
                    <a:lumMod val="75000"/>
                  </a:schemeClr>
                </a:solidFill>
                <a:effectLst/>
                <a:ea typeface="Calibri" panose="020F0502020204030204" pitchFamily="34" charset="0"/>
              </a:rPr>
              <a:t>CLLD</a:t>
            </a:r>
            <a:r>
              <a:rPr lang="hr-HR" sz="3600" b="1" dirty="0">
                <a:solidFill>
                  <a:schemeClr val="accent1">
                    <a:lumMod val="75000"/>
                  </a:schemeClr>
                </a:solidFill>
                <a:effectLst/>
                <a:ea typeface="Calibri" panose="020F0502020204030204" pitchFamily="34" charset="0"/>
              </a:rPr>
              <a:t>) PRISTUPU« </a:t>
            </a:r>
            <a:r>
              <a:rPr lang="hr-HR" sz="3600" dirty="0">
                <a:solidFill>
                  <a:schemeClr val="accent1">
                    <a:lumMod val="75000"/>
                  </a:schemeClr>
                </a:solidFill>
                <a:effectLst/>
                <a:ea typeface="Times New Roman" panose="02020603050405020304" pitchFamily="18" charset="0"/>
              </a:rPr>
              <a:t> </a:t>
            </a:r>
            <a:r>
              <a:rPr lang="hr-HR" sz="3600" b="1" dirty="0">
                <a:solidFill>
                  <a:schemeClr val="accent1">
                    <a:lumMod val="75000"/>
                  </a:schemeClr>
                </a:solidFill>
                <a:effectLst/>
                <a:ea typeface="Calibri" panose="020F0502020204030204" pitchFamily="34" charset="0"/>
              </a:rPr>
              <a:t>IZ STRATEŠKOG PLANA ZAJEDNIČKE POLJOPRIVREDNE POLITIKE REPUBLIKE HRVATSKE 2023. - 2027.   </a:t>
            </a:r>
            <a:br>
              <a:rPr lang="hr-HR" sz="1800" dirty="0">
                <a:solidFill>
                  <a:srgbClr val="000000"/>
                </a:solidFill>
                <a:effectLst/>
                <a:ea typeface="Times New Roman" panose="02020603050405020304" pitchFamily="18" charset="0"/>
              </a:rPr>
            </a:br>
            <a:endParaRPr lang="hr-HR" dirty="0"/>
          </a:p>
        </p:txBody>
      </p:sp>
      <p:sp>
        <p:nvSpPr>
          <p:cNvPr id="6" name="Rezervirano mjesto sadržaja 2">
            <a:extLst>
              <a:ext uri="{FF2B5EF4-FFF2-40B4-BE49-F238E27FC236}">
                <a16:creationId xmlns:a16="http://schemas.microsoft.com/office/drawing/2014/main" id="{DE6CEC5D-8DF7-4762-9C85-D2FED771A495}"/>
              </a:ext>
            </a:extLst>
          </p:cNvPr>
          <p:cNvSpPr>
            <a:spLocks noGrp="1"/>
          </p:cNvSpPr>
          <p:nvPr>
            <p:ph idx="1"/>
          </p:nvPr>
        </p:nvSpPr>
        <p:spPr>
          <a:xfrm>
            <a:off x="838200" y="4638501"/>
            <a:ext cx="10515600" cy="1538461"/>
          </a:xfrm>
        </p:spPr>
        <p:txBody>
          <a:bodyPr/>
          <a:lstStyle/>
          <a:p>
            <a:pPr algn="just">
              <a:tabLst>
                <a:tab pos="90170" algn="l"/>
              </a:tabLst>
            </a:pPr>
            <a:r>
              <a:rPr lang="hr-HR" sz="1800" dirty="0">
                <a:solidFill>
                  <a:srgbClr val="000000"/>
                </a:solidFill>
                <a:effectLst/>
                <a:latin typeface="+mj-lt"/>
                <a:ea typeface="Calibri" panose="020F0502020204030204" pitchFamily="34" charset="0"/>
              </a:rPr>
              <a:t>Ovim Pravilnikom utvrđuje se provedba intervencija unutar lokalnih razvojnih strategija lokalnih akcijskih grupa</a:t>
            </a:r>
            <a:r>
              <a:rPr lang="hr-HR" sz="1800" dirty="0">
                <a:solidFill>
                  <a:srgbClr val="000000"/>
                </a:solidFill>
                <a:latin typeface="+mj-lt"/>
                <a:ea typeface="Calibri" panose="020F0502020204030204" pitchFamily="34" charset="0"/>
              </a:rPr>
              <a:t> (…)</a:t>
            </a:r>
            <a:endParaRPr lang="hr-HR" sz="1800" dirty="0">
              <a:solidFill>
                <a:srgbClr val="000000"/>
              </a:solidFill>
              <a:effectLst/>
              <a:latin typeface="+mj-lt"/>
              <a:ea typeface="Times New Roman" panose="02020603050405020304" pitchFamily="18" charset="0"/>
            </a:endParaRPr>
          </a:p>
        </p:txBody>
      </p:sp>
    </p:spTree>
    <p:extLst>
      <p:ext uri="{BB962C8B-B14F-4D97-AF65-F5344CB8AC3E}">
        <p14:creationId xmlns:p14="http://schemas.microsoft.com/office/powerpoint/2010/main" val="10371751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9078193-09AB-FE05-21FE-72369EA69884}"/>
              </a:ext>
            </a:extLst>
          </p:cNvPr>
          <p:cNvSpPr>
            <a:spLocks noGrp="1"/>
          </p:cNvSpPr>
          <p:nvPr>
            <p:ph type="title"/>
          </p:nvPr>
        </p:nvSpPr>
        <p:spPr/>
        <p:txBody>
          <a:bodyPr/>
          <a:lstStyle/>
          <a:p>
            <a:r>
              <a:rPr lang="hr-HR" dirty="0">
                <a:solidFill>
                  <a:schemeClr val="accent1">
                    <a:lumMod val="75000"/>
                  </a:schemeClr>
                </a:solidFill>
              </a:rPr>
              <a:t>Sumnja na prevaru</a:t>
            </a:r>
          </a:p>
        </p:txBody>
      </p:sp>
      <p:sp>
        <p:nvSpPr>
          <p:cNvPr id="3" name="Rezervirano mjesto sadržaja 2">
            <a:extLst>
              <a:ext uri="{FF2B5EF4-FFF2-40B4-BE49-F238E27FC236}">
                <a16:creationId xmlns:a16="http://schemas.microsoft.com/office/drawing/2014/main" id="{E43224A5-E879-B157-3782-26232D9AEE27}"/>
              </a:ext>
            </a:extLst>
          </p:cNvPr>
          <p:cNvSpPr>
            <a:spLocks noGrp="1"/>
          </p:cNvSpPr>
          <p:nvPr>
            <p:ph idx="1"/>
          </p:nvPr>
        </p:nvSpPr>
        <p:spPr/>
        <p:txBody>
          <a:bodyPr>
            <a:normAutofit/>
          </a:bodyPr>
          <a:lstStyle/>
          <a:p>
            <a:pPr algn="just"/>
            <a:r>
              <a:rPr lang="hr-HR" sz="2000" dirty="0">
                <a:latin typeface="+mj-lt"/>
              </a:rPr>
              <a:t>Sve sumnje na prevaru bilo da ih utvrdi LAG ili </a:t>
            </a:r>
            <a:r>
              <a:rPr lang="hr-HR" sz="2000" dirty="0" err="1">
                <a:latin typeface="+mj-lt"/>
              </a:rPr>
              <a:t>APPRRR</a:t>
            </a:r>
            <a:r>
              <a:rPr lang="hr-HR" sz="2000" dirty="0">
                <a:latin typeface="+mj-lt"/>
              </a:rPr>
              <a:t> za korisnika znače sljedeće:</a:t>
            </a:r>
          </a:p>
          <a:p>
            <a:pPr lvl="1" algn="just"/>
            <a:r>
              <a:rPr lang="hr-HR" sz="2000" dirty="0">
                <a:latin typeface="+mj-lt"/>
              </a:rPr>
              <a:t>prilikom otkrivanja sumnje a prevaru od strane LAG-a</a:t>
            </a:r>
          </a:p>
          <a:p>
            <a:pPr lvl="2" algn="just"/>
            <a:r>
              <a:rPr lang="hr-HR" dirty="0">
                <a:latin typeface="+mj-lt"/>
              </a:rPr>
              <a:t>Izdavanje Obavijest o privremenoj obustavi postupka odabira projekta</a:t>
            </a:r>
          </a:p>
          <a:p>
            <a:pPr lvl="1" algn="just"/>
            <a:r>
              <a:rPr lang="hr-HR" sz="2000" dirty="0">
                <a:latin typeface="+mj-lt"/>
              </a:rPr>
              <a:t>prilikom otkrivanja sumnje a prevaru od strane </a:t>
            </a:r>
            <a:r>
              <a:rPr lang="hr-HR" sz="2000" dirty="0" err="1">
                <a:latin typeface="+mj-lt"/>
              </a:rPr>
              <a:t>APPRRR</a:t>
            </a:r>
            <a:r>
              <a:rPr lang="hr-HR" sz="2000" dirty="0">
                <a:latin typeface="+mj-lt"/>
              </a:rPr>
              <a:t>-a </a:t>
            </a:r>
          </a:p>
          <a:p>
            <a:pPr lvl="2" algn="just"/>
            <a:r>
              <a:rPr lang="hr-HR" dirty="0">
                <a:latin typeface="+mj-lt"/>
              </a:rPr>
              <a:t>Obavijest o privremenoj odgodi dodjele potpore i obustaviti sve postupke Agencije za plaćanja u postupku dodjele sredstava za tog korisnika</a:t>
            </a:r>
          </a:p>
          <a:p>
            <a:pPr lvl="2" algn="just"/>
            <a:r>
              <a:rPr lang="hr-HR" dirty="0">
                <a:latin typeface="+mj-lt"/>
              </a:rPr>
              <a:t>Obavijest o odgodi odobrenja isplate i obustaviti sve postupke Agencije za plaćanja u provedbi projekta za tog korisnika</a:t>
            </a:r>
          </a:p>
          <a:p>
            <a:pPr algn="just"/>
            <a:r>
              <a:rPr lang="hr-HR" sz="2000" dirty="0">
                <a:latin typeface="+mj-lt"/>
              </a:rPr>
              <a:t>Ako nadležna pravosudna tijela odbace kaznenu prijavu (…) tj. oslobode korisnika za počinjenje kaznenog djela nastavlja se postupak obrade zahtjeva.</a:t>
            </a:r>
            <a:r>
              <a:rPr lang="hr-HR" sz="2000" dirty="0">
                <a:solidFill>
                  <a:srgbClr val="000000"/>
                </a:solidFill>
                <a:effectLst/>
                <a:latin typeface="+mj-lt"/>
                <a:ea typeface="Times New Roman" panose="02020603050405020304" pitchFamily="18" charset="0"/>
              </a:rPr>
              <a:t> </a:t>
            </a:r>
          </a:p>
          <a:p>
            <a:pPr marL="0" indent="0" algn="just">
              <a:buNone/>
            </a:pPr>
            <a:endParaRPr lang="hr-HR" sz="2000" dirty="0"/>
          </a:p>
          <a:p>
            <a:pPr lvl="2" algn="just"/>
            <a:endParaRPr lang="hr-HR" dirty="0"/>
          </a:p>
        </p:txBody>
      </p:sp>
    </p:spTree>
    <p:extLst>
      <p:ext uri="{BB962C8B-B14F-4D97-AF65-F5344CB8AC3E}">
        <p14:creationId xmlns:p14="http://schemas.microsoft.com/office/powerpoint/2010/main" val="4260588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DEF8954-9781-F340-090B-241A6698AD32}"/>
              </a:ext>
            </a:extLst>
          </p:cNvPr>
          <p:cNvSpPr>
            <a:spLocks noGrp="1"/>
          </p:cNvSpPr>
          <p:nvPr>
            <p:ph type="title"/>
          </p:nvPr>
        </p:nvSpPr>
        <p:spPr/>
        <p:txBody>
          <a:bodyPr/>
          <a:lstStyle/>
          <a:p>
            <a:r>
              <a:rPr lang="hr-HR" dirty="0">
                <a:solidFill>
                  <a:schemeClr val="accent1">
                    <a:lumMod val="75000"/>
                  </a:schemeClr>
                </a:solidFill>
              </a:rPr>
              <a:t>Raspoloživa sredstva</a:t>
            </a:r>
          </a:p>
        </p:txBody>
      </p:sp>
      <p:sp>
        <p:nvSpPr>
          <p:cNvPr id="3" name="Rezervirano mjesto sadržaja 2">
            <a:extLst>
              <a:ext uri="{FF2B5EF4-FFF2-40B4-BE49-F238E27FC236}">
                <a16:creationId xmlns:a16="http://schemas.microsoft.com/office/drawing/2014/main" id="{2AEBF372-C6CB-2889-7E34-7C7CF11A5B3A}"/>
              </a:ext>
            </a:extLst>
          </p:cNvPr>
          <p:cNvSpPr>
            <a:spLocks noGrp="1"/>
          </p:cNvSpPr>
          <p:nvPr>
            <p:ph idx="1"/>
          </p:nvPr>
        </p:nvSpPr>
        <p:spPr/>
        <p:txBody>
          <a:bodyPr>
            <a:normAutofit/>
          </a:bodyPr>
          <a:lstStyle/>
          <a:p>
            <a:r>
              <a:rPr lang="hr-HR" sz="1800" b="1" dirty="0">
                <a:solidFill>
                  <a:schemeClr val="accent1">
                    <a:lumMod val="75000"/>
                  </a:schemeClr>
                </a:solidFill>
                <a:latin typeface="+mj-lt"/>
                <a:ea typeface="Calibri" panose="020F0502020204030204" pitchFamily="34" charset="0"/>
              </a:rPr>
              <a:t>Ukupno r</a:t>
            </a:r>
            <a:r>
              <a:rPr lang="hr-HR" sz="1800" b="1" dirty="0">
                <a:solidFill>
                  <a:schemeClr val="accent1">
                    <a:lumMod val="75000"/>
                  </a:schemeClr>
                </a:solidFill>
                <a:effectLst/>
                <a:latin typeface="+mj-lt"/>
                <a:ea typeface="Calibri" panose="020F0502020204030204" pitchFamily="34" charset="0"/>
              </a:rPr>
              <a:t>aspoloživa sredstva: </a:t>
            </a:r>
            <a:r>
              <a:rPr lang="hr-HR" sz="1800" b="1" dirty="0">
                <a:solidFill>
                  <a:srgbClr val="FF0000"/>
                </a:solidFill>
                <a:effectLst/>
                <a:latin typeface="+mj-lt"/>
                <a:ea typeface="Calibri" panose="020F0502020204030204" pitchFamily="34" charset="0"/>
              </a:rPr>
              <a:t>390.973,69 EUR-a </a:t>
            </a:r>
          </a:p>
          <a:p>
            <a:pPr marL="0" indent="0">
              <a:buNone/>
            </a:pPr>
            <a:r>
              <a:rPr lang="hr-HR" sz="1800" b="1" dirty="0">
                <a:latin typeface="+mj-lt"/>
                <a:ea typeface="Times New Roman" panose="02020603050405020304" pitchFamily="18" charset="0"/>
              </a:rPr>
              <a:t>                            </a:t>
            </a:r>
            <a:r>
              <a:rPr lang="hr-HR" sz="1800" b="1" dirty="0">
                <a:effectLst/>
                <a:latin typeface="+mj-lt"/>
                <a:ea typeface="Times New Roman" panose="02020603050405020304" pitchFamily="18" charset="0"/>
              </a:rPr>
              <a:t>dvije kategorije:  A. </a:t>
            </a:r>
            <a:r>
              <a:rPr lang="hr-HR" sz="1800" dirty="0">
                <a:effectLst/>
                <a:latin typeface="+mj-lt"/>
                <a:ea typeface="Calibri" panose="020F0502020204030204" pitchFamily="34" charset="0"/>
              </a:rPr>
              <a:t>poljoprivredna gospodarstva kojima je </a:t>
            </a:r>
            <a:r>
              <a:rPr lang="hr-HR" sz="1800" b="1" dirty="0">
                <a:effectLst/>
                <a:latin typeface="+mj-lt"/>
                <a:ea typeface="Calibri" panose="020F0502020204030204" pitchFamily="34" charset="0"/>
              </a:rPr>
              <a:t>EVPG do 15.000 € - 237.376,88 EUR </a:t>
            </a:r>
            <a:endParaRPr lang="hr-HR" sz="1800" b="1" dirty="0">
              <a:solidFill>
                <a:srgbClr val="FF0000"/>
              </a:solidFill>
              <a:effectLst/>
              <a:latin typeface="+mj-lt"/>
              <a:ea typeface="Times New Roman" panose="02020603050405020304" pitchFamily="18" charset="0"/>
            </a:endParaRPr>
          </a:p>
          <a:p>
            <a:pPr marL="0" indent="0">
              <a:buNone/>
            </a:pPr>
            <a:r>
              <a:rPr lang="hr-HR" sz="1800" b="1" dirty="0">
                <a:solidFill>
                  <a:srgbClr val="FF0000"/>
                </a:solidFill>
                <a:latin typeface="+mj-lt"/>
              </a:rPr>
              <a:t>                                                          </a:t>
            </a:r>
            <a:r>
              <a:rPr lang="hr-HR" sz="1800" b="1" dirty="0">
                <a:latin typeface="+mj-lt"/>
              </a:rPr>
              <a:t>B. </a:t>
            </a:r>
            <a:r>
              <a:rPr lang="hr-HR" sz="1800" dirty="0">
                <a:effectLst/>
                <a:latin typeface="+mj-lt"/>
                <a:ea typeface="Calibri" panose="020F0502020204030204" pitchFamily="34" charset="0"/>
                <a:cs typeface="Calibri" panose="020F0502020204030204" pitchFamily="34" charset="0"/>
              </a:rPr>
              <a:t>poljoprivredna gospodarstva kojima je </a:t>
            </a:r>
            <a:r>
              <a:rPr lang="hr-HR" sz="1800" b="1" dirty="0">
                <a:effectLst/>
                <a:latin typeface="+mj-lt"/>
                <a:ea typeface="Calibri" panose="020F0502020204030204" pitchFamily="34" charset="0"/>
                <a:cs typeface="Calibri" panose="020F0502020204030204" pitchFamily="34" charset="0"/>
              </a:rPr>
              <a:t>EVPG od 15.001 € - 153.596,81 EUR</a:t>
            </a:r>
            <a:endParaRPr lang="hr-HR" sz="1800" b="1" dirty="0">
              <a:solidFill>
                <a:schemeClr val="accent5">
                  <a:lumMod val="75000"/>
                </a:schemeClr>
              </a:solidFill>
              <a:latin typeface="+mj-lt"/>
            </a:endParaRPr>
          </a:p>
          <a:p>
            <a:r>
              <a:rPr lang="hr-HR" sz="1800" b="1" dirty="0">
                <a:solidFill>
                  <a:schemeClr val="accent1">
                    <a:lumMod val="75000"/>
                  </a:schemeClr>
                </a:solidFill>
                <a:latin typeface="+mj-lt"/>
              </a:rPr>
              <a:t>Iznosi javne potpore:</a:t>
            </a:r>
          </a:p>
          <a:p>
            <a:pPr lvl="1" algn="just">
              <a:lnSpc>
                <a:spcPct val="150000"/>
              </a:lnSpc>
            </a:pPr>
            <a:r>
              <a:rPr lang="hr-HR" sz="1800" dirty="0">
                <a:effectLst/>
                <a:latin typeface="+mj-lt"/>
                <a:ea typeface="Calibri" panose="020F0502020204030204" pitchFamily="34" charset="0"/>
                <a:cs typeface="Times New Roman" panose="02020603050405020304" pitchFamily="18" charset="0"/>
              </a:rPr>
              <a:t>Najviši iznos javne potpore po projektu je </a:t>
            </a:r>
            <a:r>
              <a:rPr lang="hr-HR" sz="1800" b="1" dirty="0">
                <a:effectLst/>
                <a:latin typeface="+mj-lt"/>
                <a:ea typeface="Calibri" panose="020F0502020204030204" pitchFamily="34" charset="0"/>
              </a:rPr>
              <a:t>30.000,00 EUR</a:t>
            </a:r>
          </a:p>
          <a:p>
            <a:pPr lvl="1" algn="just">
              <a:lnSpc>
                <a:spcPct val="150000"/>
              </a:lnSpc>
            </a:pPr>
            <a:r>
              <a:rPr lang="hr-HR" sz="1800" dirty="0">
                <a:effectLst/>
                <a:latin typeface="+mj-lt"/>
                <a:ea typeface="Calibri" panose="020F0502020204030204" pitchFamily="34" charset="0"/>
                <a:cs typeface="Times New Roman" panose="02020603050405020304" pitchFamily="18" charset="0"/>
              </a:rPr>
              <a:t>Najniži iznos javne potpore po projektu je </a:t>
            </a:r>
            <a:r>
              <a:rPr lang="hr-HR" sz="1800" b="1" dirty="0">
                <a:effectLst/>
                <a:latin typeface="+mj-lt"/>
                <a:ea typeface="Calibri" panose="020F0502020204030204" pitchFamily="34" charset="0"/>
              </a:rPr>
              <a:t>5.000,00 EUR</a:t>
            </a:r>
            <a:endParaRPr lang="hr-HR" sz="1800" dirty="0">
              <a:effectLst/>
              <a:latin typeface="+mj-lt"/>
              <a:ea typeface="Calibri" panose="020F0502020204030204" pitchFamily="34" charset="0"/>
              <a:cs typeface="Times New Roman" panose="02020603050405020304" pitchFamily="18" charset="0"/>
            </a:endParaRPr>
          </a:p>
          <a:p>
            <a:r>
              <a:rPr lang="hr-HR" sz="1600" b="1" dirty="0">
                <a:solidFill>
                  <a:schemeClr val="accent1">
                    <a:lumMod val="75000"/>
                  </a:schemeClr>
                </a:solidFill>
                <a:latin typeface="+mj-lt"/>
                <a:ea typeface="Calibri" panose="020F0502020204030204" pitchFamily="34" charset="0"/>
                <a:cs typeface="Times New Roman" panose="02020603050405020304" pitchFamily="18" charset="0"/>
              </a:rPr>
              <a:t>Broj zahtjeva po korisniku:</a:t>
            </a:r>
          </a:p>
          <a:p>
            <a:pPr marL="0" indent="0">
              <a:buNone/>
            </a:pPr>
            <a:r>
              <a:rPr lang="hr-HR" sz="1600" dirty="0">
                <a:latin typeface="+mj-lt"/>
                <a:ea typeface="Calibri" panose="020F0502020204030204" pitchFamily="34" charset="0"/>
                <a:cs typeface="Times New Roman" panose="02020603050405020304" pitchFamily="18" charset="0"/>
              </a:rPr>
              <a:t>	Samostalni projekti – najviše jedan zahtjev u okviru ovog Natječaja</a:t>
            </a:r>
          </a:p>
          <a:p>
            <a:pPr marL="0" indent="0">
              <a:buNone/>
            </a:pPr>
            <a:r>
              <a:rPr lang="hr-HR" sz="1600" dirty="0">
                <a:latin typeface="+mj-lt"/>
                <a:ea typeface="Calibri" panose="020F0502020204030204" pitchFamily="34" charset="0"/>
                <a:cs typeface="Times New Roman" panose="02020603050405020304" pitchFamily="18" charset="0"/>
              </a:rPr>
              <a:t>	Partnerski projekti - </a:t>
            </a:r>
            <a:r>
              <a:rPr lang="hr-HR" sz="1800" dirty="0">
                <a:latin typeface="+mj-lt"/>
                <a:ea typeface="Calibri" panose="020F0502020204030204" pitchFamily="34" charset="0"/>
                <a:cs typeface="Times New Roman" panose="02020603050405020304" pitchFamily="18" charset="0"/>
              </a:rPr>
              <a:t>najviše jedan zahtjev u okviru ovog Natječaja</a:t>
            </a:r>
          </a:p>
          <a:p>
            <a:pPr marL="0" indent="0">
              <a:buNone/>
            </a:pPr>
            <a:r>
              <a:rPr lang="hr-HR" sz="1800" dirty="0">
                <a:latin typeface="+mj-lt"/>
                <a:ea typeface="Calibri" panose="020F0502020204030204" pitchFamily="34" charset="0"/>
                <a:cs typeface="Times New Roman" panose="02020603050405020304" pitchFamily="18" charset="0"/>
              </a:rPr>
              <a:t>	* U obzir se uzimaju najranije podneseni zahtjevi</a:t>
            </a:r>
          </a:p>
          <a:p>
            <a:pPr marL="0" indent="0">
              <a:buNone/>
            </a:pPr>
            <a:endParaRPr lang="hr-HR" sz="1800" dirty="0"/>
          </a:p>
        </p:txBody>
      </p:sp>
    </p:spTree>
    <p:extLst>
      <p:ext uri="{BB962C8B-B14F-4D97-AF65-F5344CB8AC3E}">
        <p14:creationId xmlns:p14="http://schemas.microsoft.com/office/powerpoint/2010/main" val="253845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A19B4AD-A09F-5F0C-DF34-E7EEB375C0F0}"/>
              </a:ext>
            </a:extLst>
          </p:cNvPr>
          <p:cNvSpPr>
            <a:spLocks noGrp="1"/>
          </p:cNvSpPr>
          <p:nvPr>
            <p:ph type="title"/>
          </p:nvPr>
        </p:nvSpPr>
        <p:spPr/>
        <p:txBody>
          <a:bodyPr/>
          <a:lstStyle/>
          <a:p>
            <a:r>
              <a:rPr lang="hr-HR" dirty="0">
                <a:solidFill>
                  <a:schemeClr val="accent1">
                    <a:lumMod val="75000"/>
                  </a:schemeClr>
                </a:solidFill>
              </a:rPr>
              <a:t>Sumnja na prevaru</a:t>
            </a:r>
          </a:p>
        </p:txBody>
      </p:sp>
      <p:sp>
        <p:nvSpPr>
          <p:cNvPr id="3" name="Rezervirano mjesto sadržaja 2">
            <a:extLst>
              <a:ext uri="{FF2B5EF4-FFF2-40B4-BE49-F238E27FC236}">
                <a16:creationId xmlns:a16="http://schemas.microsoft.com/office/drawing/2014/main" id="{3F4CF76C-4F38-85E6-402B-62A09C14478C}"/>
              </a:ext>
            </a:extLst>
          </p:cNvPr>
          <p:cNvSpPr>
            <a:spLocks noGrp="1"/>
          </p:cNvSpPr>
          <p:nvPr>
            <p:ph idx="1"/>
          </p:nvPr>
        </p:nvSpPr>
        <p:spPr>
          <a:xfrm>
            <a:off x="838200" y="1825625"/>
            <a:ext cx="10515600" cy="4791306"/>
          </a:xfrm>
        </p:spPr>
        <p:txBody>
          <a:bodyPr>
            <a:normAutofit/>
          </a:bodyPr>
          <a:lstStyle/>
          <a:p>
            <a:pPr algn="just"/>
            <a:r>
              <a:rPr lang="hr-HR" sz="2000" dirty="0">
                <a:solidFill>
                  <a:srgbClr val="000000"/>
                </a:solidFill>
                <a:effectLst/>
                <a:latin typeface="+mj-lt"/>
                <a:ea typeface="Times New Roman" panose="02020603050405020304" pitchFamily="18" charset="0"/>
              </a:rPr>
              <a:t>Kada su nadležna pravosudna tijela pravomoćnom presudom korisnika proglasila krivim </a:t>
            </a:r>
            <a:r>
              <a:rPr lang="hr-HR" sz="2000" dirty="0">
                <a:latin typeface="+mj-lt"/>
              </a:rPr>
              <a:t>Agencija za plaćanja će u odnosu na tog korisnika:</a:t>
            </a:r>
          </a:p>
          <a:p>
            <a:pPr marL="457200" lvl="1" indent="0" algn="just">
              <a:buNone/>
            </a:pPr>
            <a:r>
              <a:rPr lang="hr-HR" sz="2000" dirty="0">
                <a:latin typeface="+mj-lt"/>
              </a:rPr>
              <a:t>a) odbiti sve zahtjeve koji su u tijeku postupka administrativne kontrole ili ocjenjivanja projekta, ako je zahtjev u postupku odabira projekata  </a:t>
            </a:r>
          </a:p>
          <a:p>
            <a:pPr marL="457200" lvl="1" indent="0" algn="just">
              <a:buNone/>
            </a:pPr>
            <a:r>
              <a:rPr lang="hr-HR" sz="2000" dirty="0">
                <a:latin typeface="+mj-lt"/>
              </a:rPr>
              <a:t>b) raskinuti sve važeće ugovore o financiranju, u slučajevima kada se ugovori o financiranju sklapaju</a:t>
            </a:r>
          </a:p>
          <a:p>
            <a:pPr marL="457200" lvl="1" indent="0" algn="just">
              <a:buNone/>
            </a:pPr>
            <a:r>
              <a:rPr lang="hr-HR" sz="2000" dirty="0">
                <a:latin typeface="+mj-lt"/>
              </a:rPr>
              <a:t>c) poništiti sve odluke koje je izdala, a kojima je taj korisnik stekao pravo na potporu</a:t>
            </a:r>
          </a:p>
          <a:p>
            <a:pPr marL="457200" lvl="1" indent="0" algn="just">
              <a:buNone/>
            </a:pPr>
            <a:r>
              <a:rPr lang="hr-HR" sz="2000" dirty="0">
                <a:latin typeface="+mj-lt"/>
              </a:rPr>
              <a:t>d) obustaviti sva plaćanja</a:t>
            </a:r>
          </a:p>
          <a:p>
            <a:pPr marL="457200" lvl="1" indent="0" algn="just">
              <a:buNone/>
            </a:pPr>
            <a:r>
              <a:rPr lang="hr-HR" sz="2000" dirty="0">
                <a:latin typeface="+mj-lt"/>
              </a:rPr>
              <a:t>e) zatražiti povrat sredstava za sve projekte/zahtjeve koji nisu konačno isplaćeni.</a:t>
            </a:r>
          </a:p>
          <a:p>
            <a:pPr marL="457200" lvl="1" indent="0" algn="just">
              <a:buNone/>
            </a:pPr>
            <a:endParaRPr lang="hr-HR" sz="2000" dirty="0">
              <a:latin typeface="+mj-lt"/>
            </a:endParaRPr>
          </a:p>
          <a:p>
            <a:pPr algn="just"/>
            <a:r>
              <a:rPr lang="hr-HR" sz="2000" dirty="0">
                <a:latin typeface="+mj-lt"/>
              </a:rPr>
              <a:t>Korisnika i njegova povezana poduzeća, u kalendarskoj godini donošenja pravomoćne presude i u sljedeće tri kalendarske godine, stavljaju se na listu isključenja Agencije za plaćanja i isključuju iz mogućnosti dodjele potpore iz </a:t>
            </a:r>
            <a:r>
              <a:rPr lang="hr-HR" sz="2000" dirty="0" err="1">
                <a:latin typeface="+mj-lt"/>
              </a:rPr>
              <a:t>EPFRR</a:t>
            </a:r>
            <a:r>
              <a:rPr lang="hr-HR" sz="2000" dirty="0">
                <a:latin typeface="+mj-lt"/>
              </a:rPr>
              <a:t> i Europskog fonda za jamstva u poljoprivredi. </a:t>
            </a:r>
          </a:p>
          <a:p>
            <a:pPr marL="457200" lvl="1" indent="0" algn="just">
              <a:buNone/>
            </a:pPr>
            <a:endParaRPr lang="hr-HR" sz="1800" dirty="0">
              <a:latin typeface="+mj-lt"/>
            </a:endParaRPr>
          </a:p>
          <a:p>
            <a:pPr algn="just"/>
            <a:endParaRPr lang="hr-HR" sz="2000" dirty="0">
              <a:latin typeface="+mj-lt"/>
            </a:endParaRPr>
          </a:p>
        </p:txBody>
      </p:sp>
    </p:spTree>
    <p:extLst>
      <p:ext uri="{BB962C8B-B14F-4D97-AF65-F5344CB8AC3E}">
        <p14:creationId xmlns:p14="http://schemas.microsoft.com/office/powerpoint/2010/main" val="25662025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6A562BF-F253-100D-32FE-DEBF85CC3EFF}"/>
              </a:ext>
            </a:extLst>
          </p:cNvPr>
          <p:cNvSpPr>
            <a:spLocks noGrp="1"/>
          </p:cNvSpPr>
          <p:nvPr>
            <p:ph type="title"/>
          </p:nvPr>
        </p:nvSpPr>
        <p:spPr/>
        <p:txBody>
          <a:bodyPr>
            <a:normAutofit fontScale="90000"/>
          </a:bodyPr>
          <a:lstStyle/>
          <a:p>
            <a:br>
              <a:rPr lang="pl-PL" dirty="0">
                <a:solidFill>
                  <a:schemeClr val="accent1">
                    <a:lumMod val="75000"/>
                  </a:schemeClr>
                </a:solidFill>
              </a:rPr>
            </a:br>
            <a:r>
              <a:rPr lang="pl-PL" dirty="0">
                <a:solidFill>
                  <a:schemeClr val="accent1">
                    <a:lumMod val="75000"/>
                  </a:schemeClr>
                </a:solidFill>
              </a:rPr>
              <a:t>Faze u postupku odabira projekata </a:t>
            </a:r>
            <a:br>
              <a:rPr lang="pl-PL" dirty="0">
                <a:solidFill>
                  <a:schemeClr val="accent1">
                    <a:lumMod val="75000"/>
                  </a:schemeClr>
                </a:solidFill>
              </a:rPr>
            </a:br>
            <a:endParaRPr lang="hr-HR" dirty="0">
              <a:solidFill>
                <a:schemeClr val="accent1">
                  <a:lumMod val="75000"/>
                </a:schemeClr>
              </a:solidFill>
            </a:endParaRPr>
          </a:p>
        </p:txBody>
      </p:sp>
      <p:sp>
        <p:nvSpPr>
          <p:cNvPr id="3" name="Rezervirano mjesto sadržaja 2">
            <a:extLst>
              <a:ext uri="{FF2B5EF4-FFF2-40B4-BE49-F238E27FC236}">
                <a16:creationId xmlns:a16="http://schemas.microsoft.com/office/drawing/2014/main" id="{CA520EF2-B4A3-4DEC-C0B4-86CEC1F7A817}"/>
              </a:ext>
            </a:extLst>
          </p:cNvPr>
          <p:cNvSpPr>
            <a:spLocks noGrp="1"/>
          </p:cNvSpPr>
          <p:nvPr>
            <p:ph idx="1"/>
          </p:nvPr>
        </p:nvSpPr>
        <p:spPr/>
        <p:txBody>
          <a:bodyPr>
            <a:normAutofit/>
          </a:bodyPr>
          <a:lstStyle/>
          <a:p>
            <a:pPr algn="just"/>
            <a:r>
              <a:rPr lang="hr-HR" sz="2000" dirty="0">
                <a:latin typeface="+mj-lt"/>
              </a:rPr>
              <a:t>Postupak odabira projekata započinje pripremom i objavom LAG natječaja, a završava objavom rezultata o provedenom LAG natječaju. </a:t>
            </a:r>
          </a:p>
          <a:p>
            <a:pPr algn="just"/>
            <a:r>
              <a:rPr lang="hr-HR" sz="2000" dirty="0">
                <a:latin typeface="+mj-lt"/>
              </a:rPr>
              <a:t>Postupak odabira projekata sastoji se od sljedećih faza:</a:t>
            </a:r>
          </a:p>
          <a:p>
            <a:pPr lvl="1" algn="just"/>
            <a:r>
              <a:rPr lang="hr-HR" sz="2000" dirty="0">
                <a:latin typeface="+mj-lt"/>
              </a:rPr>
              <a:t>priprema i objava LAG natječaja </a:t>
            </a:r>
          </a:p>
          <a:p>
            <a:pPr lvl="1" algn="just"/>
            <a:r>
              <a:rPr lang="hr-HR" sz="2000" dirty="0">
                <a:latin typeface="+mj-lt"/>
              </a:rPr>
              <a:t>podnošenje i zaprimanje zahtjeva za potporu</a:t>
            </a:r>
          </a:p>
          <a:p>
            <a:pPr lvl="1" algn="just"/>
            <a:r>
              <a:rPr lang="hr-HR" sz="2000" dirty="0">
                <a:latin typeface="+mj-lt"/>
              </a:rPr>
              <a:t>ocjenjivanje projekata </a:t>
            </a:r>
          </a:p>
          <a:p>
            <a:pPr lvl="1" algn="just"/>
            <a:r>
              <a:rPr lang="hr-HR" sz="2000" dirty="0">
                <a:latin typeface="+mj-lt"/>
              </a:rPr>
              <a:t>odabir projekata od strane upravnog odbora LAG-a (u daljnjem tekstu: upravni odbor)</a:t>
            </a:r>
          </a:p>
          <a:p>
            <a:pPr lvl="1" algn="just"/>
            <a:r>
              <a:rPr lang="hr-HR" sz="2000" dirty="0">
                <a:latin typeface="+mj-lt"/>
              </a:rPr>
              <a:t>objava rezultata o provedenom LAG natječaju</a:t>
            </a:r>
          </a:p>
        </p:txBody>
      </p:sp>
    </p:spTree>
    <p:extLst>
      <p:ext uri="{BB962C8B-B14F-4D97-AF65-F5344CB8AC3E}">
        <p14:creationId xmlns:p14="http://schemas.microsoft.com/office/powerpoint/2010/main" val="29786905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8F83A7B-33AA-C61C-3AD9-9DCB862D6A1B}"/>
              </a:ext>
            </a:extLst>
          </p:cNvPr>
          <p:cNvSpPr>
            <a:spLocks noGrp="1"/>
          </p:cNvSpPr>
          <p:nvPr>
            <p:ph type="title"/>
          </p:nvPr>
        </p:nvSpPr>
        <p:spPr/>
        <p:txBody>
          <a:bodyPr/>
          <a:lstStyle/>
          <a:p>
            <a:r>
              <a:rPr lang="hr-HR" dirty="0">
                <a:solidFill>
                  <a:schemeClr val="accent1">
                    <a:lumMod val="75000"/>
                  </a:schemeClr>
                </a:solidFill>
              </a:rPr>
              <a:t>Sukob interesa</a:t>
            </a:r>
          </a:p>
        </p:txBody>
      </p:sp>
      <p:sp>
        <p:nvSpPr>
          <p:cNvPr id="3" name="Rezervirano mjesto sadržaja 2">
            <a:extLst>
              <a:ext uri="{FF2B5EF4-FFF2-40B4-BE49-F238E27FC236}">
                <a16:creationId xmlns:a16="http://schemas.microsoft.com/office/drawing/2014/main" id="{11644471-9043-E21D-F490-2045B711B697}"/>
              </a:ext>
            </a:extLst>
          </p:cNvPr>
          <p:cNvSpPr>
            <a:spLocks noGrp="1"/>
          </p:cNvSpPr>
          <p:nvPr>
            <p:ph idx="1"/>
          </p:nvPr>
        </p:nvSpPr>
        <p:spPr/>
        <p:txBody>
          <a:bodyPr>
            <a:normAutofit/>
          </a:bodyPr>
          <a:lstStyle/>
          <a:p>
            <a:pPr algn="just"/>
            <a:r>
              <a:rPr lang="hr-HR" sz="2000" dirty="0">
                <a:latin typeface="+mj-lt"/>
              </a:rPr>
              <a:t>LAG je obvezan osigurati i spriječiti bilo kakvu mogućnost pojave potencijalnog ili stvarnog sukoba interesa</a:t>
            </a:r>
          </a:p>
          <a:p>
            <a:pPr algn="just"/>
            <a:endParaRPr lang="hr-HR" sz="2000" dirty="0">
              <a:latin typeface="+mj-lt"/>
            </a:endParaRPr>
          </a:p>
          <a:p>
            <a:pPr algn="just"/>
            <a:r>
              <a:rPr lang="hr-HR" sz="2000" dirty="0">
                <a:latin typeface="+mj-lt"/>
              </a:rPr>
              <a:t>Potencijalni sukob interesa je kada privatni interes osobe koja sudjeluje u postupku odabira projekata može utjecati na nepristranost i objektivnost te osobe u obavljanju funkcije te osobe u postupku odabira projekata</a:t>
            </a:r>
          </a:p>
          <a:p>
            <a:pPr algn="just"/>
            <a:endParaRPr lang="hr-HR" sz="2000" dirty="0">
              <a:latin typeface="+mj-lt"/>
            </a:endParaRPr>
          </a:p>
          <a:p>
            <a:pPr algn="just"/>
            <a:r>
              <a:rPr lang="hr-HR" sz="2000" dirty="0">
                <a:latin typeface="+mj-lt"/>
              </a:rPr>
              <a:t>Stvarni sukob interesa je kada je privatni interes osobe koja sudjeluje u postupku odabira projekata utjecao, ili se osnovano može reći da je utjecao, na nepristranost i objektivnost te osobe u obavljanju funkcije te osobe u postupku odabira projekata</a:t>
            </a:r>
          </a:p>
        </p:txBody>
      </p:sp>
    </p:spTree>
    <p:extLst>
      <p:ext uri="{BB962C8B-B14F-4D97-AF65-F5344CB8AC3E}">
        <p14:creationId xmlns:p14="http://schemas.microsoft.com/office/powerpoint/2010/main" val="8456112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8E893B0-354C-20F8-2A2D-A59F0CC6957C}"/>
              </a:ext>
            </a:extLst>
          </p:cNvPr>
          <p:cNvSpPr>
            <a:spLocks noGrp="1"/>
          </p:cNvSpPr>
          <p:nvPr>
            <p:ph type="title"/>
          </p:nvPr>
        </p:nvSpPr>
        <p:spPr/>
        <p:txBody>
          <a:bodyPr/>
          <a:lstStyle/>
          <a:p>
            <a:r>
              <a:rPr lang="hr-HR" dirty="0"/>
              <a:t>Sukob interesa</a:t>
            </a:r>
          </a:p>
        </p:txBody>
      </p:sp>
      <p:sp>
        <p:nvSpPr>
          <p:cNvPr id="3" name="Rezervirano mjesto sadržaja 2">
            <a:extLst>
              <a:ext uri="{FF2B5EF4-FFF2-40B4-BE49-F238E27FC236}">
                <a16:creationId xmlns:a16="http://schemas.microsoft.com/office/drawing/2014/main" id="{4482AAF5-5245-F429-6A95-1453A3961170}"/>
              </a:ext>
            </a:extLst>
          </p:cNvPr>
          <p:cNvSpPr>
            <a:spLocks noGrp="1"/>
          </p:cNvSpPr>
          <p:nvPr>
            <p:ph idx="1"/>
          </p:nvPr>
        </p:nvSpPr>
        <p:spPr/>
        <p:txBody>
          <a:bodyPr>
            <a:normAutofit/>
          </a:bodyPr>
          <a:lstStyle/>
          <a:p>
            <a:pPr algn="just"/>
            <a:r>
              <a:rPr lang="hr-HR" sz="1600" dirty="0">
                <a:latin typeface="+mj-lt"/>
              </a:rPr>
              <a:t>Pod osobama koje sudjeluju u postupku odabira projekata se smatraju djelatnici LAG-a i članovi bilo kojeg tijela LAG-a koje sudjeluje u postupku odabira projekata (kao što je ocjenjivački odbor, upravni odbor, tijelo za prigovore). </a:t>
            </a:r>
          </a:p>
          <a:p>
            <a:pPr algn="just"/>
            <a:r>
              <a:rPr lang="hr-HR" sz="1600" dirty="0">
                <a:latin typeface="+mj-lt"/>
              </a:rPr>
              <a:t>Djelatnice: Maja </a:t>
            </a:r>
            <a:r>
              <a:rPr lang="hr-HR" sz="1600" dirty="0" err="1">
                <a:latin typeface="+mj-lt"/>
              </a:rPr>
              <a:t>Čičko</a:t>
            </a:r>
            <a:r>
              <a:rPr lang="hr-HR" sz="1600" dirty="0">
                <a:latin typeface="+mj-lt"/>
              </a:rPr>
              <a:t> i Marijana Jurak</a:t>
            </a:r>
          </a:p>
        </p:txBody>
      </p:sp>
      <p:pic>
        <p:nvPicPr>
          <p:cNvPr id="5" name="Slika 4">
            <a:extLst>
              <a:ext uri="{FF2B5EF4-FFF2-40B4-BE49-F238E27FC236}">
                <a16:creationId xmlns:a16="http://schemas.microsoft.com/office/drawing/2014/main" id="{1296CD7C-597A-6973-BBE3-B8546BD9B49D}"/>
              </a:ext>
            </a:extLst>
          </p:cNvPr>
          <p:cNvPicPr>
            <a:picLocks noChangeAspect="1"/>
          </p:cNvPicPr>
          <p:nvPr/>
        </p:nvPicPr>
        <p:blipFill>
          <a:blip r:embed="rId2"/>
          <a:stretch>
            <a:fillRect/>
          </a:stretch>
        </p:blipFill>
        <p:spPr>
          <a:xfrm>
            <a:off x="838200" y="2659062"/>
            <a:ext cx="10312348" cy="3803650"/>
          </a:xfrm>
          <a:prstGeom prst="rect">
            <a:avLst/>
          </a:prstGeom>
        </p:spPr>
      </p:pic>
    </p:spTree>
    <p:extLst>
      <p:ext uri="{BB962C8B-B14F-4D97-AF65-F5344CB8AC3E}">
        <p14:creationId xmlns:p14="http://schemas.microsoft.com/office/powerpoint/2010/main" val="36005387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71D246-B4A7-1DF9-1675-AA41FDB2EECE}"/>
              </a:ext>
            </a:extLst>
          </p:cNvPr>
          <p:cNvSpPr>
            <a:spLocks noGrp="1"/>
          </p:cNvSpPr>
          <p:nvPr>
            <p:ph type="title"/>
          </p:nvPr>
        </p:nvSpPr>
        <p:spPr/>
        <p:txBody>
          <a:bodyPr/>
          <a:lstStyle/>
          <a:p>
            <a:r>
              <a:rPr lang="hr-HR" dirty="0">
                <a:solidFill>
                  <a:schemeClr val="accent1">
                    <a:lumMod val="75000"/>
                  </a:schemeClr>
                </a:solidFill>
              </a:rPr>
              <a:t>Sukob interesa</a:t>
            </a:r>
          </a:p>
        </p:txBody>
      </p:sp>
      <p:sp>
        <p:nvSpPr>
          <p:cNvPr id="3" name="Rezervirano mjesto sadržaja 2">
            <a:extLst>
              <a:ext uri="{FF2B5EF4-FFF2-40B4-BE49-F238E27FC236}">
                <a16:creationId xmlns:a16="http://schemas.microsoft.com/office/drawing/2014/main" id="{380F0E03-5DA4-371D-0240-943A5A98E4EB}"/>
              </a:ext>
            </a:extLst>
          </p:cNvPr>
          <p:cNvSpPr>
            <a:spLocks noGrp="1"/>
          </p:cNvSpPr>
          <p:nvPr>
            <p:ph idx="1"/>
          </p:nvPr>
        </p:nvSpPr>
        <p:spPr/>
        <p:txBody>
          <a:bodyPr>
            <a:normAutofit/>
          </a:bodyPr>
          <a:lstStyle/>
          <a:p>
            <a:pPr algn="just"/>
            <a:r>
              <a:rPr lang="hr-HR" sz="2000" b="1" dirty="0">
                <a:latin typeface="+mj-lt"/>
              </a:rPr>
              <a:t>Sukob interesa postoji ako je osoba koja sudjeluje u postupku odabira </a:t>
            </a:r>
            <a:r>
              <a:rPr lang="hr-HR" sz="2000" dirty="0">
                <a:latin typeface="+mj-lt"/>
              </a:rPr>
              <a:t>projekata osobno ili neki član obitelji te osobe, zaposlenik korisnika, vlasnik korisnika, član korisnika, član upravnog ili bilo kojeg drugog tijela, ili čelnik upravnog tijela korisnika, ili bilo koja druga fizička ili pravna osoba </a:t>
            </a:r>
            <a:r>
              <a:rPr lang="hr-HR" sz="2000" b="1" dirty="0">
                <a:latin typeface="+mj-lt"/>
              </a:rPr>
              <a:t>povezana na bilo koji način s korisnikom </a:t>
            </a:r>
            <a:r>
              <a:rPr lang="hr-HR" sz="2000" dirty="0">
                <a:latin typeface="+mj-lt"/>
              </a:rPr>
              <a:t>(partnerska/povezana poduzeća, i sl.), ili u odnosu na korisnika ima bilo kakav izravni ili neizravni osobni interes zbog obiteljskog, emotivnog, ekonomskog, političkog ili nacionalnog razloga.  </a:t>
            </a:r>
          </a:p>
          <a:p>
            <a:pPr algn="just"/>
            <a:endParaRPr lang="hr-HR" sz="2000" dirty="0">
              <a:latin typeface="+mj-lt"/>
            </a:endParaRPr>
          </a:p>
          <a:p>
            <a:pPr algn="just"/>
            <a:r>
              <a:rPr lang="hr-HR" sz="2000" dirty="0">
                <a:latin typeface="+mj-lt"/>
              </a:rPr>
              <a:t>Pod </a:t>
            </a:r>
            <a:r>
              <a:rPr lang="hr-HR" sz="2000" b="1" dirty="0">
                <a:latin typeface="+mj-lt"/>
              </a:rPr>
              <a:t>članom obitelji </a:t>
            </a:r>
            <a:r>
              <a:rPr lang="hr-HR" sz="2000" dirty="0">
                <a:latin typeface="+mj-lt"/>
              </a:rPr>
              <a:t>osobe koja sudjeluje u postupku odabira projekta iz stavka 5. ovog članka, </a:t>
            </a:r>
            <a:r>
              <a:rPr lang="hr-HR" sz="2000" b="1" dirty="0">
                <a:latin typeface="+mj-lt"/>
              </a:rPr>
              <a:t>smatraju se bračni ili izvanbračni partner te osobe, životni partner i neformalni životni partner te osobe, srodnici po krvi te osobe u uspravnoj lozi, braća i sestre te osobe, kao i mogući  posvojitelj ili posvojenik te osobe. </a:t>
            </a:r>
          </a:p>
          <a:p>
            <a:pPr algn="just"/>
            <a:endParaRPr lang="hr-HR" dirty="0">
              <a:latin typeface="+mj-lt"/>
            </a:endParaRPr>
          </a:p>
        </p:txBody>
      </p:sp>
    </p:spTree>
    <p:extLst>
      <p:ext uri="{BB962C8B-B14F-4D97-AF65-F5344CB8AC3E}">
        <p14:creationId xmlns:p14="http://schemas.microsoft.com/office/powerpoint/2010/main" val="10778364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69D5106-5B0C-D3E6-A9E0-D6ABB01F5D35}"/>
              </a:ext>
            </a:extLst>
          </p:cNvPr>
          <p:cNvSpPr>
            <a:spLocks noGrp="1"/>
          </p:cNvSpPr>
          <p:nvPr>
            <p:ph type="title"/>
          </p:nvPr>
        </p:nvSpPr>
        <p:spPr/>
        <p:txBody>
          <a:bodyPr/>
          <a:lstStyle/>
          <a:p>
            <a:r>
              <a:rPr lang="hr-HR" dirty="0">
                <a:solidFill>
                  <a:schemeClr val="accent1">
                    <a:lumMod val="75000"/>
                  </a:schemeClr>
                </a:solidFill>
              </a:rPr>
              <a:t>Izrada inicijalne rang liste </a:t>
            </a:r>
          </a:p>
        </p:txBody>
      </p:sp>
      <p:sp>
        <p:nvSpPr>
          <p:cNvPr id="3" name="Rezervirano mjesto sadržaja 2">
            <a:extLst>
              <a:ext uri="{FF2B5EF4-FFF2-40B4-BE49-F238E27FC236}">
                <a16:creationId xmlns:a16="http://schemas.microsoft.com/office/drawing/2014/main" id="{6F5F0907-D0EE-92D4-00F2-36567F402F43}"/>
              </a:ext>
            </a:extLst>
          </p:cNvPr>
          <p:cNvSpPr>
            <a:spLocks noGrp="1"/>
          </p:cNvSpPr>
          <p:nvPr>
            <p:ph idx="1"/>
          </p:nvPr>
        </p:nvSpPr>
        <p:spPr>
          <a:xfrm>
            <a:off x="771525" y="1409700"/>
            <a:ext cx="10582275" cy="4767263"/>
          </a:xfrm>
        </p:spPr>
        <p:txBody>
          <a:bodyPr>
            <a:normAutofit/>
          </a:bodyPr>
          <a:lstStyle/>
          <a:p>
            <a:pPr marL="219075" indent="259080" algn="just">
              <a:spcBef>
                <a:spcPts val="200"/>
              </a:spcBef>
              <a:spcAft>
                <a:spcPts val="0"/>
              </a:spcAft>
            </a:pPr>
            <a:r>
              <a:rPr lang="hr-HR" sz="1800" kern="100" dirty="0">
                <a:effectLst/>
                <a:latin typeface="+mj-lt"/>
                <a:ea typeface="Calibri" panose="020F0502020204030204" pitchFamily="34" charset="0"/>
              </a:rPr>
              <a:t>Nakon zaprimanja svih zahtjeva za potporu, izrađuje se inicijalna rang lista koja minimalno sadrži sljedeće podatke o svakom pristiglom zahtjevu za potporu:</a:t>
            </a:r>
            <a:endParaRPr lang="hr-HR" sz="1800" dirty="0">
              <a:effectLst/>
              <a:latin typeface="+mj-lt"/>
              <a:ea typeface="Calibri" panose="020F0502020204030204" pitchFamily="34" charset="0"/>
            </a:endParaRPr>
          </a:p>
          <a:p>
            <a:pPr marL="676275" lvl="1" indent="259080" algn="just">
              <a:spcBef>
                <a:spcPts val="200"/>
              </a:spcBef>
            </a:pPr>
            <a:r>
              <a:rPr lang="hr-HR" sz="1800" kern="100" dirty="0">
                <a:effectLst/>
                <a:latin typeface="+mj-lt"/>
                <a:ea typeface="Calibri" panose="020F0502020204030204" pitchFamily="34" charset="0"/>
              </a:rPr>
              <a:t>jedinstveni identifikacijski broj zahtjeva za potporu</a:t>
            </a:r>
            <a:endParaRPr lang="hr-HR" sz="1800" dirty="0">
              <a:effectLst/>
              <a:latin typeface="+mj-lt"/>
              <a:ea typeface="Calibri" panose="020F0502020204030204" pitchFamily="34" charset="0"/>
            </a:endParaRPr>
          </a:p>
          <a:p>
            <a:pPr marL="676275" lvl="1" indent="259080" algn="just">
              <a:spcBef>
                <a:spcPts val="200"/>
              </a:spcBef>
            </a:pPr>
            <a:r>
              <a:rPr lang="hr-HR" sz="1800" kern="100" dirty="0">
                <a:effectLst/>
                <a:latin typeface="+mj-lt"/>
                <a:ea typeface="Calibri" panose="020F0502020204030204" pitchFamily="34" charset="0"/>
              </a:rPr>
              <a:t>naziv korisnika </a:t>
            </a:r>
            <a:endParaRPr lang="hr-HR" sz="1800" dirty="0">
              <a:effectLst/>
              <a:latin typeface="+mj-lt"/>
              <a:ea typeface="Calibri" panose="020F0502020204030204" pitchFamily="34" charset="0"/>
            </a:endParaRPr>
          </a:p>
          <a:p>
            <a:pPr marL="676275" lvl="1" indent="259080" algn="just">
              <a:spcBef>
                <a:spcPts val="200"/>
              </a:spcBef>
            </a:pPr>
            <a:r>
              <a:rPr lang="hr-HR" sz="1800" kern="100" dirty="0">
                <a:effectLst/>
                <a:latin typeface="+mj-lt"/>
                <a:ea typeface="Calibri" panose="020F0502020204030204" pitchFamily="34" charset="0"/>
              </a:rPr>
              <a:t>naziv projekta</a:t>
            </a:r>
            <a:endParaRPr lang="hr-HR" sz="1800" dirty="0">
              <a:effectLst/>
              <a:latin typeface="+mj-lt"/>
              <a:ea typeface="Calibri" panose="020F0502020204030204" pitchFamily="34" charset="0"/>
            </a:endParaRPr>
          </a:p>
          <a:p>
            <a:pPr marL="676275" lvl="1" indent="259080" algn="just">
              <a:spcBef>
                <a:spcPts val="200"/>
              </a:spcBef>
            </a:pPr>
            <a:r>
              <a:rPr lang="hr-HR" sz="1800" kern="100" dirty="0">
                <a:effectLst/>
                <a:latin typeface="+mj-lt"/>
                <a:ea typeface="Calibri" panose="020F0502020204030204" pitchFamily="34" charset="0"/>
              </a:rPr>
              <a:t>zatraženi broj bodova</a:t>
            </a:r>
            <a:endParaRPr lang="hr-HR" sz="1800" dirty="0">
              <a:effectLst/>
              <a:latin typeface="+mj-lt"/>
              <a:ea typeface="Calibri" panose="020F0502020204030204" pitchFamily="34" charset="0"/>
            </a:endParaRPr>
          </a:p>
          <a:p>
            <a:pPr marL="676275" lvl="1" indent="259080" algn="just">
              <a:spcBef>
                <a:spcPts val="200"/>
              </a:spcBef>
            </a:pPr>
            <a:r>
              <a:rPr lang="hr-HR" sz="1800" kern="100" dirty="0">
                <a:effectLst/>
                <a:latin typeface="+mj-lt"/>
                <a:ea typeface="Calibri" panose="020F0502020204030204" pitchFamily="34" charset="0"/>
              </a:rPr>
              <a:t>zatraženi iznos potpore</a:t>
            </a:r>
            <a:endParaRPr lang="hr-HR" sz="1800" dirty="0">
              <a:effectLst/>
              <a:latin typeface="+mj-lt"/>
              <a:ea typeface="Calibri" panose="020F0502020204030204" pitchFamily="34" charset="0"/>
            </a:endParaRPr>
          </a:p>
          <a:p>
            <a:pPr marL="676275" lvl="1" indent="259080" algn="just">
              <a:spcBef>
                <a:spcPts val="200"/>
              </a:spcBef>
            </a:pPr>
            <a:r>
              <a:rPr lang="hr-HR" sz="1800" kern="100" dirty="0">
                <a:effectLst/>
                <a:latin typeface="+mj-lt"/>
                <a:ea typeface="Calibri" panose="020F0502020204030204" pitchFamily="34" charset="0"/>
              </a:rPr>
              <a:t>kumulativ zatraženog iznosa potpore.</a:t>
            </a:r>
            <a:endParaRPr lang="hr-HR" sz="1800" dirty="0">
              <a:effectLst/>
              <a:latin typeface="+mj-lt"/>
              <a:ea typeface="Calibri" panose="020F0502020204030204" pitchFamily="34" charset="0"/>
            </a:endParaRPr>
          </a:p>
          <a:p>
            <a:pPr marL="219075" indent="0" algn="just">
              <a:spcBef>
                <a:spcPts val="200"/>
              </a:spcBef>
              <a:spcAft>
                <a:spcPts val="0"/>
              </a:spcAft>
              <a:buNone/>
            </a:pPr>
            <a:r>
              <a:rPr lang="hr-HR" sz="1800" kern="100" dirty="0">
                <a:effectLst/>
                <a:latin typeface="+mj-lt"/>
                <a:ea typeface="Calibri" panose="020F0502020204030204" pitchFamily="34" charset="0"/>
              </a:rPr>
              <a:t>Redoslijed zahtjeva za potporu na inicijalnoj rang listi započinje od zahtjeva za potporu s najvećim zatraženim brojem bodova i završava sa zahtjevom za potporu s najmanjim zatraženim brojem bodova.</a:t>
            </a:r>
            <a:endParaRPr lang="hr-HR" sz="1800" dirty="0">
              <a:effectLst/>
              <a:latin typeface="+mj-lt"/>
              <a:ea typeface="Calibri" panose="020F0502020204030204" pitchFamily="34" charset="0"/>
            </a:endParaRPr>
          </a:p>
          <a:p>
            <a:pPr marL="219075" indent="259080" algn="just">
              <a:spcBef>
                <a:spcPts val="200"/>
              </a:spcBef>
              <a:spcAft>
                <a:spcPts val="0"/>
              </a:spcAft>
            </a:pPr>
            <a:r>
              <a:rPr lang="hr-HR" sz="1800" kern="100" dirty="0">
                <a:effectLst/>
                <a:latin typeface="+mj-lt"/>
                <a:ea typeface="Calibri" panose="020F0502020204030204" pitchFamily="34" charset="0"/>
              </a:rPr>
              <a:t>U slučaju da dva ili više zahtjeva za potporu imaju isti broj bodova, prednost imaju zahtjevi za potporu na način kako je propisano člankom 37. ovog Pravilnika.  </a:t>
            </a:r>
            <a:endParaRPr lang="hr-HR" sz="1800" dirty="0">
              <a:effectLst/>
              <a:latin typeface="+mj-lt"/>
              <a:ea typeface="Calibri" panose="020F0502020204030204" pitchFamily="34" charset="0"/>
            </a:endParaRPr>
          </a:p>
          <a:p>
            <a:pPr marL="219075" indent="259080" algn="just">
              <a:spcBef>
                <a:spcPts val="200"/>
              </a:spcBef>
              <a:spcAft>
                <a:spcPts val="0"/>
              </a:spcAft>
            </a:pPr>
            <a:r>
              <a:rPr lang="hr-HR" sz="1800" kern="100" dirty="0">
                <a:effectLst/>
                <a:latin typeface="+mj-lt"/>
                <a:ea typeface="Calibri" panose="020F0502020204030204" pitchFamily="34" charset="0"/>
              </a:rPr>
              <a:t>U slučaju nedovoljno raspoloživih sredstava za sve pristigle zahtjeve za potporu, utvrđuje se prag raspoloživih sredstava koji se definira kao crta iznad koje se nalaze svi zahtjevi za potporu za koje ima dovoljno raspoloživih sredstava na LAG natječaju.</a:t>
            </a:r>
            <a:endParaRPr lang="hr-HR" sz="1800" dirty="0">
              <a:effectLst/>
              <a:latin typeface="+mj-lt"/>
              <a:ea typeface="Calibri" panose="020F0502020204030204" pitchFamily="34" charset="0"/>
            </a:endParaRPr>
          </a:p>
          <a:p>
            <a:pPr marL="219075" indent="259080" algn="just">
              <a:spcBef>
                <a:spcPts val="200"/>
              </a:spcBef>
              <a:spcAft>
                <a:spcPts val="0"/>
              </a:spcAft>
            </a:pPr>
            <a:r>
              <a:rPr lang="hr-HR" sz="1800" kern="100" dirty="0">
                <a:effectLst/>
                <a:latin typeface="+mj-lt"/>
                <a:ea typeface="Calibri" panose="020F0502020204030204" pitchFamily="34" charset="0"/>
              </a:rPr>
              <a:t>Podatci iz inicijalne rang liste ažuriraju se tijekom postupka odabira projekata s obzirom na rezultate ocjenjivanja projekata. </a:t>
            </a:r>
            <a:endParaRPr lang="hr-HR" sz="1800" dirty="0">
              <a:effectLst/>
              <a:latin typeface="+mj-lt"/>
              <a:ea typeface="Calibri" panose="020F0502020204030204" pitchFamily="34" charset="0"/>
            </a:endParaRPr>
          </a:p>
          <a:p>
            <a:endParaRPr lang="hr-HR" dirty="0">
              <a:latin typeface="+mj-lt"/>
            </a:endParaRPr>
          </a:p>
        </p:txBody>
      </p:sp>
    </p:spTree>
    <p:extLst>
      <p:ext uri="{BB962C8B-B14F-4D97-AF65-F5344CB8AC3E}">
        <p14:creationId xmlns:p14="http://schemas.microsoft.com/office/powerpoint/2010/main" val="15173980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FD6844B-CC94-EC9C-9D63-14200CCEFF15}"/>
              </a:ext>
            </a:extLst>
          </p:cNvPr>
          <p:cNvSpPr>
            <a:spLocks noGrp="1"/>
          </p:cNvSpPr>
          <p:nvPr>
            <p:ph type="title"/>
          </p:nvPr>
        </p:nvSpPr>
        <p:spPr/>
        <p:txBody>
          <a:bodyPr>
            <a:normAutofit fontScale="90000"/>
          </a:bodyPr>
          <a:lstStyle/>
          <a:p>
            <a:br>
              <a:rPr lang="hr-HR" dirty="0">
                <a:solidFill>
                  <a:schemeClr val="accent1">
                    <a:lumMod val="75000"/>
                  </a:schemeClr>
                </a:solidFill>
              </a:rPr>
            </a:br>
            <a:r>
              <a:rPr lang="hr-HR" dirty="0">
                <a:solidFill>
                  <a:schemeClr val="accent1">
                    <a:lumMod val="75000"/>
                  </a:schemeClr>
                </a:solidFill>
              </a:rPr>
              <a:t>Provjere prilikom ocjenjivanja projekata </a:t>
            </a:r>
            <a:br>
              <a:rPr lang="hr-HR" dirty="0">
                <a:solidFill>
                  <a:schemeClr val="accent1">
                    <a:lumMod val="75000"/>
                  </a:schemeClr>
                </a:solidFill>
              </a:rPr>
            </a:br>
            <a:endParaRPr lang="hr-HR" dirty="0">
              <a:solidFill>
                <a:schemeClr val="accent1">
                  <a:lumMod val="75000"/>
                </a:schemeClr>
              </a:solidFill>
            </a:endParaRPr>
          </a:p>
        </p:txBody>
      </p:sp>
      <p:sp>
        <p:nvSpPr>
          <p:cNvPr id="3" name="Rezervirano mjesto sadržaja 2">
            <a:extLst>
              <a:ext uri="{FF2B5EF4-FFF2-40B4-BE49-F238E27FC236}">
                <a16:creationId xmlns:a16="http://schemas.microsoft.com/office/drawing/2014/main" id="{550E58B9-5432-8559-9D97-AE1E5F9B7CCF}"/>
              </a:ext>
            </a:extLst>
          </p:cNvPr>
          <p:cNvSpPr>
            <a:spLocks noGrp="1"/>
          </p:cNvSpPr>
          <p:nvPr>
            <p:ph idx="1"/>
          </p:nvPr>
        </p:nvSpPr>
        <p:spPr>
          <a:xfrm>
            <a:off x="838200" y="1509823"/>
            <a:ext cx="10515600" cy="4625163"/>
          </a:xfrm>
        </p:spPr>
        <p:txBody>
          <a:bodyPr>
            <a:normAutofit fontScale="77500" lnSpcReduction="20000"/>
          </a:bodyPr>
          <a:lstStyle/>
          <a:p>
            <a:pPr marL="219075" indent="259080" algn="just">
              <a:spcBef>
                <a:spcPts val="200"/>
              </a:spcBef>
              <a:spcAft>
                <a:spcPts val="0"/>
              </a:spcAft>
            </a:pPr>
            <a:r>
              <a:rPr lang="hr-HR" sz="2300" kern="100" dirty="0">
                <a:effectLst/>
                <a:latin typeface="+mj-lt"/>
                <a:ea typeface="Calibri" panose="020F0502020204030204" pitchFamily="34" charset="0"/>
              </a:rPr>
              <a:t>Ocjenjivanje projekata provodi se nad svim zahtjevima za potporu koji se nalaze iznad praga raspoloživih sredstava. LAG može proširiti ocjenjivanje projekata i za zahtjeve za potporu koji se nalaze ispod praga raspoloživih sredstava. </a:t>
            </a:r>
            <a:endParaRPr lang="hr-HR" sz="2300" dirty="0">
              <a:effectLst/>
              <a:latin typeface="+mj-lt"/>
              <a:ea typeface="Calibri" panose="020F0502020204030204" pitchFamily="34" charset="0"/>
            </a:endParaRPr>
          </a:p>
          <a:p>
            <a:pPr marL="219075" indent="259080" algn="just">
              <a:spcBef>
                <a:spcPts val="200"/>
              </a:spcBef>
              <a:spcAft>
                <a:spcPts val="0"/>
              </a:spcAft>
            </a:pPr>
            <a:r>
              <a:rPr lang="hr-HR" sz="2300" kern="100" dirty="0">
                <a:effectLst/>
                <a:latin typeface="+mj-lt"/>
                <a:ea typeface="Calibri" panose="020F0502020204030204" pitchFamily="34" charset="0"/>
              </a:rPr>
              <a:t>Ocjenjivanje projekata podrazumijeva sljedeće provjere:</a:t>
            </a:r>
            <a:endParaRPr lang="hr-HR" sz="2300" dirty="0">
              <a:effectLst/>
              <a:latin typeface="+mj-lt"/>
              <a:ea typeface="Calibri" panose="020F0502020204030204" pitchFamily="34" charset="0"/>
            </a:endParaRPr>
          </a:p>
          <a:p>
            <a:pPr marL="676275" lvl="1" indent="259080" algn="just">
              <a:spcBef>
                <a:spcPts val="200"/>
              </a:spcBef>
            </a:pPr>
            <a:r>
              <a:rPr lang="hr-HR" sz="2300" kern="100" dirty="0">
                <a:effectLst/>
                <a:latin typeface="+mj-lt"/>
                <a:ea typeface="Calibri" panose="020F0502020204030204" pitchFamily="34" charset="0"/>
              </a:rPr>
              <a:t>pravovremenost i potpunost podnošenja zahtjeva za potporu</a:t>
            </a:r>
            <a:endParaRPr lang="hr-HR" sz="2300" dirty="0">
              <a:effectLst/>
              <a:latin typeface="+mj-lt"/>
              <a:ea typeface="Calibri" panose="020F0502020204030204" pitchFamily="34" charset="0"/>
            </a:endParaRPr>
          </a:p>
          <a:p>
            <a:pPr marL="676275" lvl="1" indent="259080" algn="just">
              <a:spcBef>
                <a:spcPts val="200"/>
              </a:spcBef>
            </a:pPr>
            <a:r>
              <a:rPr lang="hr-HR" sz="2300" kern="100" dirty="0">
                <a:effectLst/>
                <a:latin typeface="+mj-lt"/>
                <a:ea typeface="Calibri" panose="020F0502020204030204" pitchFamily="34" charset="0"/>
              </a:rPr>
              <a:t>usklađenosti korisnika i projekta s uvjetima iz LAG natječaja</a:t>
            </a:r>
            <a:endParaRPr lang="hr-HR" sz="2300" dirty="0">
              <a:effectLst/>
              <a:latin typeface="+mj-lt"/>
              <a:ea typeface="Calibri" panose="020F0502020204030204" pitchFamily="34" charset="0"/>
            </a:endParaRPr>
          </a:p>
          <a:p>
            <a:pPr marL="676275" lvl="1" indent="259080" algn="just">
              <a:spcBef>
                <a:spcPts val="200"/>
              </a:spcBef>
            </a:pPr>
            <a:r>
              <a:rPr lang="hr-HR" sz="2300" kern="100" dirty="0">
                <a:effectLst/>
                <a:latin typeface="+mj-lt"/>
                <a:ea typeface="Calibri" panose="020F0502020204030204" pitchFamily="34" charset="0"/>
              </a:rPr>
              <a:t>utvrđivanje prihvatljivih projektnih aktivnosti u skladu s LAG natječajem </a:t>
            </a:r>
            <a:endParaRPr lang="hr-HR" sz="2300" dirty="0">
              <a:effectLst/>
              <a:latin typeface="+mj-lt"/>
              <a:ea typeface="Calibri" panose="020F0502020204030204" pitchFamily="34" charset="0"/>
            </a:endParaRPr>
          </a:p>
          <a:p>
            <a:pPr marL="676275" lvl="1" indent="259080" algn="just">
              <a:spcBef>
                <a:spcPts val="200"/>
              </a:spcBef>
            </a:pPr>
            <a:r>
              <a:rPr lang="hr-HR" sz="2300" kern="100" dirty="0">
                <a:effectLst/>
                <a:latin typeface="+mj-lt"/>
                <a:ea typeface="Calibri" panose="020F0502020204030204" pitchFamily="34" charset="0"/>
              </a:rPr>
              <a:t>dodjela bodova u skladu s kriterijima odabira iz LAG natječaja</a:t>
            </a:r>
            <a:endParaRPr lang="hr-HR" sz="2300" dirty="0">
              <a:effectLst/>
              <a:latin typeface="+mj-lt"/>
              <a:ea typeface="Calibri" panose="020F0502020204030204" pitchFamily="34" charset="0"/>
            </a:endParaRPr>
          </a:p>
          <a:p>
            <a:pPr marL="676275" lvl="1" indent="259080" algn="just">
              <a:spcBef>
                <a:spcPts val="200"/>
              </a:spcBef>
            </a:pPr>
            <a:r>
              <a:rPr lang="hr-HR" sz="2300" kern="100" dirty="0">
                <a:effectLst/>
                <a:latin typeface="+mj-lt"/>
                <a:ea typeface="Calibri" panose="020F0502020204030204" pitchFamily="34" charset="0"/>
              </a:rPr>
              <a:t>utvrđivanje intenziteta i iznosa potpore.</a:t>
            </a:r>
            <a:endParaRPr lang="hr-HR" sz="2300" dirty="0">
              <a:effectLst/>
              <a:latin typeface="+mj-lt"/>
              <a:ea typeface="Calibri" panose="020F0502020204030204" pitchFamily="34" charset="0"/>
            </a:endParaRPr>
          </a:p>
          <a:p>
            <a:pPr marL="219075" indent="259080" algn="just">
              <a:spcBef>
                <a:spcPts val="200"/>
              </a:spcBef>
              <a:spcAft>
                <a:spcPts val="0"/>
              </a:spcAft>
            </a:pPr>
            <a:r>
              <a:rPr lang="hr-HR" sz="2300" kern="100" dirty="0">
                <a:effectLst/>
                <a:latin typeface="+mj-lt"/>
                <a:ea typeface="Calibri" panose="020F0502020204030204" pitchFamily="34" charset="0"/>
              </a:rPr>
              <a:t>Ako se nakon završetka provjera utvrdi da je zahtjev za potporu nepravovremen ili nepotpun, i/ili korisnik i projekt ne ispunjavaju uvjete, i/ili projekt ne ostvaruje minimalni prag prolaznosti (broj bodova) na kriterijima odabira, tada se zahtjev za potporu isključuje iz postupka odabira</a:t>
            </a:r>
            <a:endParaRPr lang="hr-HR" sz="2300" dirty="0">
              <a:effectLst/>
              <a:latin typeface="+mj-lt"/>
              <a:ea typeface="Calibri" panose="020F0502020204030204" pitchFamily="34" charset="0"/>
            </a:endParaRPr>
          </a:p>
          <a:p>
            <a:pPr marL="219075" indent="259080" algn="just">
              <a:spcBef>
                <a:spcPts val="200"/>
              </a:spcBef>
              <a:spcAft>
                <a:spcPts val="0"/>
              </a:spcAft>
            </a:pPr>
            <a:r>
              <a:rPr lang="hr-HR" sz="2300" kern="100" dirty="0">
                <a:effectLst/>
                <a:latin typeface="+mj-lt"/>
                <a:ea typeface="Calibri" panose="020F0502020204030204" pitchFamily="34" charset="0"/>
              </a:rPr>
              <a:t>Ako se nakon završetka provjere utvrdi da su određene projektne aktivnosti neprihvatljive za sufinanciranje, tada se njihov iznos isključuje iz sufinanciranja te se razlozi obrazlažu u odluci. </a:t>
            </a:r>
            <a:endParaRPr lang="hr-HR" sz="2300" dirty="0">
              <a:effectLst/>
              <a:latin typeface="+mj-lt"/>
              <a:ea typeface="Calibri" panose="020F0502020204030204" pitchFamily="34" charset="0"/>
            </a:endParaRPr>
          </a:p>
          <a:p>
            <a:pPr marL="219075" indent="259080" algn="just">
              <a:spcBef>
                <a:spcPts val="200"/>
              </a:spcBef>
              <a:spcAft>
                <a:spcPts val="0"/>
              </a:spcAft>
            </a:pPr>
            <a:r>
              <a:rPr lang="hr-HR" sz="2300" b="1" kern="100" dirty="0">
                <a:effectLst/>
                <a:latin typeface="+mj-lt"/>
                <a:ea typeface="Calibri" panose="020F0502020204030204" pitchFamily="34" charset="0"/>
              </a:rPr>
              <a:t>Ako se nakon završetka provjere utvrdi manji broj bodova po pojedinim kriterijima odabira i/ili ukupni broj bodova i/ili manji iznos potpore i/ili manji intenzitet potpore od traženog u zahtjevu za potporu, tada se u skladu s utvrđenim činjeničnim stanjem umanjuje broj bodova i/ili iznos i/ili intenzitet potpore te se razlozi umanjenja obrazlažu u odluci.</a:t>
            </a:r>
            <a:endParaRPr lang="hr-HR" sz="2300" b="1" dirty="0">
              <a:effectLst/>
              <a:latin typeface="+mj-lt"/>
              <a:ea typeface="Calibri" panose="020F0502020204030204" pitchFamily="34" charset="0"/>
            </a:endParaRPr>
          </a:p>
          <a:p>
            <a:pPr algn="just"/>
            <a:r>
              <a:rPr lang="hr-HR" sz="2300" b="1" kern="100" dirty="0">
                <a:effectLst/>
                <a:latin typeface="+mj-lt"/>
                <a:ea typeface="Calibri" panose="020F0502020204030204" pitchFamily="34" charset="0"/>
              </a:rPr>
              <a:t>Korisniku se ne može dodijeliti veći broj bodova po pojedinom kriteriju odabira niti veći ukupan broj bodova, kao niti iznos potpore veći od navedenog u prijavnom obrascu zahtjeva za potporu.</a:t>
            </a:r>
            <a:endParaRPr lang="hr-HR" sz="2300" b="1" dirty="0">
              <a:effectLst/>
              <a:latin typeface="+mj-lt"/>
              <a:ea typeface="Calibri" panose="020F0502020204030204" pitchFamily="34" charset="0"/>
            </a:endParaRPr>
          </a:p>
          <a:p>
            <a:pPr algn="just"/>
            <a:endParaRPr lang="hr-HR" dirty="0">
              <a:latin typeface="+mj-lt"/>
            </a:endParaRPr>
          </a:p>
        </p:txBody>
      </p:sp>
    </p:spTree>
    <p:extLst>
      <p:ext uri="{BB962C8B-B14F-4D97-AF65-F5344CB8AC3E}">
        <p14:creationId xmlns:p14="http://schemas.microsoft.com/office/powerpoint/2010/main" val="30469272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96D49B0-5D01-D86A-5A4E-C0D86AEC5646}"/>
              </a:ext>
            </a:extLst>
          </p:cNvPr>
          <p:cNvSpPr>
            <a:spLocks noGrp="1"/>
          </p:cNvSpPr>
          <p:nvPr>
            <p:ph type="title"/>
          </p:nvPr>
        </p:nvSpPr>
        <p:spPr/>
        <p:txBody>
          <a:bodyPr/>
          <a:lstStyle/>
          <a:p>
            <a:r>
              <a:rPr lang="pl-PL" dirty="0">
                <a:solidFill>
                  <a:schemeClr val="accent1">
                    <a:lumMod val="75000"/>
                  </a:schemeClr>
                </a:solidFill>
              </a:rPr>
              <a:t>Odabir projekata od strane Upravnog odbora</a:t>
            </a:r>
            <a:endParaRPr lang="hr-HR" dirty="0">
              <a:solidFill>
                <a:schemeClr val="accent1">
                  <a:lumMod val="75000"/>
                </a:schemeClr>
              </a:solidFill>
            </a:endParaRPr>
          </a:p>
        </p:txBody>
      </p:sp>
      <p:sp>
        <p:nvSpPr>
          <p:cNvPr id="3" name="Rezervirano mjesto sadržaja 2">
            <a:extLst>
              <a:ext uri="{FF2B5EF4-FFF2-40B4-BE49-F238E27FC236}">
                <a16:creationId xmlns:a16="http://schemas.microsoft.com/office/drawing/2014/main" id="{DE3F44DC-B1F1-2A38-F4E5-6F59E351BDE4}"/>
              </a:ext>
            </a:extLst>
          </p:cNvPr>
          <p:cNvSpPr>
            <a:spLocks noGrp="1"/>
          </p:cNvSpPr>
          <p:nvPr>
            <p:ph idx="1"/>
          </p:nvPr>
        </p:nvSpPr>
        <p:spPr/>
        <p:txBody>
          <a:bodyPr>
            <a:normAutofit/>
          </a:bodyPr>
          <a:lstStyle/>
          <a:p>
            <a:pPr algn="just"/>
            <a:r>
              <a:rPr lang="hr-HR" sz="2000" dirty="0">
                <a:latin typeface="+mj-lt"/>
              </a:rPr>
              <a:t>Članovi upravnog odbora ne mogu biti ocjenjivači niti članovi tijela za prigovore.</a:t>
            </a:r>
          </a:p>
          <a:p>
            <a:pPr algn="just"/>
            <a:r>
              <a:rPr lang="hr-HR" sz="2000" dirty="0">
                <a:latin typeface="+mj-lt"/>
              </a:rPr>
              <a:t>Svaka preporuka ocjenjivača neovisno o tome bila ona pozitivna ili negativna mora biti odobrena od strane upravnog odbora. </a:t>
            </a:r>
          </a:p>
          <a:p>
            <a:pPr algn="just"/>
            <a:r>
              <a:rPr lang="hr-HR" sz="2000" dirty="0">
                <a:latin typeface="+mj-lt"/>
              </a:rPr>
              <a:t>Voditelj ili druga odgovorna osoba LAG-a prije održavanja sjednice upravnog odbora elektroničkom poštom obavještava sve predstavnike članova upravnog odbora o održavanju sjednice, navodeći mjesto i vrijeme održavanja sjednice te se dostavljaju materijali vezani za temu sjednice. </a:t>
            </a:r>
          </a:p>
          <a:p>
            <a:pPr algn="just"/>
            <a:r>
              <a:rPr lang="hr-HR" sz="2000" dirty="0">
                <a:latin typeface="+mj-lt"/>
              </a:rPr>
              <a:t>Najmanje 50% ukupnog broja članova upravnog odbora mora biti prisutno na sjednici kako bi kvorum bio zadovoljen. </a:t>
            </a:r>
          </a:p>
          <a:p>
            <a:pPr algn="just"/>
            <a:endParaRPr lang="hr-HR" dirty="0">
              <a:latin typeface="+mj-lt"/>
            </a:endParaRPr>
          </a:p>
        </p:txBody>
      </p:sp>
    </p:spTree>
    <p:extLst>
      <p:ext uri="{BB962C8B-B14F-4D97-AF65-F5344CB8AC3E}">
        <p14:creationId xmlns:p14="http://schemas.microsoft.com/office/powerpoint/2010/main" val="9289398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42F6037-0785-9203-0915-BCEC2C4B51F1}"/>
              </a:ext>
            </a:extLst>
          </p:cNvPr>
          <p:cNvSpPr>
            <a:spLocks noGrp="1"/>
          </p:cNvSpPr>
          <p:nvPr>
            <p:ph type="title"/>
          </p:nvPr>
        </p:nvSpPr>
        <p:spPr/>
        <p:txBody>
          <a:bodyPr/>
          <a:lstStyle/>
          <a:p>
            <a:r>
              <a:rPr lang="hr-HR" dirty="0">
                <a:solidFill>
                  <a:schemeClr val="accent1">
                    <a:lumMod val="75000"/>
                  </a:schemeClr>
                </a:solidFill>
              </a:rPr>
              <a:t>Izdavanje odluka</a:t>
            </a:r>
          </a:p>
        </p:txBody>
      </p:sp>
      <p:sp>
        <p:nvSpPr>
          <p:cNvPr id="3" name="Rezervirano mjesto sadržaja 2">
            <a:extLst>
              <a:ext uri="{FF2B5EF4-FFF2-40B4-BE49-F238E27FC236}">
                <a16:creationId xmlns:a16="http://schemas.microsoft.com/office/drawing/2014/main" id="{A21C62A8-97BD-3D6E-2005-1F2E61DC3B6D}"/>
              </a:ext>
            </a:extLst>
          </p:cNvPr>
          <p:cNvSpPr>
            <a:spLocks noGrp="1"/>
          </p:cNvSpPr>
          <p:nvPr>
            <p:ph idx="1"/>
          </p:nvPr>
        </p:nvSpPr>
        <p:spPr/>
        <p:txBody>
          <a:bodyPr>
            <a:normAutofit/>
          </a:bodyPr>
          <a:lstStyle/>
          <a:p>
            <a:pPr marL="219075" indent="259080" algn="just">
              <a:spcBef>
                <a:spcPts val="200"/>
              </a:spcBef>
              <a:spcAft>
                <a:spcPts val="0"/>
              </a:spcAft>
              <a:tabLst>
                <a:tab pos="180340" algn="l"/>
              </a:tabLst>
            </a:pPr>
            <a:r>
              <a:rPr lang="hr-HR" sz="1800" b="1" dirty="0">
                <a:effectLst/>
                <a:latin typeface="+mj-lt"/>
                <a:ea typeface="Calibri" panose="020F0502020204030204" pitchFamily="34" charset="0"/>
                <a:cs typeface="Calibri" panose="020F0502020204030204" pitchFamily="34" charset="0"/>
              </a:rPr>
              <a:t>U slučaju dovoljno raspoloživih sredstava </a:t>
            </a:r>
            <a:r>
              <a:rPr lang="hr-HR" sz="1800" dirty="0">
                <a:effectLst/>
                <a:latin typeface="+mj-lt"/>
                <a:ea typeface="Calibri" panose="020F0502020204030204" pitchFamily="34" charset="0"/>
                <a:cs typeface="Calibri" panose="020F0502020204030204" pitchFamily="34" charset="0"/>
              </a:rPr>
              <a:t>za sve zaprimljene zahtjeve za potporu, LAG korisniku izdaje sljedeću odluku: </a:t>
            </a:r>
            <a:endParaRPr lang="hr-HR" sz="1800" dirty="0">
              <a:effectLst/>
              <a:latin typeface="+mj-lt"/>
              <a:ea typeface="Calibri" panose="020F0502020204030204" pitchFamily="34" charset="0"/>
            </a:endParaRPr>
          </a:p>
          <a:p>
            <a:pPr marL="676275" lvl="1" indent="259080" algn="just">
              <a:spcBef>
                <a:spcPts val="200"/>
              </a:spcBef>
              <a:tabLst>
                <a:tab pos="180340" algn="l"/>
              </a:tabLst>
            </a:pPr>
            <a:r>
              <a:rPr lang="hr-HR" sz="1800" dirty="0">
                <a:effectLst/>
                <a:latin typeface="+mj-lt"/>
                <a:ea typeface="Calibri" panose="020F0502020204030204" pitchFamily="34" charset="0"/>
                <a:cs typeface="Calibri" panose="020F0502020204030204" pitchFamily="34" charset="0"/>
              </a:rPr>
              <a:t>Odluka o odabiru projekta (izdaje se za svaki pozitivno ocijenjeni zahtjev za potporu nakon završetka ocjenjivanja projekta )</a:t>
            </a:r>
            <a:endParaRPr lang="hr-HR" sz="1800" dirty="0">
              <a:effectLst/>
              <a:latin typeface="+mj-lt"/>
              <a:ea typeface="Calibri" panose="020F0502020204030204" pitchFamily="34" charset="0"/>
            </a:endParaRPr>
          </a:p>
          <a:p>
            <a:pPr marL="676275" lvl="1" indent="259080" algn="just">
              <a:spcBef>
                <a:spcPts val="200"/>
              </a:spcBef>
              <a:tabLst>
                <a:tab pos="180340" algn="l"/>
              </a:tabLst>
            </a:pPr>
            <a:r>
              <a:rPr lang="hr-HR" sz="1800" dirty="0">
                <a:effectLst/>
                <a:latin typeface="+mj-lt"/>
                <a:ea typeface="Calibri" panose="020F0502020204030204" pitchFamily="34" charset="0"/>
                <a:cs typeface="Calibri" panose="020F0502020204030204" pitchFamily="34" charset="0"/>
              </a:rPr>
              <a:t>Odluka o odbijanju projekta. (izdaje se za svaki negativno ocijenjeni zahtjev za potporu nakon završetka ocjenjivanja projekta )</a:t>
            </a:r>
            <a:endParaRPr lang="hr-HR" sz="1800" dirty="0">
              <a:effectLst/>
              <a:latin typeface="+mj-lt"/>
              <a:ea typeface="Calibri" panose="020F0502020204030204" pitchFamily="34" charset="0"/>
            </a:endParaRPr>
          </a:p>
          <a:p>
            <a:pPr marL="219075" indent="259080" algn="just">
              <a:spcBef>
                <a:spcPts val="200"/>
              </a:spcBef>
              <a:spcAft>
                <a:spcPts val="0"/>
              </a:spcAft>
              <a:tabLst>
                <a:tab pos="180340" algn="l"/>
              </a:tabLst>
            </a:pPr>
            <a:endParaRPr lang="hr-HR" sz="1800" dirty="0">
              <a:latin typeface="+mj-lt"/>
              <a:cs typeface="Calibri" panose="020F0502020204030204" pitchFamily="34" charset="0"/>
            </a:endParaRPr>
          </a:p>
          <a:p>
            <a:pPr marL="219075" indent="259080" algn="just">
              <a:spcBef>
                <a:spcPts val="200"/>
              </a:spcBef>
              <a:spcAft>
                <a:spcPts val="0"/>
              </a:spcAft>
              <a:tabLst>
                <a:tab pos="180340" algn="l"/>
              </a:tabLst>
            </a:pPr>
            <a:r>
              <a:rPr lang="hr-HR" sz="1800" b="1" dirty="0">
                <a:effectLst/>
                <a:latin typeface="+mj-lt"/>
                <a:ea typeface="Calibri" panose="020F0502020204030204" pitchFamily="34" charset="0"/>
                <a:cs typeface="Calibri" panose="020F0502020204030204" pitchFamily="34" charset="0"/>
              </a:rPr>
              <a:t>U slučaju nedovoljno raspoloživih sredstava </a:t>
            </a:r>
            <a:r>
              <a:rPr lang="hr-HR" sz="1800" dirty="0">
                <a:effectLst/>
                <a:latin typeface="+mj-lt"/>
                <a:ea typeface="Calibri" panose="020F0502020204030204" pitchFamily="34" charset="0"/>
                <a:cs typeface="Calibri" panose="020F0502020204030204" pitchFamily="34" charset="0"/>
              </a:rPr>
              <a:t>za sve zaprimljene zahtjeve za potporu, LAG korisniku izdaje sljedeću odluku:</a:t>
            </a:r>
            <a:endParaRPr lang="hr-HR" sz="18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1800" dirty="0">
                <a:effectLst/>
                <a:latin typeface="+mj-lt"/>
                <a:ea typeface="Calibri" panose="020F0502020204030204" pitchFamily="34" charset="0"/>
                <a:cs typeface="Calibri" panose="020F0502020204030204" pitchFamily="34" charset="0"/>
              </a:rPr>
              <a:t>Odluka o privremenom odabiru projekta (</a:t>
            </a:r>
            <a:r>
              <a:rPr lang="hr-HR" sz="1800" dirty="0">
                <a:solidFill>
                  <a:srgbClr val="000000"/>
                </a:solidFill>
                <a:effectLst/>
                <a:latin typeface="+mj-lt"/>
                <a:ea typeface="Times New Roman" panose="02020603050405020304" pitchFamily="18" charset="0"/>
                <a:cs typeface="Calibri" panose="020F0502020204030204" pitchFamily="34" charset="0"/>
              </a:rPr>
              <a:t>izdaje se za svaki pozitivno ocijenjeni zahtjev za potporu nakon završetka ocjenjivanja projekta )</a:t>
            </a:r>
            <a:endParaRPr lang="hr-HR" sz="18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1800" dirty="0">
                <a:effectLst/>
                <a:latin typeface="+mj-lt"/>
                <a:ea typeface="Calibri" panose="020F0502020204030204" pitchFamily="34" charset="0"/>
                <a:cs typeface="Calibri" panose="020F0502020204030204" pitchFamily="34" charset="0"/>
              </a:rPr>
              <a:t>Odluka o odbijanju projekta (</a:t>
            </a:r>
            <a:r>
              <a:rPr lang="hr-HR" sz="1800" dirty="0">
                <a:solidFill>
                  <a:srgbClr val="000000"/>
                </a:solidFill>
                <a:effectLst/>
                <a:latin typeface="+mj-lt"/>
                <a:ea typeface="Times New Roman" panose="02020603050405020304" pitchFamily="18" charset="0"/>
                <a:cs typeface="Calibri" panose="020F0502020204030204" pitchFamily="34" charset="0"/>
              </a:rPr>
              <a:t>izdaje se za svaki negativno ocijenjen zahtjev za potporu nakon završetka ocjenjivanja projekata )</a:t>
            </a:r>
            <a:endParaRPr lang="hr-HR" sz="1800" dirty="0">
              <a:effectLst/>
              <a:latin typeface="+mj-lt"/>
              <a:ea typeface="Calibri" panose="020F0502020204030204" pitchFamily="34" charset="0"/>
            </a:endParaRPr>
          </a:p>
          <a:p>
            <a:pPr marL="219075" indent="259080" algn="just">
              <a:spcBef>
                <a:spcPts val="200"/>
              </a:spcBef>
              <a:spcAft>
                <a:spcPts val="0"/>
              </a:spcAft>
              <a:tabLst>
                <a:tab pos="180340" algn="l"/>
              </a:tabLst>
            </a:pPr>
            <a:endParaRPr lang="hr-HR" sz="1800" dirty="0">
              <a:latin typeface="+mj-lt"/>
              <a:cs typeface="Calibri" panose="020F0502020204030204" pitchFamily="34" charset="0"/>
            </a:endParaRPr>
          </a:p>
          <a:p>
            <a:pPr marL="219075" indent="259080" algn="just">
              <a:spcBef>
                <a:spcPts val="200"/>
              </a:spcBef>
              <a:spcAft>
                <a:spcPts val="0"/>
              </a:spcAft>
              <a:tabLst>
                <a:tab pos="180340" algn="l"/>
              </a:tabLst>
            </a:pPr>
            <a:r>
              <a:rPr lang="hr-HR" sz="1800" b="1" dirty="0">
                <a:latin typeface="+mj-lt"/>
              </a:rPr>
              <a:t>Na ove  odluke korisnik ima pravo podnijeti prigovor</a:t>
            </a:r>
          </a:p>
          <a:p>
            <a:pPr marL="219075" indent="0" algn="just">
              <a:spcBef>
                <a:spcPts val="200"/>
              </a:spcBef>
              <a:spcAft>
                <a:spcPts val="0"/>
              </a:spcAft>
              <a:buNone/>
              <a:tabLst>
                <a:tab pos="180340" algn="l"/>
              </a:tabLst>
            </a:pPr>
            <a:endParaRPr lang="hr-HR" sz="1800" dirty="0">
              <a:latin typeface="+mj-lt"/>
            </a:endParaRPr>
          </a:p>
        </p:txBody>
      </p:sp>
    </p:spTree>
    <p:extLst>
      <p:ext uri="{BB962C8B-B14F-4D97-AF65-F5344CB8AC3E}">
        <p14:creationId xmlns:p14="http://schemas.microsoft.com/office/powerpoint/2010/main" val="9853564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AC86C9A-189D-0774-4AB3-BD36E9EDFC9C}"/>
              </a:ext>
            </a:extLst>
          </p:cNvPr>
          <p:cNvSpPr>
            <a:spLocks noGrp="1"/>
          </p:cNvSpPr>
          <p:nvPr>
            <p:ph type="title"/>
          </p:nvPr>
        </p:nvSpPr>
        <p:spPr/>
        <p:txBody>
          <a:bodyPr/>
          <a:lstStyle/>
          <a:p>
            <a:r>
              <a:rPr lang="hr-HR" dirty="0">
                <a:solidFill>
                  <a:schemeClr val="accent1">
                    <a:lumMod val="75000"/>
                  </a:schemeClr>
                </a:solidFill>
              </a:rPr>
              <a:t>Prigovori na odluke LAG-a</a:t>
            </a:r>
          </a:p>
        </p:txBody>
      </p:sp>
      <p:sp>
        <p:nvSpPr>
          <p:cNvPr id="3" name="Rezervirano mjesto sadržaja 2">
            <a:extLst>
              <a:ext uri="{FF2B5EF4-FFF2-40B4-BE49-F238E27FC236}">
                <a16:creationId xmlns:a16="http://schemas.microsoft.com/office/drawing/2014/main" id="{8084CF0E-91B8-E900-A6ED-71744E974F4C}"/>
              </a:ext>
            </a:extLst>
          </p:cNvPr>
          <p:cNvSpPr>
            <a:spLocks noGrp="1"/>
          </p:cNvSpPr>
          <p:nvPr>
            <p:ph idx="1"/>
          </p:nvPr>
        </p:nvSpPr>
        <p:spPr/>
        <p:txBody>
          <a:bodyPr>
            <a:normAutofit/>
          </a:bodyPr>
          <a:lstStyle/>
          <a:p>
            <a:pPr algn="just"/>
            <a:r>
              <a:rPr lang="hr-HR" sz="1800" dirty="0">
                <a:solidFill>
                  <a:srgbClr val="000000"/>
                </a:solidFill>
                <a:effectLst/>
                <a:latin typeface="+mj-lt"/>
                <a:ea typeface="Times New Roman" panose="02020603050405020304" pitchFamily="18" charset="0"/>
                <a:cs typeface="Calibri" panose="020F0502020204030204" pitchFamily="34" charset="0"/>
              </a:rPr>
              <a:t>O prigovoru korisnika na odlučuje tijelo LAG-a nadležno za prigovore, u skladu s aktima LAG-a (Nadzorni odbor LAG-a SAVA).</a:t>
            </a:r>
          </a:p>
          <a:p>
            <a:pPr marL="219075" indent="259080" algn="just">
              <a:spcBef>
                <a:spcPts val="200"/>
              </a:spcBef>
              <a:spcAft>
                <a:spcPts val="0"/>
              </a:spcAft>
              <a:tabLst>
                <a:tab pos="180340" algn="l"/>
              </a:tabLst>
            </a:pPr>
            <a:r>
              <a:rPr lang="hr-HR" sz="1800" dirty="0">
                <a:effectLst/>
                <a:latin typeface="+mj-lt"/>
                <a:ea typeface="Calibri" panose="020F0502020204030204" pitchFamily="34" charset="0"/>
                <a:cs typeface="Calibri" panose="020F0502020204030204" pitchFamily="34" charset="0"/>
              </a:rPr>
              <a:t>Korisnik može podnijeti prigovor zbog:</a:t>
            </a:r>
            <a:endParaRPr lang="hr-HR" sz="1800" dirty="0">
              <a:effectLst/>
              <a:latin typeface="+mj-lt"/>
              <a:ea typeface="Calibri" panose="020F0502020204030204" pitchFamily="34" charset="0"/>
            </a:endParaRPr>
          </a:p>
          <a:p>
            <a:pPr marL="676275" lvl="1" indent="259080" algn="just">
              <a:spcBef>
                <a:spcPts val="200"/>
              </a:spcBef>
              <a:tabLst>
                <a:tab pos="180340" algn="l"/>
              </a:tabLst>
            </a:pPr>
            <a:r>
              <a:rPr lang="hr-HR" sz="1800" dirty="0">
                <a:effectLst/>
                <a:latin typeface="+mj-lt"/>
                <a:ea typeface="Calibri" panose="020F0502020204030204" pitchFamily="34" charset="0"/>
                <a:cs typeface="Calibri" panose="020F0502020204030204" pitchFamily="34" charset="0"/>
              </a:rPr>
              <a:t>povrede </a:t>
            </a:r>
            <a:r>
              <a:rPr lang="hr-HR" sz="1800" dirty="0" err="1">
                <a:effectLst/>
                <a:latin typeface="+mj-lt"/>
                <a:ea typeface="Calibri" panose="020F0502020204030204" pitchFamily="34" charset="0"/>
                <a:cs typeface="Calibri" panose="020F0502020204030204" pitchFamily="34" charset="0"/>
              </a:rPr>
              <a:t>postupovnih</a:t>
            </a:r>
            <a:r>
              <a:rPr lang="hr-HR" sz="1800" dirty="0">
                <a:effectLst/>
                <a:latin typeface="+mj-lt"/>
                <a:ea typeface="Calibri" panose="020F0502020204030204" pitchFamily="34" charset="0"/>
                <a:cs typeface="Calibri" panose="020F0502020204030204" pitchFamily="34" charset="0"/>
              </a:rPr>
              <a:t> odredbi LAG natječaja</a:t>
            </a:r>
            <a:endParaRPr lang="hr-HR" sz="1800" dirty="0">
              <a:effectLst/>
              <a:latin typeface="+mj-lt"/>
              <a:ea typeface="Calibri" panose="020F0502020204030204" pitchFamily="34" charset="0"/>
            </a:endParaRPr>
          </a:p>
          <a:p>
            <a:pPr marL="676275" lvl="1" indent="259080" algn="just">
              <a:spcBef>
                <a:spcPts val="200"/>
              </a:spcBef>
              <a:tabLst>
                <a:tab pos="180340" algn="l"/>
              </a:tabLst>
            </a:pPr>
            <a:r>
              <a:rPr lang="hr-HR" sz="1800" dirty="0">
                <a:effectLst/>
                <a:latin typeface="+mj-lt"/>
                <a:ea typeface="Calibri" panose="020F0502020204030204" pitchFamily="34" charset="0"/>
                <a:cs typeface="Calibri" panose="020F0502020204030204" pitchFamily="34" charset="0"/>
              </a:rPr>
              <a:t>pogrešno i nepotpuno utvrđenog činjeničnog stanja</a:t>
            </a:r>
            <a:endParaRPr lang="hr-HR" sz="1800" dirty="0">
              <a:effectLst/>
              <a:latin typeface="+mj-lt"/>
              <a:ea typeface="Calibri" panose="020F0502020204030204" pitchFamily="34" charset="0"/>
            </a:endParaRPr>
          </a:p>
          <a:p>
            <a:pPr marL="676275" lvl="1" indent="259080" algn="just">
              <a:spcBef>
                <a:spcPts val="200"/>
              </a:spcBef>
              <a:tabLst>
                <a:tab pos="180340" algn="l"/>
              </a:tabLst>
            </a:pPr>
            <a:r>
              <a:rPr lang="hr-HR" sz="1800" dirty="0">
                <a:effectLst/>
                <a:latin typeface="+mj-lt"/>
                <a:ea typeface="Calibri" panose="020F0502020204030204" pitchFamily="34" charset="0"/>
                <a:cs typeface="Calibri" panose="020F0502020204030204" pitchFamily="34" charset="0"/>
              </a:rPr>
              <a:t>pogrešne primjene propisa na kojemu se temelji odluka. </a:t>
            </a:r>
            <a:endParaRPr lang="hr-HR" sz="1800" dirty="0">
              <a:effectLst/>
              <a:latin typeface="+mj-lt"/>
              <a:ea typeface="Calibri" panose="020F0502020204030204" pitchFamily="34" charset="0"/>
            </a:endParaRPr>
          </a:p>
          <a:p>
            <a:pPr algn="just"/>
            <a:r>
              <a:rPr lang="hr-HR" sz="1800" dirty="0">
                <a:effectLst/>
                <a:latin typeface="+mj-lt"/>
                <a:ea typeface="Calibri" panose="020F0502020204030204" pitchFamily="34" charset="0"/>
                <a:cs typeface="Calibri" panose="020F0502020204030204" pitchFamily="34" charset="0"/>
              </a:rPr>
              <a:t>Korisnik  se u tijeku roka za podnošenje prigovora može odreći prava na prigovor bez mogućnosti opoziva, što se može učiniti prihvaćanjem odluke na način da korisnik putem elektroničke pošte izjavi da se odriče prava na prigovor s jasnom referencom na predmetnu odluku.</a:t>
            </a:r>
            <a:endParaRPr lang="hr-HR" sz="1800" dirty="0">
              <a:effectLst/>
              <a:latin typeface="+mj-lt"/>
              <a:ea typeface="Calibri" panose="020F0502020204030204" pitchFamily="34" charset="0"/>
            </a:endParaRPr>
          </a:p>
          <a:p>
            <a:pPr algn="just"/>
            <a:r>
              <a:rPr lang="hr-HR" sz="1800" dirty="0">
                <a:solidFill>
                  <a:srgbClr val="000000"/>
                </a:solidFill>
                <a:effectLst/>
                <a:latin typeface="+mj-lt"/>
                <a:ea typeface="Times New Roman" panose="02020603050405020304" pitchFamily="18" charset="0"/>
                <a:cs typeface="Calibri" panose="020F0502020204030204" pitchFamily="34" charset="0"/>
              </a:rPr>
              <a:t>Tijekom postupka rješavanja po prigovoru, korisnik ne može uvoditi nove činjenice i dokaze. </a:t>
            </a:r>
          </a:p>
          <a:p>
            <a:pPr algn="just"/>
            <a:r>
              <a:rPr lang="hr-HR" sz="1800" dirty="0">
                <a:effectLst/>
                <a:latin typeface="+mj-lt"/>
                <a:ea typeface="Calibri" panose="020F0502020204030204" pitchFamily="34" charset="0"/>
                <a:cs typeface="Calibri" panose="020F0502020204030204" pitchFamily="34" charset="0"/>
              </a:rPr>
              <a:t>Tijelo nadležno za prigovore može:</a:t>
            </a:r>
            <a:endParaRPr lang="hr-HR" sz="1800" dirty="0">
              <a:effectLst/>
              <a:latin typeface="+mj-lt"/>
              <a:ea typeface="Calibri" panose="020F0502020204030204" pitchFamily="34" charset="0"/>
            </a:endParaRPr>
          </a:p>
          <a:p>
            <a:pPr marL="676275" lvl="1" indent="259080" algn="just">
              <a:spcBef>
                <a:spcPts val="200"/>
              </a:spcBef>
              <a:tabLst>
                <a:tab pos="180340" algn="l"/>
              </a:tabLst>
            </a:pPr>
            <a:r>
              <a:rPr lang="hr-HR" sz="1800" dirty="0">
                <a:effectLst/>
                <a:latin typeface="+mj-lt"/>
                <a:ea typeface="Calibri" panose="020F0502020204030204" pitchFamily="34" charset="0"/>
                <a:cs typeface="Calibri" panose="020F0502020204030204" pitchFamily="34" charset="0"/>
              </a:rPr>
              <a:t>odbaciti prigovor </a:t>
            </a:r>
            <a:endParaRPr lang="hr-HR" sz="1800" dirty="0">
              <a:effectLst/>
              <a:latin typeface="+mj-lt"/>
              <a:ea typeface="Calibri" panose="020F0502020204030204" pitchFamily="34" charset="0"/>
            </a:endParaRPr>
          </a:p>
          <a:p>
            <a:pPr marL="676275" lvl="1" indent="259080" algn="just">
              <a:spcBef>
                <a:spcPts val="200"/>
              </a:spcBef>
              <a:tabLst>
                <a:tab pos="180340" algn="l"/>
              </a:tabLst>
            </a:pPr>
            <a:r>
              <a:rPr lang="hr-HR" sz="1800" dirty="0">
                <a:effectLst/>
                <a:latin typeface="+mj-lt"/>
                <a:ea typeface="Calibri" panose="020F0502020204030204" pitchFamily="34" charset="0"/>
                <a:cs typeface="Calibri" panose="020F0502020204030204" pitchFamily="34" charset="0"/>
              </a:rPr>
              <a:t>odbiti prigovor </a:t>
            </a:r>
            <a:endParaRPr lang="hr-HR" sz="1800" dirty="0">
              <a:latin typeface="+mj-lt"/>
              <a:ea typeface="Calibri" panose="020F0502020204030204" pitchFamily="34" charset="0"/>
            </a:endParaRPr>
          </a:p>
          <a:p>
            <a:pPr marL="676275" lvl="1" indent="259080" algn="just">
              <a:spcBef>
                <a:spcPts val="200"/>
              </a:spcBef>
              <a:tabLst>
                <a:tab pos="180340" algn="l"/>
              </a:tabLst>
            </a:pPr>
            <a:r>
              <a:rPr lang="hr-HR" sz="1800" dirty="0">
                <a:solidFill>
                  <a:srgbClr val="000000"/>
                </a:solidFill>
                <a:effectLst/>
                <a:latin typeface="+mj-lt"/>
                <a:ea typeface="Times New Roman" panose="02020603050405020304" pitchFamily="18" charset="0"/>
                <a:cs typeface="Calibri" panose="020F0502020204030204" pitchFamily="34" charset="0"/>
              </a:rPr>
              <a:t>usvojiti prigovor</a:t>
            </a:r>
            <a:endParaRPr lang="hr-HR" sz="1800" dirty="0">
              <a:latin typeface="+mj-lt"/>
            </a:endParaRPr>
          </a:p>
        </p:txBody>
      </p:sp>
    </p:spTree>
    <p:extLst>
      <p:ext uri="{BB962C8B-B14F-4D97-AF65-F5344CB8AC3E}">
        <p14:creationId xmlns:p14="http://schemas.microsoft.com/office/powerpoint/2010/main" val="592739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23B4-1A67-2764-744C-62235BBCE66A}"/>
              </a:ext>
            </a:extLst>
          </p:cNvPr>
          <p:cNvSpPr>
            <a:spLocks noGrp="1"/>
          </p:cNvSpPr>
          <p:nvPr>
            <p:ph type="title"/>
          </p:nvPr>
        </p:nvSpPr>
        <p:spPr/>
        <p:txBody>
          <a:bodyPr/>
          <a:lstStyle/>
          <a:p>
            <a:r>
              <a:rPr lang="hr-HR" dirty="0">
                <a:solidFill>
                  <a:schemeClr val="accent1">
                    <a:lumMod val="75000"/>
                  </a:schemeClr>
                </a:solidFill>
              </a:rPr>
              <a:t>Intenzitet javne potpore</a:t>
            </a:r>
          </a:p>
        </p:txBody>
      </p:sp>
      <p:sp>
        <p:nvSpPr>
          <p:cNvPr id="3" name="Content Placeholder 2">
            <a:extLst>
              <a:ext uri="{FF2B5EF4-FFF2-40B4-BE49-F238E27FC236}">
                <a16:creationId xmlns:a16="http://schemas.microsoft.com/office/drawing/2014/main" id="{496FFED2-056E-1E1F-E836-0DD0373618B1}"/>
              </a:ext>
            </a:extLst>
          </p:cNvPr>
          <p:cNvSpPr>
            <a:spLocks noGrp="1"/>
          </p:cNvSpPr>
          <p:nvPr>
            <p:ph idx="1"/>
          </p:nvPr>
        </p:nvSpPr>
        <p:spPr/>
        <p:txBody>
          <a:bodyPr>
            <a:normAutofit/>
          </a:bodyPr>
          <a:lstStyle/>
          <a:p>
            <a:pPr algn="just">
              <a:lnSpc>
                <a:spcPct val="150000"/>
              </a:lnSpc>
            </a:pPr>
            <a:r>
              <a:rPr lang="hr-HR" sz="1600" b="1" dirty="0">
                <a:solidFill>
                  <a:schemeClr val="accent1">
                    <a:lumMod val="75000"/>
                  </a:schemeClr>
                </a:solidFill>
                <a:effectLst/>
                <a:latin typeface="Calibri Light" panose="020F0302020204030204" pitchFamily="34" charset="0"/>
                <a:ea typeface="Times New Roman" panose="02020603050405020304" pitchFamily="18" charset="0"/>
                <a:cs typeface="Times New Roman" panose="02020603050405020304" pitchFamily="18" charset="0"/>
              </a:rPr>
              <a:t>Intenzitet javne potpore</a:t>
            </a:r>
            <a:endParaRPr lang="hr-HR" sz="1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600" dirty="0">
                <a:effectLst/>
                <a:latin typeface="Calibri" panose="020F0502020204030204" pitchFamily="34" charset="0"/>
                <a:ea typeface="Calibri" panose="020F0502020204030204" pitchFamily="34" charset="0"/>
                <a:cs typeface="Calibri" panose="020F0502020204030204" pitchFamily="34" charset="0"/>
              </a:rPr>
              <a:t>Intenzitet potpore može iznositi do </a:t>
            </a:r>
            <a:r>
              <a:rPr lang="hr-HR" sz="1600" b="1" dirty="0">
                <a:effectLst/>
                <a:latin typeface="Calibri" panose="020F0502020204030204" pitchFamily="34" charset="0"/>
                <a:ea typeface="Calibri" panose="020F0502020204030204" pitchFamily="34" charset="0"/>
                <a:cs typeface="Calibri" panose="020F0502020204030204" pitchFamily="34" charset="0"/>
              </a:rPr>
              <a:t>65%</a:t>
            </a:r>
            <a:r>
              <a:rPr lang="hr-HR" sz="1600" dirty="0">
                <a:effectLst/>
                <a:latin typeface="Calibri" panose="020F0502020204030204" pitchFamily="34" charset="0"/>
                <a:ea typeface="Calibri" panose="020F0502020204030204" pitchFamily="34" charset="0"/>
                <a:cs typeface="Calibri" panose="020F0502020204030204" pitchFamily="34" charset="0"/>
              </a:rPr>
              <a:t> prihvatljivih troškova projekta, a iznimno se može povećati u sljedećim slučajevima:</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lphaLcParenR"/>
            </a:pPr>
            <a:r>
              <a:rPr lang="hr-HR" sz="1600" dirty="0">
                <a:effectLst/>
                <a:latin typeface="Calibri" panose="020F0502020204030204" pitchFamily="34" charset="0"/>
                <a:ea typeface="Calibri" panose="020F0502020204030204" pitchFamily="34" charset="0"/>
                <a:cs typeface="Calibri" panose="020F0502020204030204" pitchFamily="34" charset="0"/>
              </a:rPr>
              <a:t>najviše </a:t>
            </a:r>
            <a:r>
              <a:rPr lang="hr-HR" sz="1600" b="1" dirty="0">
                <a:effectLst/>
                <a:latin typeface="Calibri" panose="020F0502020204030204" pitchFamily="34" charset="0"/>
                <a:ea typeface="Calibri" panose="020F0502020204030204" pitchFamily="34" charset="0"/>
                <a:cs typeface="Calibri" panose="020F0502020204030204" pitchFamily="34" charset="0"/>
              </a:rPr>
              <a:t>80%</a:t>
            </a:r>
            <a:r>
              <a:rPr lang="hr-HR" sz="1600" dirty="0">
                <a:effectLst/>
                <a:latin typeface="Calibri" panose="020F0502020204030204" pitchFamily="34" charset="0"/>
                <a:ea typeface="Calibri" panose="020F0502020204030204" pitchFamily="34" charset="0"/>
                <a:cs typeface="Calibri" panose="020F0502020204030204" pitchFamily="34" charset="0"/>
              </a:rPr>
              <a:t> kada je korisnik mladi poljoprivrednik kako je definirano ovim Natječajem</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mj-lt"/>
              <a:buAutoNum type="alphaLcParenR"/>
            </a:pPr>
            <a:r>
              <a:rPr lang="hr-HR" sz="1600" dirty="0">
                <a:effectLst/>
                <a:latin typeface="Calibri" panose="020F0502020204030204" pitchFamily="34" charset="0"/>
                <a:ea typeface="Calibri" panose="020F0502020204030204" pitchFamily="34" charset="0"/>
                <a:cs typeface="Calibri" panose="020F0502020204030204" pitchFamily="34" charset="0"/>
              </a:rPr>
              <a:t>najviše </a:t>
            </a:r>
            <a:r>
              <a:rPr lang="hr-HR" sz="1600" b="1" dirty="0">
                <a:effectLst/>
                <a:latin typeface="Calibri" panose="020F0502020204030204" pitchFamily="34" charset="0"/>
                <a:ea typeface="Calibri" panose="020F0502020204030204" pitchFamily="34" charset="0"/>
                <a:cs typeface="Calibri" panose="020F0502020204030204" pitchFamily="34" charset="0"/>
              </a:rPr>
              <a:t>85%</a:t>
            </a:r>
            <a:r>
              <a:rPr lang="hr-HR" sz="1600" dirty="0">
                <a:effectLst/>
                <a:latin typeface="Calibri" panose="020F0502020204030204" pitchFamily="34" charset="0"/>
                <a:ea typeface="Calibri" panose="020F0502020204030204" pitchFamily="34" charset="0"/>
                <a:cs typeface="Calibri" panose="020F0502020204030204" pitchFamily="34" charset="0"/>
              </a:rPr>
              <a:t> za ulaganja malog poljoprivrednog gospodarstava kako je definirano ovim Natječajem</a:t>
            </a:r>
          </a:p>
          <a:p>
            <a:pPr marL="0" lvl="0" indent="0" algn="just">
              <a:lnSpc>
                <a:spcPct val="115000"/>
              </a:lnSpc>
              <a:buNone/>
            </a:pP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r>
              <a:rPr lang="hr-HR" sz="1600" b="1" dirty="0">
                <a:solidFill>
                  <a:schemeClr val="accent1">
                    <a:lumMod val="75000"/>
                  </a:schemeClr>
                </a:solidFill>
                <a:latin typeface="+mj-lt"/>
              </a:rPr>
              <a:t>Izračun:</a:t>
            </a:r>
          </a:p>
          <a:p>
            <a:pPr marL="0" indent="0">
              <a:buNone/>
            </a:pPr>
            <a:r>
              <a:rPr lang="hr-HR" sz="1600" b="1" dirty="0">
                <a:solidFill>
                  <a:schemeClr val="accent1">
                    <a:lumMod val="75000"/>
                  </a:schemeClr>
                </a:solidFill>
                <a:latin typeface="+mj-lt"/>
              </a:rPr>
              <a:t>Iznosi projekata ovisno o intenzitetu potpore i ciljanom iznosu potpore</a:t>
            </a:r>
          </a:p>
          <a:p>
            <a:pPr marL="0" indent="0">
              <a:buNone/>
            </a:pPr>
            <a:r>
              <a:rPr lang="hr-HR" sz="1600" dirty="0">
                <a:latin typeface="+mj-lt"/>
              </a:rPr>
              <a:t>5.000,00/0,65=</a:t>
            </a:r>
            <a:r>
              <a:rPr lang="hr-HR" sz="1600" dirty="0">
                <a:solidFill>
                  <a:srgbClr val="FF0000"/>
                </a:solidFill>
                <a:latin typeface="+mj-lt"/>
              </a:rPr>
              <a:t>7.692,30 EUR                            </a:t>
            </a:r>
            <a:r>
              <a:rPr lang="hr-HR" sz="1600" dirty="0">
                <a:latin typeface="+mj-lt"/>
              </a:rPr>
              <a:t>30.000,00/0,65=</a:t>
            </a:r>
            <a:r>
              <a:rPr lang="hr-HR" sz="1600" dirty="0">
                <a:solidFill>
                  <a:srgbClr val="FF0000"/>
                </a:solidFill>
                <a:latin typeface="+mj-lt"/>
              </a:rPr>
              <a:t>46.153,84 EUR </a:t>
            </a:r>
          </a:p>
          <a:p>
            <a:pPr marL="0" indent="0">
              <a:buNone/>
            </a:pPr>
            <a:r>
              <a:rPr lang="hr-HR" sz="1600" dirty="0">
                <a:latin typeface="+mj-lt"/>
              </a:rPr>
              <a:t>5.000,00/0,80=</a:t>
            </a:r>
            <a:r>
              <a:rPr lang="hr-HR" sz="1600" dirty="0">
                <a:solidFill>
                  <a:srgbClr val="FF0000"/>
                </a:solidFill>
                <a:latin typeface="+mj-lt"/>
              </a:rPr>
              <a:t>6.250 EUR                                 </a:t>
            </a:r>
            <a:r>
              <a:rPr lang="hr-HR" sz="1600" dirty="0">
                <a:latin typeface="+mj-lt"/>
              </a:rPr>
              <a:t>30.000,00/0,80=</a:t>
            </a:r>
            <a:r>
              <a:rPr lang="hr-HR" sz="1600" dirty="0">
                <a:solidFill>
                  <a:srgbClr val="FF0000"/>
                </a:solidFill>
                <a:latin typeface="+mj-lt"/>
              </a:rPr>
              <a:t>37.500 EUR </a:t>
            </a:r>
          </a:p>
          <a:p>
            <a:pPr marL="0" indent="0">
              <a:buNone/>
            </a:pPr>
            <a:r>
              <a:rPr lang="hr-HR" sz="1600" dirty="0">
                <a:latin typeface="+mj-lt"/>
              </a:rPr>
              <a:t>5.000,00/0,85=</a:t>
            </a:r>
            <a:r>
              <a:rPr lang="hr-HR" sz="1600" dirty="0">
                <a:solidFill>
                  <a:srgbClr val="FF0000"/>
                </a:solidFill>
                <a:latin typeface="+mj-lt"/>
              </a:rPr>
              <a:t>5.882,35 EUR                            </a:t>
            </a:r>
            <a:r>
              <a:rPr lang="hr-HR" sz="1600" dirty="0">
                <a:latin typeface="+mj-lt"/>
              </a:rPr>
              <a:t>30.000,00/0,85=</a:t>
            </a:r>
            <a:r>
              <a:rPr lang="hr-HR" sz="1600" dirty="0">
                <a:solidFill>
                  <a:srgbClr val="FF0000"/>
                </a:solidFill>
                <a:latin typeface="+mj-lt"/>
              </a:rPr>
              <a:t>35.294,11 EUR </a:t>
            </a:r>
          </a:p>
          <a:p>
            <a:pPr marL="0" indent="0">
              <a:buNone/>
            </a:pPr>
            <a:endParaRPr lang="hr-HR" dirty="0"/>
          </a:p>
        </p:txBody>
      </p:sp>
    </p:spTree>
    <p:extLst>
      <p:ext uri="{BB962C8B-B14F-4D97-AF65-F5344CB8AC3E}">
        <p14:creationId xmlns:p14="http://schemas.microsoft.com/office/powerpoint/2010/main" val="4031877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E5FA330-06A6-9C68-9F6E-D26D2DCC1518}"/>
              </a:ext>
            </a:extLst>
          </p:cNvPr>
          <p:cNvSpPr>
            <a:spLocks noGrp="1"/>
          </p:cNvSpPr>
          <p:nvPr>
            <p:ph type="title"/>
          </p:nvPr>
        </p:nvSpPr>
        <p:spPr/>
        <p:txBody>
          <a:bodyPr/>
          <a:lstStyle/>
          <a:p>
            <a:r>
              <a:rPr lang="hr-HR" dirty="0">
                <a:solidFill>
                  <a:schemeClr val="accent1">
                    <a:lumMod val="75000"/>
                  </a:schemeClr>
                </a:solidFill>
              </a:rPr>
              <a:t>Objava konačnih rezultata</a:t>
            </a:r>
          </a:p>
        </p:txBody>
      </p:sp>
      <p:sp>
        <p:nvSpPr>
          <p:cNvPr id="3" name="Rezervirano mjesto sadržaja 2">
            <a:extLst>
              <a:ext uri="{FF2B5EF4-FFF2-40B4-BE49-F238E27FC236}">
                <a16:creationId xmlns:a16="http://schemas.microsoft.com/office/drawing/2014/main" id="{CA4B2C4D-A070-8482-607C-7823C2459284}"/>
              </a:ext>
            </a:extLst>
          </p:cNvPr>
          <p:cNvSpPr>
            <a:spLocks noGrp="1"/>
          </p:cNvSpPr>
          <p:nvPr>
            <p:ph idx="1"/>
          </p:nvPr>
        </p:nvSpPr>
        <p:spPr/>
        <p:txBody>
          <a:bodyPr>
            <a:normAutofit/>
          </a:bodyPr>
          <a:lstStyle/>
          <a:p>
            <a:pPr algn="just"/>
            <a:r>
              <a:rPr lang="hr-HR" sz="2000" dirty="0">
                <a:latin typeface="+mj-lt"/>
              </a:rPr>
              <a:t>Nakon završetka svih postupaka po prigovorima, LAG na vlastitim mrežnim stranicama objavljuje rezultate o provedenom LAG natječaju. </a:t>
            </a:r>
          </a:p>
          <a:p>
            <a:pPr algn="just"/>
            <a:r>
              <a:rPr lang="hr-HR" sz="2000" dirty="0">
                <a:latin typeface="+mj-lt"/>
              </a:rPr>
              <a:t>Rezultati o provedenom LAG natječaju sadrže najmanje podatke za svaki odabrani projekt:</a:t>
            </a:r>
          </a:p>
          <a:p>
            <a:pPr lvl="1" algn="just"/>
            <a:r>
              <a:rPr lang="hr-HR" sz="2000" dirty="0">
                <a:latin typeface="+mj-lt"/>
              </a:rPr>
              <a:t>naziv korisnika </a:t>
            </a:r>
          </a:p>
          <a:p>
            <a:pPr lvl="1" algn="just"/>
            <a:r>
              <a:rPr lang="hr-HR" sz="2000" dirty="0">
                <a:latin typeface="+mj-lt"/>
              </a:rPr>
              <a:t>naziv projekta</a:t>
            </a:r>
          </a:p>
          <a:p>
            <a:pPr lvl="1" algn="just"/>
            <a:r>
              <a:rPr lang="hr-HR" sz="2000" dirty="0">
                <a:latin typeface="+mj-lt"/>
              </a:rPr>
              <a:t>dodijeljeni broj bodova</a:t>
            </a:r>
          </a:p>
          <a:p>
            <a:pPr lvl="1" algn="just"/>
            <a:r>
              <a:rPr lang="hr-HR" sz="2000" dirty="0">
                <a:latin typeface="+mj-lt"/>
              </a:rPr>
              <a:t>iznos dodijeljene potpore</a:t>
            </a:r>
          </a:p>
          <a:p>
            <a:pPr lvl="1" algn="just"/>
            <a:r>
              <a:rPr lang="hr-HR" sz="2000" dirty="0">
                <a:latin typeface="+mj-lt"/>
              </a:rPr>
              <a:t>kumulativ dodijeljene potpore.</a:t>
            </a:r>
          </a:p>
          <a:p>
            <a:pPr algn="just"/>
            <a:r>
              <a:rPr lang="hr-HR" sz="2000" dirty="0">
                <a:latin typeface="+mj-lt"/>
              </a:rPr>
              <a:t>U slučaju da dva ili više zahtjeva za potporu ostvaruju jednak broj bodova, obavezno se navodi rezultat po odlučujućem kriteriju </a:t>
            </a:r>
          </a:p>
          <a:p>
            <a:pPr algn="just"/>
            <a:endParaRPr lang="hr-HR" dirty="0">
              <a:latin typeface="+mj-lt"/>
            </a:endParaRPr>
          </a:p>
        </p:txBody>
      </p:sp>
    </p:spTree>
    <p:extLst>
      <p:ext uri="{BB962C8B-B14F-4D97-AF65-F5344CB8AC3E}">
        <p14:creationId xmlns:p14="http://schemas.microsoft.com/office/powerpoint/2010/main" val="7026829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2E9F625-D802-C1E1-B008-E51DFD28C537}"/>
              </a:ext>
            </a:extLst>
          </p:cNvPr>
          <p:cNvSpPr>
            <a:spLocks noGrp="1"/>
          </p:cNvSpPr>
          <p:nvPr>
            <p:ph type="title"/>
          </p:nvPr>
        </p:nvSpPr>
        <p:spPr/>
        <p:txBody>
          <a:bodyPr/>
          <a:lstStyle/>
          <a:p>
            <a:r>
              <a:rPr lang="hr-HR" dirty="0">
                <a:solidFill>
                  <a:schemeClr val="accent1">
                    <a:lumMod val="75000"/>
                  </a:schemeClr>
                </a:solidFill>
              </a:rPr>
              <a:t>Postupak nakon izdavanja LAG-ovih odluka o odabiru</a:t>
            </a:r>
          </a:p>
        </p:txBody>
      </p:sp>
      <p:sp>
        <p:nvSpPr>
          <p:cNvPr id="3" name="Rezervirano mjesto sadržaja 2">
            <a:extLst>
              <a:ext uri="{FF2B5EF4-FFF2-40B4-BE49-F238E27FC236}">
                <a16:creationId xmlns:a16="http://schemas.microsoft.com/office/drawing/2014/main" id="{0DAD08AB-1B8C-A46E-41C8-C7EECC8144C7}"/>
              </a:ext>
            </a:extLst>
          </p:cNvPr>
          <p:cNvSpPr>
            <a:spLocks noGrp="1"/>
          </p:cNvSpPr>
          <p:nvPr>
            <p:ph idx="1"/>
          </p:nvPr>
        </p:nvSpPr>
        <p:spPr/>
        <p:txBody>
          <a:bodyPr>
            <a:normAutofit/>
          </a:bodyPr>
          <a:lstStyle/>
          <a:p>
            <a:pPr marL="514350" indent="-514350" algn="just">
              <a:buAutoNum type="arabicPeriod"/>
            </a:pPr>
            <a:r>
              <a:rPr lang="hr-HR" sz="2000" dirty="0">
                <a:latin typeface="+mj-lt"/>
              </a:rPr>
              <a:t>Upis korisnika u LAG evidenciju</a:t>
            </a:r>
          </a:p>
          <a:p>
            <a:pPr marL="514350" indent="-514350" algn="just">
              <a:buAutoNum type="arabicPeriod"/>
            </a:pPr>
            <a:r>
              <a:rPr lang="pl-PL" sz="2000" dirty="0">
                <a:latin typeface="+mj-lt"/>
              </a:rPr>
              <a:t>Podnošenje zahtjeva za potporu od strane LAG-a u ime i za račun korisnika</a:t>
            </a:r>
          </a:p>
          <a:p>
            <a:pPr marL="514350" indent="-514350" algn="just">
              <a:buAutoNum type="arabicPeriod"/>
            </a:pPr>
            <a:r>
              <a:rPr lang="hr-HR" sz="2000" dirty="0">
                <a:latin typeface="+mj-lt"/>
              </a:rPr>
              <a:t>Završne provjere prihvatljivosti projekta od strane </a:t>
            </a:r>
            <a:r>
              <a:rPr lang="hr-HR" sz="2000" dirty="0" err="1">
                <a:latin typeface="+mj-lt"/>
              </a:rPr>
              <a:t>APPRRR</a:t>
            </a:r>
            <a:r>
              <a:rPr lang="hr-HR" sz="2000" dirty="0">
                <a:latin typeface="+mj-lt"/>
              </a:rPr>
              <a:t>-a</a:t>
            </a:r>
          </a:p>
          <a:p>
            <a:pPr marL="219075" indent="259080" algn="just">
              <a:spcBef>
                <a:spcPts val="200"/>
              </a:spcBef>
              <a:spcAft>
                <a:spcPts val="0"/>
              </a:spcAft>
              <a:tabLst>
                <a:tab pos="180340" algn="l"/>
              </a:tabLst>
            </a:pPr>
            <a:r>
              <a:rPr lang="hr-HR" sz="2000" dirty="0">
                <a:effectLst/>
                <a:latin typeface="+mj-lt"/>
                <a:ea typeface="Calibri" panose="020F0502020204030204" pitchFamily="34" charset="0"/>
                <a:cs typeface="Calibri" panose="020F0502020204030204" pitchFamily="34" charset="0"/>
              </a:rPr>
              <a:t>provjera je li postupak odabira projekata proveden u skladu sa Pravilnikom, LAG natječajem i aktima LAG-a</a:t>
            </a:r>
            <a:endParaRPr lang="hr-HR" sz="20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2000" dirty="0">
                <a:effectLst/>
                <a:latin typeface="+mj-lt"/>
                <a:ea typeface="Calibri" panose="020F0502020204030204" pitchFamily="34" charset="0"/>
                <a:cs typeface="Calibri" panose="020F0502020204030204" pitchFamily="34" charset="0"/>
              </a:rPr>
              <a:t>provjera da li svaki odabrani projekt sadrži:</a:t>
            </a:r>
            <a:endParaRPr lang="hr-HR" sz="2000" dirty="0">
              <a:effectLst/>
              <a:latin typeface="+mj-lt"/>
              <a:ea typeface="Calibri" panose="020F0502020204030204" pitchFamily="34" charset="0"/>
            </a:endParaRPr>
          </a:p>
          <a:p>
            <a:pPr marL="219075" indent="0" algn="just">
              <a:spcBef>
                <a:spcPts val="200"/>
              </a:spcBef>
              <a:spcAft>
                <a:spcPts val="0"/>
              </a:spcAft>
              <a:buNone/>
              <a:tabLst>
                <a:tab pos="180340" algn="l"/>
              </a:tabLst>
            </a:pPr>
            <a:r>
              <a:rPr lang="hr-HR" sz="2000" dirty="0">
                <a:effectLst/>
                <a:latin typeface="+mj-lt"/>
                <a:ea typeface="Calibri" panose="020F0502020204030204" pitchFamily="34" charset="0"/>
                <a:cs typeface="Calibri" panose="020F0502020204030204" pitchFamily="34" charset="0"/>
              </a:rPr>
              <a:t>	-svu dokumentaciju propisanu LAG natječajem</a:t>
            </a:r>
            <a:endParaRPr lang="hr-HR" sz="2000" dirty="0">
              <a:effectLst/>
              <a:latin typeface="+mj-lt"/>
              <a:ea typeface="Calibri" panose="020F0502020204030204" pitchFamily="34" charset="0"/>
            </a:endParaRPr>
          </a:p>
          <a:p>
            <a:pPr marL="219075" indent="0" algn="just">
              <a:spcBef>
                <a:spcPts val="200"/>
              </a:spcBef>
              <a:spcAft>
                <a:spcPts val="0"/>
              </a:spcAft>
              <a:buNone/>
              <a:tabLst>
                <a:tab pos="180340" algn="l"/>
              </a:tabLst>
            </a:pPr>
            <a:r>
              <a:rPr lang="hr-HR" sz="2000" dirty="0">
                <a:effectLst/>
                <a:latin typeface="+mj-lt"/>
                <a:ea typeface="Calibri" panose="020F0502020204030204" pitchFamily="34" charset="0"/>
                <a:cs typeface="Calibri" panose="020F0502020204030204" pitchFamily="34" charset="0"/>
              </a:rPr>
              <a:t>	-svu dokumentaciju iz koje nedvojbeno proizlazi da odabrani projekt udovoljava svim zahtjevima i 	pravilima propisanim LAG natječajem, Pravilnikom i primjenjivim europskim i nacionalnim 	zakonodavstvom. </a:t>
            </a:r>
            <a:endParaRPr lang="hr-HR" sz="20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2000" dirty="0">
                <a:effectLst/>
                <a:latin typeface="+mj-lt"/>
                <a:ea typeface="Calibri" panose="020F0502020204030204" pitchFamily="34" charset="0"/>
                <a:cs typeface="Calibri" panose="020F0502020204030204" pitchFamily="34" charset="0"/>
              </a:rPr>
              <a:t>provjera da li za svaki odabrani postoji dovoljno sredstava za njegovo sufinanciranje</a:t>
            </a:r>
            <a:endParaRPr lang="hr-HR" sz="2000" dirty="0">
              <a:effectLst/>
              <a:latin typeface="+mj-lt"/>
              <a:ea typeface="Calibri" panose="020F0502020204030204" pitchFamily="34" charset="0"/>
            </a:endParaRPr>
          </a:p>
          <a:p>
            <a:pPr marL="514350" indent="-514350" algn="just">
              <a:buAutoNum type="arabicPeriod"/>
            </a:pPr>
            <a:endParaRPr lang="hr-HR" dirty="0">
              <a:latin typeface="+mj-lt"/>
            </a:endParaRPr>
          </a:p>
        </p:txBody>
      </p:sp>
    </p:spTree>
    <p:extLst>
      <p:ext uri="{BB962C8B-B14F-4D97-AF65-F5344CB8AC3E}">
        <p14:creationId xmlns:p14="http://schemas.microsoft.com/office/powerpoint/2010/main" val="5421826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78AC36F-4676-16AF-4375-3618C39CD5DA}"/>
              </a:ext>
            </a:extLst>
          </p:cNvPr>
          <p:cNvSpPr>
            <a:spLocks noGrp="1"/>
          </p:cNvSpPr>
          <p:nvPr>
            <p:ph type="title"/>
          </p:nvPr>
        </p:nvSpPr>
        <p:spPr/>
        <p:txBody>
          <a:bodyPr/>
          <a:lstStyle/>
          <a:p>
            <a:r>
              <a:rPr lang="hr-HR" dirty="0">
                <a:solidFill>
                  <a:schemeClr val="accent1">
                    <a:lumMod val="75000"/>
                  </a:schemeClr>
                </a:solidFill>
              </a:rPr>
              <a:t>Izdavanje odluka nakon završne provjere prihvatljivosti projekta</a:t>
            </a:r>
          </a:p>
        </p:txBody>
      </p:sp>
      <p:sp>
        <p:nvSpPr>
          <p:cNvPr id="3" name="Rezervirano mjesto sadržaja 2">
            <a:extLst>
              <a:ext uri="{FF2B5EF4-FFF2-40B4-BE49-F238E27FC236}">
                <a16:creationId xmlns:a16="http://schemas.microsoft.com/office/drawing/2014/main" id="{4B3522C2-596E-7126-CC2C-E55FC57CC8F1}"/>
              </a:ext>
            </a:extLst>
          </p:cNvPr>
          <p:cNvSpPr>
            <a:spLocks noGrp="1"/>
          </p:cNvSpPr>
          <p:nvPr>
            <p:ph idx="1"/>
          </p:nvPr>
        </p:nvSpPr>
        <p:spPr/>
        <p:txBody>
          <a:bodyPr>
            <a:normAutofit/>
          </a:bodyPr>
          <a:lstStyle/>
          <a:p>
            <a:pPr marL="219075" indent="259080" algn="just">
              <a:spcBef>
                <a:spcPts val="200"/>
              </a:spcBef>
              <a:spcAft>
                <a:spcPts val="0"/>
              </a:spcAft>
              <a:tabLst>
                <a:tab pos="180340" algn="l"/>
              </a:tabLst>
            </a:pPr>
            <a:r>
              <a:rPr lang="hr-HR" sz="2000" b="1" dirty="0">
                <a:effectLst/>
                <a:latin typeface="+mj-lt"/>
                <a:ea typeface="Calibri" panose="020F0502020204030204" pitchFamily="34" charset="0"/>
                <a:cs typeface="Calibri" panose="020F0502020204030204" pitchFamily="34" charset="0"/>
              </a:rPr>
              <a:t>Nakon završene provjere prihvatljivosti projekta Agencija za plaćanja donosi sljedeće odluke:</a:t>
            </a:r>
            <a:endParaRPr lang="hr-HR" sz="2000" b="1" dirty="0">
              <a:effectLst/>
              <a:latin typeface="+mj-lt"/>
              <a:ea typeface="Calibri" panose="020F0502020204030204" pitchFamily="34" charset="0"/>
            </a:endParaRPr>
          </a:p>
          <a:p>
            <a:pPr marL="676275" lvl="1" indent="259080" algn="just">
              <a:spcBef>
                <a:spcPts val="200"/>
              </a:spcBef>
              <a:tabLst>
                <a:tab pos="180340" algn="l"/>
              </a:tabLst>
            </a:pPr>
            <a:r>
              <a:rPr lang="hr-HR" sz="2000" dirty="0">
                <a:effectLst/>
                <a:latin typeface="+mj-lt"/>
                <a:ea typeface="Calibri" panose="020F0502020204030204" pitchFamily="34" charset="0"/>
                <a:cs typeface="Calibri" panose="020F0502020204030204" pitchFamily="34" charset="0"/>
              </a:rPr>
              <a:t>Odluku o dodjeli sredstava, ili</a:t>
            </a:r>
            <a:endParaRPr lang="hr-HR" sz="2000" dirty="0">
              <a:effectLst/>
              <a:latin typeface="+mj-lt"/>
              <a:ea typeface="Calibri" panose="020F0502020204030204" pitchFamily="34" charset="0"/>
            </a:endParaRPr>
          </a:p>
          <a:p>
            <a:pPr marL="676275" lvl="1" indent="259080" algn="just">
              <a:spcBef>
                <a:spcPts val="200"/>
              </a:spcBef>
              <a:tabLst>
                <a:tab pos="180340" algn="l"/>
              </a:tabLst>
            </a:pPr>
            <a:r>
              <a:rPr lang="hr-HR" sz="2000" dirty="0">
                <a:effectLst/>
                <a:latin typeface="+mj-lt"/>
                <a:ea typeface="Calibri" panose="020F0502020204030204" pitchFamily="34" charset="0"/>
                <a:cs typeface="Calibri" panose="020F0502020204030204" pitchFamily="34" charset="0"/>
              </a:rPr>
              <a:t>Odluku o odbijanju projekta. </a:t>
            </a:r>
            <a:endParaRPr lang="hr-HR" sz="20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2000" dirty="0">
                <a:effectLst/>
                <a:latin typeface="+mj-lt"/>
                <a:ea typeface="Calibri" panose="020F0502020204030204" pitchFamily="34" charset="0"/>
                <a:cs typeface="Calibri" panose="020F0502020204030204" pitchFamily="34" charset="0"/>
              </a:rPr>
              <a:t>Odlukom o dodjeli sredstava utvrđuje se konačni iznos dodijeljene potpore, prava i obveze korisnika tijekom provedbe projekta, uvjete za poništenje obveze i druga pitanja s tim u vezi.   </a:t>
            </a:r>
          </a:p>
          <a:p>
            <a:pPr marL="219075" indent="0" algn="just">
              <a:spcBef>
                <a:spcPts val="200"/>
              </a:spcBef>
              <a:spcAft>
                <a:spcPts val="0"/>
              </a:spcAft>
              <a:buNone/>
              <a:tabLst>
                <a:tab pos="180340" algn="l"/>
              </a:tabLst>
            </a:pPr>
            <a:endParaRPr lang="hr-HR" sz="2000" dirty="0">
              <a:latin typeface="+mj-lt"/>
              <a:ea typeface="Calibri" panose="020F0502020204030204" pitchFamily="34" charset="0"/>
              <a:cs typeface="Calibri" panose="020F0502020204030204" pitchFamily="34" charset="0"/>
            </a:endParaRPr>
          </a:p>
          <a:p>
            <a:pPr marL="219075" indent="0" algn="just">
              <a:spcBef>
                <a:spcPts val="200"/>
              </a:spcBef>
              <a:spcAft>
                <a:spcPts val="0"/>
              </a:spcAft>
              <a:buNone/>
              <a:tabLst>
                <a:tab pos="180340" algn="l"/>
              </a:tabLst>
            </a:pPr>
            <a:endParaRPr lang="hr-HR" sz="20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2000" b="1" dirty="0">
                <a:solidFill>
                  <a:srgbClr val="000000"/>
                </a:solidFill>
                <a:effectLst/>
                <a:latin typeface="+mj-lt"/>
                <a:ea typeface="Times New Roman" panose="02020603050405020304" pitchFamily="18" charset="0"/>
                <a:cs typeface="Calibri" panose="020F0502020204030204" pitchFamily="34" charset="0"/>
              </a:rPr>
              <a:t>U slučaju da je Agencija za plaćanja donijela Odluku o odbijanju </a:t>
            </a:r>
            <a:r>
              <a:rPr lang="hr-HR" sz="2000" dirty="0">
                <a:solidFill>
                  <a:srgbClr val="000000"/>
                </a:solidFill>
                <a:effectLst/>
                <a:latin typeface="+mj-lt"/>
                <a:ea typeface="Times New Roman" panose="02020603050405020304" pitchFamily="18" charset="0"/>
                <a:cs typeface="Calibri" panose="020F0502020204030204" pitchFamily="34" charset="0"/>
              </a:rPr>
              <a:t>projekta LAG može podnijeti zahtjev za potporu za korisnika koji se nalazi ispod praga raspoloživih sredstava na LAG natječaju, počevši od prvog mjesta ispod praga raspoloživih sredstava, </a:t>
            </a:r>
            <a:r>
              <a:rPr lang="hr-HR" sz="2000" dirty="0">
                <a:effectLst/>
                <a:latin typeface="+mj-lt"/>
                <a:ea typeface="Calibri" panose="020F0502020204030204" pitchFamily="34" charset="0"/>
                <a:cs typeface="Calibri" panose="020F0502020204030204" pitchFamily="34" charset="0"/>
              </a:rPr>
              <a:t>ali pod sljedećim uvjetima:</a:t>
            </a:r>
            <a:endParaRPr lang="hr-HR" sz="2000" dirty="0">
              <a:effectLst/>
              <a:latin typeface="+mj-lt"/>
              <a:ea typeface="Calibri" panose="020F0502020204030204" pitchFamily="34" charset="0"/>
            </a:endParaRPr>
          </a:p>
          <a:p>
            <a:pPr marL="676275" lvl="1" indent="259080" algn="just">
              <a:spcBef>
                <a:spcPts val="200"/>
              </a:spcBef>
              <a:tabLst>
                <a:tab pos="180340" algn="l"/>
              </a:tabLst>
            </a:pPr>
            <a:r>
              <a:rPr lang="hr-HR" sz="2000" dirty="0">
                <a:effectLst/>
                <a:latin typeface="+mj-lt"/>
                <a:ea typeface="Calibri" panose="020F0502020204030204" pitchFamily="34" charset="0"/>
                <a:cs typeface="Calibri" panose="020F0502020204030204" pitchFamily="34" charset="0"/>
              </a:rPr>
              <a:t>zahtjev za potporu mora biti pozitivno ocijenjen u trenutku objave konačnih rezultata o provedenom LAG natječaju iz članka 44. ovog Pravilnika, i</a:t>
            </a:r>
            <a:endParaRPr lang="hr-HR" sz="2000" dirty="0">
              <a:effectLst/>
              <a:latin typeface="+mj-lt"/>
              <a:ea typeface="Calibri" panose="020F0502020204030204" pitchFamily="34" charset="0"/>
            </a:endParaRPr>
          </a:p>
          <a:p>
            <a:pPr marL="676275" lvl="1" indent="259080" algn="just">
              <a:spcBef>
                <a:spcPts val="200"/>
              </a:spcBef>
              <a:tabLst>
                <a:tab pos="180340" algn="l"/>
              </a:tabLst>
            </a:pPr>
            <a:r>
              <a:rPr lang="hr-HR" sz="2000" dirty="0">
                <a:effectLst/>
                <a:latin typeface="+mj-lt"/>
                <a:ea typeface="Calibri" panose="020F0502020204030204" pitchFamily="34" charset="0"/>
                <a:cs typeface="Calibri" panose="020F0502020204030204" pitchFamily="34" charset="0"/>
              </a:rPr>
              <a:t>korisnik pristaje na odabir projekta i njegovu daljnju provedbu. </a:t>
            </a:r>
            <a:endParaRPr lang="hr-HR" sz="2000" dirty="0">
              <a:effectLst/>
              <a:latin typeface="+mj-lt"/>
              <a:ea typeface="Calibri" panose="020F0502020204030204" pitchFamily="34" charset="0"/>
            </a:endParaRPr>
          </a:p>
          <a:p>
            <a:pPr marL="0" indent="0" algn="just">
              <a:buNone/>
            </a:pPr>
            <a:endParaRPr lang="hr-HR" sz="1800" dirty="0">
              <a:latin typeface="+mj-lt"/>
            </a:endParaRPr>
          </a:p>
        </p:txBody>
      </p:sp>
    </p:spTree>
    <p:extLst>
      <p:ext uri="{BB962C8B-B14F-4D97-AF65-F5344CB8AC3E}">
        <p14:creationId xmlns:p14="http://schemas.microsoft.com/office/powerpoint/2010/main" val="19310960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BE55B6E-FC21-58FF-A8E5-BD203E0BFAAF}"/>
              </a:ext>
            </a:extLst>
          </p:cNvPr>
          <p:cNvSpPr>
            <a:spLocks noGrp="1"/>
          </p:cNvSpPr>
          <p:nvPr>
            <p:ph type="title"/>
          </p:nvPr>
        </p:nvSpPr>
        <p:spPr/>
        <p:txBody>
          <a:bodyPr/>
          <a:lstStyle/>
          <a:p>
            <a:r>
              <a:rPr lang="hr-HR" dirty="0">
                <a:solidFill>
                  <a:schemeClr val="accent5">
                    <a:lumMod val="75000"/>
                  </a:schemeClr>
                </a:solidFill>
              </a:rPr>
              <a:t>Postupak provedbe projekta </a:t>
            </a:r>
          </a:p>
        </p:txBody>
      </p:sp>
      <p:sp>
        <p:nvSpPr>
          <p:cNvPr id="3" name="Rezervirano mjesto sadržaja 2">
            <a:extLst>
              <a:ext uri="{FF2B5EF4-FFF2-40B4-BE49-F238E27FC236}">
                <a16:creationId xmlns:a16="http://schemas.microsoft.com/office/drawing/2014/main" id="{58DC145E-F53F-665B-B7D6-2285D9F08467}"/>
              </a:ext>
            </a:extLst>
          </p:cNvPr>
          <p:cNvSpPr>
            <a:spLocks noGrp="1"/>
          </p:cNvSpPr>
          <p:nvPr>
            <p:ph idx="1"/>
          </p:nvPr>
        </p:nvSpPr>
        <p:spPr/>
        <p:txBody>
          <a:bodyPr>
            <a:normAutofit/>
          </a:bodyPr>
          <a:lstStyle/>
          <a:p>
            <a:pPr marL="219075" indent="259080" algn="just">
              <a:spcBef>
                <a:spcPts val="200"/>
              </a:spcBef>
              <a:spcAft>
                <a:spcPts val="0"/>
              </a:spcAft>
              <a:tabLst>
                <a:tab pos="180340" algn="l"/>
              </a:tabLst>
            </a:pPr>
            <a:r>
              <a:rPr lang="hr-HR" sz="2000" dirty="0">
                <a:latin typeface="+mj-lt"/>
              </a:rPr>
              <a:t>Postupak provedbe projekta započinje donošenjem Odluke o dodjeli sredstava (Odluka APPRRR-a), a završava podnošenjem konačnog zahtjeva za isplatu.</a:t>
            </a:r>
          </a:p>
          <a:p>
            <a:pPr marL="219075" indent="0" algn="just">
              <a:spcBef>
                <a:spcPts val="200"/>
              </a:spcBef>
              <a:spcAft>
                <a:spcPts val="0"/>
              </a:spcAft>
              <a:buNone/>
              <a:tabLst>
                <a:tab pos="180340" algn="l"/>
              </a:tabLst>
            </a:pPr>
            <a:endParaRPr lang="hr-HR" sz="2000" dirty="0">
              <a:latin typeface="+mj-lt"/>
            </a:endParaRPr>
          </a:p>
          <a:p>
            <a:pPr marL="219075" indent="259080" algn="just">
              <a:spcBef>
                <a:spcPts val="200"/>
              </a:spcBef>
              <a:spcAft>
                <a:spcPts val="0"/>
              </a:spcAft>
              <a:tabLst>
                <a:tab pos="180340" algn="l"/>
              </a:tabLst>
            </a:pPr>
            <a:r>
              <a:rPr lang="hr-HR" sz="2000" dirty="0">
                <a:effectLst/>
                <a:latin typeface="+mj-lt"/>
                <a:ea typeface="Calibri" panose="020F0502020204030204" pitchFamily="34" charset="0"/>
                <a:cs typeface="Calibri" panose="020F0502020204030204" pitchFamily="34" charset="0"/>
              </a:rPr>
              <a:t>Sastavni dio postupka provedbe projekta je i petogodišnje razdoblje nakon isplate sredstava (u daljnjem tekstu: ex post razdoblje </a:t>
            </a:r>
          </a:p>
          <a:p>
            <a:pPr marL="219075" indent="0" algn="just">
              <a:spcBef>
                <a:spcPts val="200"/>
              </a:spcBef>
              <a:spcAft>
                <a:spcPts val="0"/>
              </a:spcAft>
              <a:buNone/>
              <a:tabLst>
                <a:tab pos="180340" algn="l"/>
              </a:tabLst>
            </a:pPr>
            <a:endParaRPr lang="hr-HR" sz="2000" dirty="0">
              <a:effectLst/>
              <a:latin typeface="+mj-lt"/>
              <a:ea typeface="Calibri" panose="020F0502020204030204" pitchFamily="34" charset="0"/>
              <a:cs typeface="Calibri" panose="020F0502020204030204" pitchFamily="34" charset="0"/>
            </a:endParaRPr>
          </a:p>
          <a:p>
            <a:pPr marL="219075" indent="259080" algn="just">
              <a:spcBef>
                <a:spcPts val="200"/>
              </a:spcBef>
              <a:spcAft>
                <a:spcPts val="0"/>
              </a:spcAft>
              <a:tabLst>
                <a:tab pos="180340" algn="l"/>
              </a:tabLst>
            </a:pPr>
            <a:r>
              <a:rPr lang="hr-HR" sz="2000" b="1" dirty="0">
                <a:solidFill>
                  <a:srgbClr val="FF0000"/>
                </a:solidFill>
                <a:effectLst/>
                <a:latin typeface="+mj-lt"/>
                <a:ea typeface="Calibri" panose="020F0502020204030204" pitchFamily="34" charset="0"/>
                <a:cs typeface="Calibri" panose="020F0502020204030204" pitchFamily="34" charset="0"/>
              </a:rPr>
              <a:t>Konačni zahtjev za isplatu korisnik mora podnijeti u roku dvije godine od dana donošenja Odluke o dodjeli sredstava, ali niti u kojem slučaju ne kasnije od 30. lipnja 2029. godine</a:t>
            </a:r>
            <a:r>
              <a:rPr lang="hr-HR" sz="2000" dirty="0">
                <a:solidFill>
                  <a:srgbClr val="FF0000"/>
                </a:solidFill>
                <a:effectLst/>
                <a:latin typeface="+mj-lt"/>
                <a:ea typeface="Calibri" panose="020F0502020204030204" pitchFamily="34" charset="0"/>
                <a:cs typeface="Calibri" panose="020F0502020204030204" pitchFamily="34" charset="0"/>
              </a:rPr>
              <a:t>.  </a:t>
            </a:r>
            <a:endParaRPr lang="hr-HR" sz="2000" dirty="0">
              <a:solidFill>
                <a:srgbClr val="FF0000"/>
              </a:solidFill>
              <a:effectLst/>
              <a:latin typeface="+mj-lt"/>
              <a:ea typeface="Calibri" panose="020F0502020204030204" pitchFamily="34" charset="0"/>
            </a:endParaRPr>
          </a:p>
        </p:txBody>
      </p:sp>
    </p:spTree>
    <p:extLst>
      <p:ext uri="{BB962C8B-B14F-4D97-AF65-F5344CB8AC3E}">
        <p14:creationId xmlns:p14="http://schemas.microsoft.com/office/powerpoint/2010/main" val="40322857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64692F-1934-0338-F19E-A5BB41B0B800}"/>
              </a:ext>
            </a:extLst>
          </p:cNvPr>
          <p:cNvSpPr>
            <a:spLocks noGrp="1"/>
          </p:cNvSpPr>
          <p:nvPr>
            <p:ph type="title"/>
          </p:nvPr>
        </p:nvSpPr>
        <p:spPr/>
        <p:txBody>
          <a:bodyPr/>
          <a:lstStyle/>
          <a:p>
            <a:r>
              <a:rPr lang="hr-HR" dirty="0">
                <a:solidFill>
                  <a:schemeClr val="accent5">
                    <a:lumMod val="75000"/>
                  </a:schemeClr>
                </a:solidFill>
              </a:rPr>
              <a:t>Postupci nabave</a:t>
            </a:r>
          </a:p>
        </p:txBody>
      </p:sp>
      <p:sp>
        <p:nvSpPr>
          <p:cNvPr id="3" name="Rezervirano mjesto sadržaja 2">
            <a:extLst>
              <a:ext uri="{FF2B5EF4-FFF2-40B4-BE49-F238E27FC236}">
                <a16:creationId xmlns:a16="http://schemas.microsoft.com/office/drawing/2014/main" id="{501E7441-E44E-DD64-157E-78F3F4D8C47F}"/>
              </a:ext>
            </a:extLst>
          </p:cNvPr>
          <p:cNvSpPr>
            <a:spLocks noGrp="1"/>
          </p:cNvSpPr>
          <p:nvPr>
            <p:ph idx="1"/>
          </p:nvPr>
        </p:nvSpPr>
        <p:spPr>
          <a:xfrm>
            <a:off x="838200" y="1825624"/>
            <a:ext cx="10515600" cy="4847891"/>
          </a:xfrm>
        </p:spPr>
        <p:txBody>
          <a:bodyPr>
            <a:normAutofit/>
          </a:bodyPr>
          <a:lstStyle/>
          <a:p>
            <a:pPr algn="just"/>
            <a:r>
              <a:rPr lang="hr-HR" sz="2000" dirty="0">
                <a:solidFill>
                  <a:srgbClr val="000000"/>
                </a:solidFill>
                <a:effectLst/>
                <a:latin typeface="+mj-lt"/>
                <a:ea typeface="Times New Roman" panose="02020603050405020304" pitchFamily="18" charset="0"/>
                <a:cs typeface="Calibri" panose="020F0502020204030204" pitchFamily="34" charset="0"/>
              </a:rPr>
              <a:t>Postupci nabave mogu započeti nakon objave LAG natječaja, ali ne smiju biti zaključeni prije podnošenja zahtjeva za potporu na LAG natječaj.</a:t>
            </a:r>
          </a:p>
          <a:p>
            <a:pPr algn="just"/>
            <a:r>
              <a:rPr lang="hr-HR" sz="2000" dirty="0">
                <a:latin typeface="+mj-lt"/>
              </a:rPr>
              <a:t>Korisnici su obvezni provesti postupak nabave i dostaviti svu dokumentaciju vezanu uz provedene postupke nabave i vezanu uz provedbu (izvršenje) ugovora prilikom podnošenja zahtjeva za isplatu.</a:t>
            </a:r>
          </a:p>
          <a:p>
            <a:pPr algn="just"/>
            <a:endParaRPr lang="hr-HR" sz="2000" dirty="0">
              <a:solidFill>
                <a:srgbClr val="000000"/>
              </a:solidFill>
              <a:effectLst/>
              <a:latin typeface="+mj-lt"/>
              <a:ea typeface="Times New Roman" panose="02020603050405020304" pitchFamily="18" charset="0"/>
            </a:endParaRPr>
          </a:p>
          <a:p>
            <a:pPr algn="just"/>
            <a:r>
              <a:rPr lang="hr-HR" sz="2000" b="1" dirty="0">
                <a:solidFill>
                  <a:schemeClr val="accent5">
                    <a:lumMod val="75000"/>
                  </a:schemeClr>
                </a:solidFill>
                <a:effectLst/>
                <a:latin typeface="+mj-lt"/>
                <a:ea typeface="Times New Roman" panose="02020603050405020304" pitchFamily="18" charset="0"/>
              </a:rPr>
              <a:t>POSTUPCI NABAVE KOD </a:t>
            </a:r>
            <a:r>
              <a:rPr lang="hr-HR" sz="2000" b="1" dirty="0" err="1">
                <a:solidFill>
                  <a:schemeClr val="accent5">
                    <a:lumMod val="75000"/>
                  </a:schemeClr>
                </a:solidFill>
                <a:effectLst/>
                <a:latin typeface="+mj-lt"/>
                <a:ea typeface="Times New Roman" panose="02020603050405020304" pitchFamily="18" charset="0"/>
              </a:rPr>
              <a:t>NEOBVEZNIKA</a:t>
            </a:r>
            <a:r>
              <a:rPr lang="hr-HR" sz="2000" b="1" dirty="0">
                <a:solidFill>
                  <a:schemeClr val="accent5">
                    <a:lumMod val="75000"/>
                  </a:schemeClr>
                </a:solidFill>
                <a:effectLst/>
                <a:latin typeface="+mj-lt"/>
                <a:ea typeface="Times New Roman" panose="02020603050405020304" pitchFamily="18" charset="0"/>
              </a:rPr>
              <a:t> JAVNE NABAVE</a:t>
            </a:r>
            <a:endParaRPr lang="hr-HR" sz="2000" b="1" dirty="0">
              <a:solidFill>
                <a:schemeClr val="accent5">
                  <a:lumMod val="75000"/>
                </a:schemeClr>
              </a:solidFill>
              <a:latin typeface="+mj-lt"/>
              <a:ea typeface="Times New Roman" panose="02020603050405020304" pitchFamily="18" charset="0"/>
            </a:endParaRPr>
          </a:p>
          <a:p>
            <a:pPr algn="just"/>
            <a:r>
              <a:rPr lang="hr-HR" sz="2000" dirty="0">
                <a:solidFill>
                  <a:srgbClr val="000000"/>
                </a:solidFill>
                <a:effectLst/>
                <a:latin typeface="+mj-lt"/>
                <a:ea typeface="Times New Roman" panose="02020603050405020304" pitchFamily="18" charset="0"/>
              </a:rPr>
              <a:t>Uvjeti, kriteriji i načini provođenja postupaka nabave za radove, robe i usluge kod </a:t>
            </a:r>
            <a:r>
              <a:rPr lang="hr-HR" sz="2000" dirty="0" err="1">
                <a:solidFill>
                  <a:srgbClr val="000000"/>
                </a:solidFill>
                <a:effectLst/>
                <a:latin typeface="+mj-lt"/>
                <a:ea typeface="Times New Roman" panose="02020603050405020304" pitchFamily="18" charset="0"/>
              </a:rPr>
              <a:t>neobveznika</a:t>
            </a:r>
            <a:r>
              <a:rPr lang="hr-HR" sz="2000" dirty="0">
                <a:solidFill>
                  <a:srgbClr val="000000"/>
                </a:solidFill>
                <a:effectLst/>
                <a:latin typeface="+mj-lt"/>
                <a:ea typeface="Times New Roman" panose="02020603050405020304" pitchFamily="18" charset="0"/>
              </a:rPr>
              <a:t> javne nabave, ovise o procijenjenoj vrijednosti nabave:</a:t>
            </a:r>
          </a:p>
          <a:p>
            <a:pPr lvl="1" algn="just"/>
            <a:r>
              <a:rPr lang="hr-HR" sz="2000" dirty="0">
                <a:solidFill>
                  <a:srgbClr val="000000"/>
                </a:solidFill>
                <a:effectLst/>
                <a:latin typeface="+mj-lt"/>
                <a:ea typeface="Times New Roman" panose="02020603050405020304" pitchFamily="18" charset="0"/>
              </a:rPr>
              <a:t>do 7.499,99 eura (bez PDV-a) ili ako se radi o maksimalnim iznosima troškova, uključujući kupnju zemljišta, objekta ili općih troškova - korisnici (naručitelji) nabavljaju po vlastitom izboru od dobavljača ili izvođača bez obveze provođenja postupka nabave putem EONA-e</a:t>
            </a:r>
          </a:p>
          <a:p>
            <a:pPr lvl="1" algn="just"/>
            <a:r>
              <a:rPr lang="hr-HR" sz="2000" dirty="0">
                <a:solidFill>
                  <a:srgbClr val="000000"/>
                </a:solidFill>
                <a:effectLst/>
                <a:latin typeface="+mj-lt"/>
                <a:ea typeface="Times New Roman" panose="02020603050405020304" pitchFamily="18" charset="0"/>
              </a:rPr>
              <a:t>od 7.500,00 eura (bez PDV-a)- korisnici (naručitelji) provode postupak nabave isključivo putem EONA</a:t>
            </a:r>
          </a:p>
          <a:p>
            <a:pPr marL="0" indent="0" algn="just">
              <a:buNone/>
            </a:pPr>
            <a:endParaRPr lang="hr-HR" sz="2000" dirty="0">
              <a:latin typeface="+mj-lt"/>
            </a:endParaRPr>
          </a:p>
        </p:txBody>
      </p:sp>
    </p:spTree>
    <p:extLst>
      <p:ext uri="{BB962C8B-B14F-4D97-AF65-F5344CB8AC3E}">
        <p14:creationId xmlns:p14="http://schemas.microsoft.com/office/powerpoint/2010/main" val="3755501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28B10AB-3878-C0F9-6E75-6964B169E67C}"/>
              </a:ext>
            </a:extLst>
          </p:cNvPr>
          <p:cNvSpPr>
            <a:spLocks noGrp="1"/>
          </p:cNvSpPr>
          <p:nvPr>
            <p:ph type="title"/>
          </p:nvPr>
        </p:nvSpPr>
        <p:spPr/>
        <p:txBody>
          <a:bodyPr/>
          <a:lstStyle/>
          <a:p>
            <a:r>
              <a:rPr lang="hr-HR" dirty="0">
                <a:solidFill>
                  <a:schemeClr val="accent5">
                    <a:lumMod val="75000"/>
                  </a:schemeClr>
                </a:solidFill>
              </a:rPr>
              <a:t>Promjene u projektu </a:t>
            </a:r>
          </a:p>
        </p:txBody>
      </p:sp>
      <p:sp>
        <p:nvSpPr>
          <p:cNvPr id="3" name="Rezervirano mjesto sadržaja 2">
            <a:extLst>
              <a:ext uri="{FF2B5EF4-FFF2-40B4-BE49-F238E27FC236}">
                <a16:creationId xmlns:a16="http://schemas.microsoft.com/office/drawing/2014/main" id="{A4A8A54F-9D83-CE67-7546-3C964B7AD74F}"/>
              </a:ext>
            </a:extLst>
          </p:cNvPr>
          <p:cNvSpPr>
            <a:spLocks noGrp="1"/>
          </p:cNvSpPr>
          <p:nvPr>
            <p:ph idx="1"/>
          </p:nvPr>
        </p:nvSpPr>
        <p:spPr/>
        <p:txBody>
          <a:bodyPr/>
          <a:lstStyle/>
          <a:p>
            <a:pPr algn="just"/>
            <a:r>
              <a:rPr lang="hr-HR" dirty="0">
                <a:latin typeface="+mj-lt"/>
              </a:rPr>
              <a:t> </a:t>
            </a:r>
            <a:r>
              <a:rPr lang="hr-HR" sz="2000" dirty="0">
                <a:latin typeface="+mj-lt"/>
              </a:rPr>
              <a:t>Nakon donošenja Odluke o dodjeli sredstava, korisnik je dužan podnijeti zahtjev za promjenu i tražiti od Agencije za plaćanja odobrenje svih promjena koje se odnose na odobreni projekt. </a:t>
            </a:r>
          </a:p>
          <a:p>
            <a:pPr marL="0" indent="0" algn="just">
              <a:buNone/>
            </a:pPr>
            <a:endParaRPr lang="hr-HR" sz="2000" dirty="0">
              <a:latin typeface="+mj-lt"/>
            </a:endParaRPr>
          </a:p>
          <a:p>
            <a:pPr algn="just"/>
            <a:r>
              <a:rPr lang="hr-HR" sz="2000" dirty="0">
                <a:latin typeface="+mj-lt"/>
              </a:rPr>
              <a:t>Tijekom provedbe projekta korisnik može podnijeti najviše tri (3) zahtjeva za promjenu. </a:t>
            </a:r>
          </a:p>
          <a:p>
            <a:pPr marL="0" indent="0" algn="just">
              <a:buNone/>
            </a:pPr>
            <a:endParaRPr lang="hr-HR" sz="2000" dirty="0">
              <a:latin typeface="+mj-lt"/>
            </a:endParaRPr>
          </a:p>
          <a:p>
            <a:pPr algn="just"/>
            <a:r>
              <a:rPr lang="hr-HR" sz="2000" dirty="0">
                <a:latin typeface="+mj-lt"/>
              </a:rPr>
              <a:t>Promjene naziva korisnika, adrese, bankovnog računa ili podataka koji se odnose na kontakte, korisnik je dužan neposredno po nastanku promjene i bez odgađanja prijaviti u Evidenciji korisnika. </a:t>
            </a:r>
          </a:p>
          <a:p>
            <a:pPr algn="just"/>
            <a:endParaRPr lang="hr-HR" dirty="0">
              <a:latin typeface="+mj-lt"/>
            </a:endParaRPr>
          </a:p>
        </p:txBody>
      </p:sp>
    </p:spTree>
    <p:extLst>
      <p:ext uri="{BB962C8B-B14F-4D97-AF65-F5344CB8AC3E}">
        <p14:creationId xmlns:p14="http://schemas.microsoft.com/office/powerpoint/2010/main" val="29537467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DF9336B-12B9-F3E6-ED72-878600C0350B}"/>
              </a:ext>
            </a:extLst>
          </p:cNvPr>
          <p:cNvSpPr>
            <a:spLocks noGrp="1"/>
          </p:cNvSpPr>
          <p:nvPr>
            <p:ph type="title"/>
          </p:nvPr>
        </p:nvSpPr>
        <p:spPr/>
        <p:txBody>
          <a:bodyPr/>
          <a:lstStyle/>
          <a:p>
            <a:r>
              <a:rPr lang="hr-HR" dirty="0">
                <a:solidFill>
                  <a:schemeClr val="accent5">
                    <a:lumMod val="75000"/>
                  </a:schemeClr>
                </a:solidFill>
              </a:rPr>
              <a:t>Promjene u projektu </a:t>
            </a:r>
          </a:p>
        </p:txBody>
      </p:sp>
      <p:sp>
        <p:nvSpPr>
          <p:cNvPr id="3" name="Rezervirano mjesto sadržaja 2">
            <a:extLst>
              <a:ext uri="{FF2B5EF4-FFF2-40B4-BE49-F238E27FC236}">
                <a16:creationId xmlns:a16="http://schemas.microsoft.com/office/drawing/2014/main" id="{92C1D0AE-B154-80B5-9822-81B5D896175A}"/>
              </a:ext>
            </a:extLst>
          </p:cNvPr>
          <p:cNvSpPr>
            <a:spLocks noGrp="1"/>
          </p:cNvSpPr>
          <p:nvPr>
            <p:ph idx="1"/>
          </p:nvPr>
        </p:nvSpPr>
        <p:spPr>
          <a:xfrm>
            <a:off x="838200" y="1443789"/>
            <a:ext cx="10515600" cy="5049086"/>
          </a:xfrm>
        </p:spPr>
        <p:txBody>
          <a:bodyPr>
            <a:normAutofit/>
          </a:bodyPr>
          <a:lstStyle/>
          <a:p>
            <a:pPr marL="219075" indent="259080" algn="just">
              <a:spcBef>
                <a:spcPts val="200"/>
              </a:spcBef>
              <a:spcAft>
                <a:spcPts val="0"/>
              </a:spcAft>
              <a:tabLst>
                <a:tab pos="180340" algn="l"/>
              </a:tabLst>
            </a:pPr>
            <a:r>
              <a:rPr lang="hr-HR" sz="1600" dirty="0">
                <a:effectLst/>
                <a:latin typeface="+mj-lt"/>
                <a:ea typeface="Calibri" panose="020F0502020204030204" pitchFamily="34" charset="0"/>
                <a:cs typeface="Calibri" panose="020F0502020204030204" pitchFamily="34" charset="0"/>
              </a:rPr>
              <a:t>Pod uvjetom da cilj projekta ne bi bio ugrožen, promjene koje se odnose na odobreni zahtjev za potporu i za koje korisnik mora podnijeti zahtjev za promjenu su sljedeće:</a:t>
            </a:r>
            <a:endParaRPr lang="hr-HR" sz="1600" dirty="0">
              <a:effectLst/>
              <a:latin typeface="+mj-lt"/>
              <a:ea typeface="Calibri" panose="020F0502020204030204" pitchFamily="34" charset="0"/>
            </a:endParaRPr>
          </a:p>
          <a:p>
            <a:pPr marL="676275" lvl="1" indent="259080" algn="just">
              <a:spcBef>
                <a:spcPts val="200"/>
              </a:spcBef>
              <a:tabLst>
                <a:tab pos="180340" algn="l"/>
              </a:tabLst>
            </a:pPr>
            <a:r>
              <a:rPr lang="hr-HR" sz="1600" dirty="0">
                <a:effectLst/>
                <a:latin typeface="+mj-lt"/>
                <a:ea typeface="Calibri" panose="020F0502020204030204" pitchFamily="34" charset="0"/>
                <a:cs typeface="Calibri" panose="020F0502020204030204" pitchFamily="34" charset="0"/>
              </a:rPr>
              <a:t>izmjena i/ili dopuna građevinske dozvole </a:t>
            </a:r>
            <a:endParaRPr lang="hr-HR" sz="1600" dirty="0">
              <a:effectLst/>
              <a:latin typeface="+mj-lt"/>
              <a:ea typeface="Calibri" panose="020F0502020204030204" pitchFamily="34" charset="0"/>
            </a:endParaRPr>
          </a:p>
          <a:p>
            <a:pPr marL="676275" lvl="1" indent="259080" algn="just">
              <a:spcBef>
                <a:spcPts val="200"/>
              </a:spcBef>
              <a:tabLst>
                <a:tab pos="180340" algn="l"/>
              </a:tabLst>
            </a:pPr>
            <a:r>
              <a:rPr lang="hr-HR" sz="1600" dirty="0">
                <a:effectLst/>
                <a:latin typeface="+mj-lt"/>
                <a:ea typeface="Calibri" panose="020F0502020204030204" pitchFamily="34" charset="0"/>
                <a:cs typeface="Calibri" panose="020F0502020204030204" pitchFamily="34" charset="0"/>
              </a:rPr>
              <a:t>izmjena i/ili dopuna glavnog projekta</a:t>
            </a:r>
            <a:endParaRPr lang="hr-HR" sz="1600" dirty="0">
              <a:effectLst/>
              <a:latin typeface="+mj-lt"/>
              <a:ea typeface="Calibri" panose="020F0502020204030204" pitchFamily="34" charset="0"/>
            </a:endParaRPr>
          </a:p>
          <a:p>
            <a:pPr marL="676275" lvl="1" indent="259080" algn="just">
              <a:spcBef>
                <a:spcPts val="200"/>
              </a:spcBef>
              <a:tabLst>
                <a:tab pos="180340" algn="l"/>
              </a:tabLst>
            </a:pPr>
            <a:r>
              <a:rPr lang="hr-HR" sz="1600" dirty="0">
                <a:effectLst/>
                <a:latin typeface="+mj-lt"/>
                <a:ea typeface="Calibri" panose="020F0502020204030204" pitchFamily="34" charset="0"/>
                <a:cs typeface="Calibri" panose="020F0502020204030204" pitchFamily="34" charset="0"/>
              </a:rPr>
              <a:t>promjena odobrenih projektnih aktivnosti pod uvjetom da nisu započete, osim ako je riječ o projektnoj aktivnosti koja se sastoji od ulaganja</a:t>
            </a:r>
            <a:endParaRPr lang="hr-HR" sz="1600" dirty="0">
              <a:effectLst/>
              <a:latin typeface="+mj-lt"/>
              <a:ea typeface="Calibri" panose="020F0502020204030204" pitchFamily="34" charset="0"/>
            </a:endParaRPr>
          </a:p>
          <a:p>
            <a:pPr marL="676275" lvl="1" indent="259080" algn="just">
              <a:spcBef>
                <a:spcPts val="200"/>
              </a:spcBef>
              <a:tabLst>
                <a:tab pos="180340" algn="l"/>
              </a:tabLst>
            </a:pPr>
            <a:r>
              <a:rPr lang="hr-HR" sz="1600" dirty="0">
                <a:effectLst/>
                <a:latin typeface="+mj-lt"/>
                <a:ea typeface="Calibri" panose="020F0502020204030204" pitchFamily="34" charset="0"/>
                <a:cs typeface="Calibri" panose="020F0502020204030204" pitchFamily="34" charset="0"/>
              </a:rPr>
              <a:t>promjena ostvarenja pokazatelja (rezultata) projekta</a:t>
            </a:r>
            <a:endParaRPr lang="hr-HR" sz="1600" dirty="0">
              <a:effectLst/>
              <a:latin typeface="+mj-lt"/>
              <a:ea typeface="Calibri" panose="020F0502020204030204" pitchFamily="34" charset="0"/>
            </a:endParaRPr>
          </a:p>
          <a:p>
            <a:pPr marL="676275" lvl="1" indent="259080" algn="just">
              <a:spcBef>
                <a:spcPts val="200"/>
              </a:spcBef>
              <a:tabLst>
                <a:tab pos="180340" algn="l"/>
              </a:tabLst>
            </a:pPr>
            <a:r>
              <a:rPr lang="hr-HR" sz="1600" dirty="0">
                <a:effectLst/>
                <a:latin typeface="+mj-lt"/>
                <a:ea typeface="Calibri" panose="020F0502020204030204" pitchFamily="34" charset="0"/>
                <a:cs typeface="Calibri" panose="020F0502020204030204" pitchFamily="34" charset="0"/>
              </a:rPr>
              <a:t>promjena lokacije ulaganja</a:t>
            </a:r>
            <a:endParaRPr lang="hr-HR" sz="1600" dirty="0">
              <a:effectLst/>
              <a:latin typeface="+mj-lt"/>
              <a:ea typeface="Calibri" panose="020F0502020204030204" pitchFamily="34" charset="0"/>
            </a:endParaRPr>
          </a:p>
          <a:p>
            <a:pPr marL="676275" lvl="1" indent="259080" algn="just">
              <a:spcBef>
                <a:spcPts val="200"/>
              </a:spcBef>
              <a:tabLst>
                <a:tab pos="180340" algn="l"/>
              </a:tabLst>
            </a:pPr>
            <a:r>
              <a:rPr lang="hr-HR" sz="1600" dirty="0">
                <a:effectLst/>
                <a:latin typeface="+mj-lt"/>
                <a:ea typeface="Calibri" panose="020F0502020204030204" pitchFamily="34" charset="0"/>
                <a:cs typeface="Calibri" panose="020F0502020204030204" pitchFamily="34" charset="0"/>
              </a:rPr>
              <a:t>promjena projektnih partnera u partnerskim projektima.   </a:t>
            </a:r>
            <a:endParaRPr lang="hr-HR" sz="16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1600" dirty="0">
                <a:effectLst/>
                <a:latin typeface="+mj-lt"/>
                <a:ea typeface="Calibri" panose="020F0502020204030204" pitchFamily="34" charset="0"/>
                <a:cs typeface="Calibri" panose="020F0502020204030204" pitchFamily="34" charset="0"/>
              </a:rPr>
              <a:t>Iznimno, u slučaju promjene projektne aktivnosti, uz uvjet da se zadrži funkcionalnost i namjena prvotno odobrene projektne aktivnosti te da nova projektna aktivnost kvalitetnije utječe na rezultate i cilj odobrenog projekta, korisnik nije obavezan prijaviti promjene podnošenjem zahtjeva za promjenu već je obvezan uz zahtjev za isplatu dostaviti pojašnjenje iz kojeg je vidljivo zašto je došlo do promjene i utječe li nova projektna aktivnost bolje na rezultat i cilj odobrenog projekta. </a:t>
            </a:r>
          </a:p>
          <a:p>
            <a:pPr marL="219075" indent="0" algn="just">
              <a:spcBef>
                <a:spcPts val="200"/>
              </a:spcBef>
              <a:spcAft>
                <a:spcPts val="0"/>
              </a:spcAft>
              <a:buNone/>
              <a:tabLst>
                <a:tab pos="180340" algn="l"/>
              </a:tabLst>
            </a:pPr>
            <a:endParaRPr lang="hr-HR" sz="16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1600" dirty="0">
                <a:effectLst/>
                <a:latin typeface="+mj-lt"/>
                <a:ea typeface="Calibri" panose="020F0502020204030204" pitchFamily="34" charset="0"/>
                <a:cs typeface="Calibri" panose="020F0502020204030204" pitchFamily="34" charset="0"/>
              </a:rPr>
              <a:t>Ako je korisnik podnio zahtjev za promjenu, zahtjev za isplatu moći će podnijeti tek nakon zaprimanja odgovora od strane Agencije za plaćanja. Ako je obrada zahtjeva za isplatu u tijeku, korisnik neće biti u mogućnosti podnijeti zahtjev za promjenu.</a:t>
            </a:r>
            <a:endParaRPr lang="hr-HR" sz="16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1600" dirty="0">
                <a:effectLst/>
                <a:latin typeface="+mj-lt"/>
                <a:ea typeface="Calibri" panose="020F0502020204030204" pitchFamily="34" charset="0"/>
                <a:cs typeface="Calibri" panose="020F0502020204030204" pitchFamily="34" charset="0"/>
              </a:rPr>
              <a:t>Zahtjev za promjenu korisnik  je u obvezi podnijeti najmanje 45 dana prije isteka krajnjeg roka za podnošenje zahtjeva za isplatu, u protivnom Agencija za plaćanja izdaje Odluku o odbijanju promjene. </a:t>
            </a:r>
            <a:endParaRPr lang="hr-HR" sz="1600" dirty="0">
              <a:effectLst/>
              <a:latin typeface="+mj-lt"/>
              <a:ea typeface="Calibri" panose="020F0502020204030204" pitchFamily="34" charset="0"/>
            </a:endParaRPr>
          </a:p>
          <a:p>
            <a:endParaRPr lang="hr-HR" dirty="0">
              <a:latin typeface="+mj-lt"/>
            </a:endParaRPr>
          </a:p>
        </p:txBody>
      </p:sp>
    </p:spTree>
    <p:extLst>
      <p:ext uri="{BB962C8B-B14F-4D97-AF65-F5344CB8AC3E}">
        <p14:creationId xmlns:p14="http://schemas.microsoft.com/office/powerpoint/2010/main" val="27056354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7CD8FB-FE5F-8FAF-6133-671E09F9AD66}"/>
              </a:ext>
            </a:extLst>
          </p:cNvPr>
          <p:cNvSpPr>
            <a:spLocks noGrp="1"/>
          </p:cNvSpPr>
          <p:nvPr>
            <p:ph type="title"/>
          </p:nvPr>
        </p:nvSpPr>
        <p:spPr>
          <a:xfrm>
            <a:off x="1008992" y="1150883"/>
            <a:ext cx="10344807" cy="788276"/>
          </a:xfrm>
        </p:spPr>
        <p:txBody>
          <a:bodyPr>
            <a:noAutofit/>
          </a:bodyPr>
          <a:lstStyle/>
          <a:p>
            <a:r>
              <a:rPr lang="hr-HR" sz="2800" b="1" dirty="0">
                <a:solidFill>
                  <a:schemeClr val="accent5">
                    <a:lumMod val="75000"/>
                  </a:schemeClr>
                </a:solidFill>
              </a:rPr>
              <a:t>Primjer promjene odobrenih projektnih aktivnosti za koje se mora podnijeti zahtjev za promjenu, te promjenu aktivnosti za koju se ne treba podnijeti zahtjev za promjenu</a:t>
            </a:r>
          </a:p>
        </p:txBody>
      </p:sp>
      <p:sp>
        <p:nvSpPr>
          <p:cNvPr id="3" name="Rezervirano mjesto sadržaja 2">
            <a:extLst>
              <a:ext uri="{FF2B5EF4-FFF2-40B4-BE49-F238E27FC236}">
                <a16:creationId xmlns:a16="http://schemas.microsoft.com/office/drawing/2014/main" id="{A7309EF1-F3B3-7FA7-6129-7C6150976D77}"/>
              </a:ext>
            </a:extLst>
          </p:cNvPr>
          <p:cNvSpPr>
            <a:spLocks noGrp="1"/>
          </p:cNvSpPr>
          <p:nvPr>
            <p:ph idx="1"/>
          </p:nvPr>
        </p:nvSpPr>
        <p:spPr>
          <a:xfrm>
            <a:off x="838200" y="2301710"/>
            <a:ext cx="10515600" cy="4351338"/>
          </a:xfrm>
        </p:spPr>
        <p:txBody>
          <a:bodyPr>
            <a:normAutofit/>
          </a:bodyPr>
          <a:lstStyle/>
          <a:p>
            <a:pPr algn="just"/>
            <a:endParaRPr lang="hr-HR" dirty="0">
              <a:latin typeface="+mj-lt"/>
            </a:endParaRPr>
          </a:p>
          <a:p>
            <a:pPr algn="just"/>
            <a:r>
              <a:rPr lang="hr-HR" sz="2200" dirty="0">
                <a:latin typeface="+mj-lt"/>
              </a:rPr>
              <a:t>Primjer promjene odobrene aktivnosti za koju se mora podnijeti zahtjev za promjenu: npr. korisniku je odobrena projektna aktivnost nabave poljoprivredne mehanizacije-</a:t>
            </a:r>
            <a:r>
              <a:rPr lang="hr-HR" sz="2200" dirty="0" err="1">
                <a:latin typeface="+mj-lt"/>
              </a:rPr>
              <a:t>međuredni</a:t>
            </a:r>
            <a:r>
              <a:rPr lang="hr-HR" sz="2200" dirty="0">
                <a:latin typeface="+mj-lt"/>
              </a:rPr>
              <a:t> kultivator (2 reda), a zahtjevom za promjenu odustaje od nabave istog i traži umjesto njega </a:t>
            </a:r>
            <a:r>
              <a:rPr lang="hr-HR" sz="2200" dirty="0" err="1">
                <a:latin typeface="+mj-lt"/>
              </a:rPr>
              <a:t>atomizer</a:t>
            </a:r>
            <a:r>
              <a:rPr lang="hr-HR" sz="2200" dirty="0">
                <a:latin typeface="+mj-lt"/>
              </a:rPr>
              <a:t>-vučeni 3000 l.</a:t>
            </a:r>
          </a:p>
          <a:p>
            <a:pPr algn="just"/>
            <a:r>
              <a:rPr lang="hr-HR" sz="2200" dirty="0">
                <a:latin typeface="+mj-lt"/>
              </a:rPr>
              <a:t>Primjer promjene odobrene aktivnosti za koju korisnik ne mora podnijeti zahtjev za promjenu, već je obvezan uz zahtjev za isplatu dostaviti pojašnjenje iz kojeg je vidljivo zašto je došlo do promjene i utječe li nova projektna aktivnost bolje na rezultat i cilj odobrenog projekta: npr. korisniku je odobrena projektna aktivnost nabave poljoprivredne mehanizacije-</a:t>
            </a:r>
            <a:r>
              <a:rPr lang="hr-HR" sz="2200" dirty="0" err="1">
                <a:latin typeface="+mj-lt"/>
              </a:rPr>
              <a:t>međuredni</a:t>
            </a:r>
            <a:r>
              <a:rPr lang="hr-HR" sz="2200" dirty="0">
                <a:latin typeface="+mj-lt"/>
              </a:rPr>
              <a:t> kultivator (2 reda), a u zahtjevu za isplatu podnosi za </a:t>
            </a:r>
            <a:r>
              <a:rPr lang="hr-HR" sz="2200" dirty="0" err="1">
                <a:latin typeface="+mj-lt"/>
              </a:rPr>
              <a:t>međuredni</a:t>
            </a:r>
            <a:r>
              <a:rPr lang="hr-HR" sz="2200" dirty="0">
                <a:latin typeface="+mj-lt"/>
              </a:rPr>
              <a:t> kultivator (4 reda).</a:t>
            </a:r>
          </a:p>
        </p:txBody>
      </p:sp>
    </p:spTree>
    <p:extLst>
      <p:ext uri="{BB962C8B-B14F-4D97-AF65-F5344CB8AC3E}">
        <p14:creationId xmlns:p14="http://schemas.microsoft.com/office/powerpoint/2010/main" val="36407560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05D34F-54C1-B10B-39DE-2C1652F012D6}"/>
              </a:ext>
            </a:extLst>
          </p:cNvPr>
          <p:cNvSpPr>
            <a:spLocks noGrp="1"/>
          </p:cNvSpPr>
          <p:nvPr>
            <p:ph type="title"/>
          </p:nvPr>
        </p:nvSpPr>
        <p:spPr/>
        <p:txBody>
          <a:bodyPr/>
          <a:lstStyle/>
          <a:p>
            <a:r>
              <a:rPr lang="hr-HR" dirty="0">
                <a:solidFill>
                  <a:schemeClr val="accent5">
                    <a:lumMod val="75000"/>
                  </a:schemeClr>
                </a:solidFill>
              </a:rPr>
              <a:t>Isplata sredstava</a:t>
            </a:r>
          </a:p>
        </p:txBody>
      </p:sp>
      <p:sp>
        <p:nvSpPr>
          <p:cNvPr id="3" name="Rezervirano mjesto sadržaja 2">
            <a:extLst>
              <a:ext uri="{FF2B5EF4-FFF2-40B4-BE49-F238E27FC236}">
                <a16:creationId xmlns:a16="http://schemas.microsoft.com/office/drawing/2014/main" id="{DB703DA7-E7D6-0596-6988-DB3156151006}"/>
              </a:ext>
            </a:extLst>
          </p:cNvPr>
          <p:cNvSpPr>
            <a:spLocks noGrp="1"/>
          </p:cNvSpPr>
          <p:nvPr>
            <p:ph idx="1"/>
          </p:nvPr>
        </p:nvSpPr>
        <p:spPr/>
        <p:txBody>
          <a:bodyPr>
            <a:normAutofit/>
          </a:bodyPr>
          <a:lstStyle/>
          <a:p>
            <a:pPr marL="219075" indent="259080" algn="just">
              <a:spcBef>
                <a:spcPts val="200"/>
              </a:spcBef>
              <a:spcAft>
                <a:spcPts val="0"/>
              </a:spcAft>
              <a:tabLst>
                <a:tab pos="180340" algn="l"/>
              </a:tabLst>
            </a:pPr>
            <a:r>
              <a:rPr lang="hr-HR" sz="2000" dirty="0">
                <a:effectLst/>
                <a:latin typeface="+mj-lt"/>
                <a:ea typeface="Calibri" panose="020F0502020204030204" pitchFamily="34" charset="0"/>
                <a:cs typeface="Calibri" panose="020F0502020204030204" pitchFamily="34" charset="0"/>
              </a:rPr>
              <a:t>Korisnik potražuje sredstva javne potpore podnošenjem zahtjeva za isplatu/zahtjeva za isplatu predujma na jedan od sljedećih načina:</a:t>
            </a:r>
            <a:endParaRPr lang="hr-HR" sz="2000" dirty="0">
              <a:effectLst/>
              <a:latin typeface="+mj-lt"/>
              <a:ea typeface="Calibri" panose="020F0502020204030204" pitchFamily="34" charset="0"/>
            </a:endParaRPr>
          </a:p>
          <a:p>
            <a:pPr marL="676275" lvl="1" indent="259080" algn="just">
              <a:spcBef>
                <a:spcPts val="200"/>
              </a:spcBef>
              <a:tabLst>
                <a:tab pos="180340" algn="l"/>
              </a:tabLst>
            </a:pPr>
            <a:r>
              <a:rPr lang="hr-HR" sz="2000" dirty="0">
                <a:effectLst/>
                <a:latin typeface="+mj-lt"/>
                <a:ea typeface="Calibri" panose="020F0502020204030204" pitchFamily="34" charset="0"/>
                <a:cs typeface="Calibri" panose="020F0502020204030204" pitchFamily="34" charset="0"/>
              </a:rPr>
              <a:t>isplata putem predujma</a:t>
            </a:r>
            <a:endParaRPr lang="hr-HR" sz="2000" dirty="0">
              <a:effectLst/>
              <a:latin typeface="+mj-lt"/>
              <a:ea typeface="Calibri" panose="020F0502020204030204" pitchFamily="34" charset="0"/>
            </a:endParaRPr>
          </a:p>
          <a:p>
            <a:pPr marL="676275" lvl="1" indent="259080" algn="just">
              <a:spcBef>
                <a:spcPts val="200"/>
              </a:spcBef>
              <a:tabLst>
                <a:tab pos="180340" algn="l"/>
              </a:tabLst>
            </a:pPr>
            <a:r>
              <a:rPr lang="hr-HR" sz="2000" dirty="0">
                <a:effectLst/>
                <a:latin typeface="+mj-lt"/>
                <a:ea typeface="Calibri" panose="020F0502020204030204" pitchFamily="34" charset="0"/>
                <a:cs typeface="Calibri" panose="020F0502020204030204" pitchFamily="34" charset="0"/>
              </a:rPr>
              <a:t>isplata putem rata</a:t>
            </a:r>
            <a:endParaRPr lang="hr-HR" sz="2000" dirty="0">
              <a:effectLst/>
              <a:latin typeface="+mj-lt"/>
              <a:ea typeface="Calibri" panose="020F0502020204030204" pitchFamily="34" charset="0"/>
            </a:endParaRPr>
          </a:p>
          <a:p>
            <a:pPr marL="676275" lvl="1" indent="259080" algn="just">
              <a:spcBef>
                <a:spcPts val="200"/>
              </a:spcBef>
              <a:tabLst>
                <a:tab pos="180340" algn="l"/>
              </a:tabLst>
            </a:pPr>
            <a:r>
              <a:rPr lang="hr-HR" sz="2000" dirty="0">
                <a:effectLst/>
                <a:latin typeface="+mj-lt"/>
                <a:ea typeface="Calibri" panose="020F0502020204030204" pitchFamily="34" charset="0"/>
                <a:cs typeface="Calibri" panose="020F0502020204030204" pitchFamily="34" charset="0"/>
              </a:rPr>
              <a:t>isplata u fiksnom dijelu. </a:t>
            </a:r>
          </a:p>
          <a:p>
            <a:pPr marL="219075" indent="259080" algn="just">
              <a:spcBef>
                <a:spcPts val="200"/>
              </a:spcBef>
              <a:tabLst>
                <a:tab pos="180340" algn="l"/>
              </a:tabLst>
            </a:pPr>
            <a:endParaRPr lang="hr-HR" sz="2000" dirty="0">
              <a:latin typeface="+mj-lt"/>
              <a:ea typeface="Calibri" panose="020F0502020204030204" pitchFamily="34" charset="0"/>
              <a:cs typeface="Calibri" panose="020F0502020204030204" pitchFamily="34" charset="0"/>
            </a:endParaRPr>
          </a:p>
          <a:p>
            <a:pPr marL="219075" indent="259080" algn="just">
              <a:spcBef>
                <a:spcPts val="200"/>
              </a:spcBef>
              <a:spcAft>
                <a:spcPts val="0"/>
              </a:spcAft>
              <a:tabLst>
                <a:tab pos="180340" algn="l"/>
              </a:tabLst>
            </a:pPr>
            <a:r>
              <a:rPr lang="hr-HR" sz="2000" dirty="0">
                <a:effectLst/>
                <a:latin typeface="+mj-lt"/>
                <a:ea typeface="Calibri" panose="020F0502020204030204" pitchFamily="34" charset="0"/>
                <a:cs typeface="Calibri" panose="020F0502020204030204" pitchFamily="34" charset="0"/>
              </a:rPr>
              <a:t>U slučaju partnerskih projekata, Agencija za plaćanja ukupna odobrena sredstva javne potpore isplaćuje glavnom partneru. </a:t>
            </a:r>
            <a:endParaRPr lang="hr-HR" sz="20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2000" dirty="0">
                <a:effectLst/>
                <a:latin typeface="+mj-lt"/>
                <a:ea typeface="Calibri" panose="020F0502020204030204" pitchFamily="34" charset="0"/>
                <a:cs typeface="Calibri" panose="020F0502020204030204" pitchFamily="34" charset="0"/>
              </a:rPr>
              <a:t>Glavni partner obvezan je isplaćena sredstava odmah doznačiti ostalim projektnim partnerima u skladu sa Sporazumom o partnerstvu. U tome slučaju, glavni partner je obvezan osigurati dokaze o izvršenim doznakama isplaćenih sredstava javne potpore prema projektnim partnerima.  </a:t>
            </a:r>
            <a:endParaRPr lang="hr-HR" sz="2000" dirty="0">
              <a:effectLst/>
              <a:latin typeface="+mj-lt"/>
              <a:ea typeface="Calibri" panose="020F0502020204030204" pitchFamily="34" charset="0"/>
            </a:endParaRPr>
          </a:p>
          <a:p>
            <a:pPr marL="219075" indent="259080" algn="just">
              <a:spcBef>
                <a:spcPts val="200"/>
              </a:spcBef>
              <a:tabLst>
                <a:tab pos="180340" algn="l"/>
              </a:tabLst>
            </a:pPr>
            <a:endParaRPr lang="hr-HR" sz="2400" dirty="0">
              <a:effectLst/>
              <a:latin typeface="+mj-lt"/>
              <a:ea typeface="Calibri" panose="020F0502020204030204" pitchFamily="34" charset="0"/>
            </a:endParaRPr>
          </a:p>
          <a:p>
            <a:endParaRPr lang="hr-HR" sz="3600" dirty="0">
              <a:latin typeface="+mj-lt"/>
            </a:endParaRPr>
          </a:p>
        </p:txBody>
      </p:sp>
    </p:spTree>
    <p:extLst>
      <p:ext uri="{BB962C8B-B14F-4D97-AF65-F5344CB8AC3E}">
        <p14:creationId xmlns:p14="http://schemas.microsoft.com/office/powerpoint/2010/main" val="41637127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6C80C5-10F3-141F-6FE7-5F0B18307F97}"/>
              </a:ext>
            </a:extLst>
          </p:cNvPr>
          <p:cNvSpPr>
            <a:spLocks noGrp="1"/>
          </p:cNvSpPr>
          <p:nvPr>
            <p:ph type="title"/>
          </p:nvPr>
        </p:nvSpPr>
        <p:spPr>
          <a:xfrm>
            <a:off x="838200" y="974725"/>
            <a:ext cx="10515600" cy="1325563"/>
          </a:xfrm>
        </p:spPr>
        <p:txBody>
          <a:bodyPr>
            <a:normAutofit fontScale="90000"/>
          </a:bodyPr>
          <a:lstStyle/>
          <a:p>
            <a:r>
              <a:rPr lang="hr-HR" dirty="0">
                <a:solidFill>
                  <a:schemeClr val="accent5">
                    <a:lumMod val="75000"/>
                  </a:schemeClr>
                </a:solidFill>
              </a:rPr>
              <a:t>Isplata putem predujma</a:t>
            </a:r>
            <a:br>
              <a:rPr lang="hr-HR" dirty="0">
                <a:solidFill>
                  <a:schemeClr val="accent5">
                    <a:lumMod val="75000"/>
                  </a:schemeClr>
                </a:solidFill>
              </a:rPr>
            </a:br>
            <a:br>
              <a:rPr lang="hr-HR" dirty="0">
                <a:solidFill>
                  <a:schemeClr val="accent5">
                    <a:lumMod val="75000"/>
                  </a:schemeClr>
                </a:solidFill>
              </a:rPr>
            </a:br>
            <a:endParaRPr lang="hr-HR" dirty="0">
              <a:solidFill>
                <a:schemeClr val="accent5">
                  <a:lumMod val="75000"/>
                </a:schemeClr>
              </a:solidFill>
            </a:endParaRPr>
          </a:p>
        </p:txBody>
      </p:sp>
      <p:sp>
        <p:nvSpPr>
          <p:cNvPr id="3" name="Rezervirano mjesto sadržaja 2">
            <a:extLst>
              <a:ext uri="{FF2B5EF4-FFF2-40B4-BE49-F238E27FC236}">
                <a16:creationId xmlns:a16="http://schemas.microsoft.com/office/drawing/2014/main" id="{B8372184-8AAA-6C2F-2743-1CDCA8596942}"/>
              </a:ext>
            </a:extLst>
          </p:cNvPr>
          <p:cNvSpPr>
            <a:spLocks noGrp="1"/>
          </p:cNvSpPr>
          <p:nvPr>
            <p:ph idx="1"/>
          </p:nvPr>
        </p:nvSpPr>
        <p:spPr/>
        <p:txBody>
          <a:bodyPr>
            <a:normAutofit lnSpcReduction="10000"/>
          </a:bodyPr>
          <a:lstStyle/>
          <a:p>
            <a:pPr marL="219075" indent="259080" algn="just">
              <a:spcBef>
                <a:spcPts val="200"/>
              </a:spcBef>
              <a:spcAft>
                <a:spcPts val="0"/>
              </a:spcAft>
              <a:tabLst>
                <a:tab pos="180340" algn="l"/>
              </a:tabLst>
            </a:pPr>
            <a:r>
              <a:rPr lang="hr-HR" sz="1800" dirty="0">
                <a:effectLst/>
                <a:latin typeface="+mj-lt"/>
                <a:ea typeface="Calibri" panose="020F0502020204030204" pitchFamily="34" charset="0"/>
                <a:cs typeface="Calibri" panose="020F0502020204030204" pitchFamily="34" charset="0"/>
              </a:rPr>
              <a:t>Korisnik može putem zahtjeva za isplatu predujma tražiti isplatu predujma koji </a:t>
            </a:r>
            <a:r>
              <a:rPr lang="hr-HR" sz="1800" b="1" dirty="0">
                <a:effectLst/>
                <a:latin typeface="+mj-lt"/>
                <a:ea typeface="Calibri" panose="020F0502020204030204" pitchFamily="34" charset="0"/>
                <a:cs typeface="Calibri" panose="020F0502020204030204" pitchFamily="34" charset="0"/>
              </a:rPr>
              <a:t>može iznositi najviše 50% odobrenih sredstava javne potpore.</a:t>
            </a:r>
            <a:endParaRPr lang="hr-HR" sz="1800" b="1"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1800" b="1" dirty="0">
                <a:effectLst/>
                <a:latin typeface="+mj-lt"/>
                <a:ea typeface="Calibri" panose="020F0502020204030204" pitchFamily="34" charset="0"/>
                <a:cs typeface="Calibri" panose="020F0502020204030204" pitchFamily="34" charset="0"/>
              </a:rPr>
              <a:t>Zahtjev za isplatu predujma korisnik može tražiti najkasnije u roku devet mjeseci od dana donošenja Odluke o dodjeli sredstava.</a:t>
            </a:r>
            <a:endParaRPr lang="hr-HR" sz="1800" b="1"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1800" dirty="0">
                <a:effectLst/>
                <a:latin typeface="+mj-lt"/>
                <a:ea typeface="Calibri" panose="020F0502020204030204" pitchFamily="34" charset="0"/>
                <a:cs typeface="Calibri" panose="020F0502020204030204" pitchFamily="34" charset="0"/>
              </a:rPr>
              <a:t>Uvjet za isplatu predujma je dostava bankarske garancije plative „na prvi poziv“ i „bez prigovora“ u stopostotnoj vrijednosti iznosa predujma, osim ako je korisnik javnopravno tijelo. U slučaju partnerskih projekata, javnopravno tijelo mora biti glavni partner, kako bi se isplatio predujam bez dostava bankarske garancije plative „na prvi poziv“ i „bez prigovora“ u stopostotnoj vrijednosti iznosa predujma.   </a:t>
            </a:r>
            <a:endParaRPr lang="hr-HR" sz="1800" dirty="0">
              <a:effectLst/>
              <a:latin typeface="+mj-lt"/>
              <a:ea typeface="Calibri" panose="020F0502020204030204" pitchFamily="34" charset="0"/>
            </a:endParaRPr>
          </a:p>
          <a:p>
            <a:pPr marL="219075" indent="0" algn="just">
              <a:spcBef>
                <a:spcPts val="200"/>
              </a:spcBef>
              <a:spcAft>
                <a:spcPts val="0"/>
              </a:spcAft>
              <a:buNone/>
              <a:tabLst>
                <a:tab pos="180340" algn="l"/>
              </a:tabLst>
            </a:pPr>
            <a:r>
              <a:rPr lang="hr-HR" sz="1800" b="1" dirty="0">
                <a:effectLst/>
                <a:latin typeface="+mj-lt"/>
                <a:ea typeface="Calibri" panose="020F0502020204030204" pitchFamily="34" charset="0"/>
                <a:cs typeface="Calibri" panose="020F0502020204030204" pitchFamily="34" charset="0"/>
              </a:rPr>
              <a:t>Plaćanje predujma ne isključuje plaćanje u ratama</a:t>
            </a:r>
            <a:r>
              <a:rPr lang="hr-HR" sz="1800" dirty="0">
                <a:effectLst/>
                <a:latin typeface="+mj-lt"/>
                <a:ea typeface="Calibri" panose="020F0502020204030204" pitchFamily="34" charset="0"/>
                <a:cs typeface="Calibri" panose="020F0502020204030204" pitchFamily="34" charset="0"/>
              </a:rPr>
              <a:t>. Nakon podnošenja zahtjeva za isplatu rate nije moguće podnošenje zahtjeva za isplatu predujma.</a:t>
            </a:r>
          </a:p>
          <a:p>
            <a:pPr marL="504825" indent="-285750" algn="just">
              <a:spcBef>
                <a:spcPts val="200"/>
              </a:spcBef>
              <a:tabLst>
                <a:tab pos="180340" algn="l"/>
              </a:tabLst>
            </a:pPr>
            <a:r>
              <a:rPr lang="hr-HR" sz="1800" dirty="0">
                <a:effectLst/>
                <a:latin typeface="+mj-lt"/>
                <a:ea typeface="Calibri" panose="020F0502020204030204" pitchFamily="34" charset="0"/>
              </a:rPr>
              <a:t>Bankarska garancija mora vrijediti od trenutka podnošenja zahtjeva za isplatu predujma do isteka šest mjeseci nakon krajnjeg roka za podnošenje zahtjeva za isplatu</a:t>
            </a:r>
          </a:p>
          <a:p>
            <a:pPr marL="219075" indent="259080" algn="just">
              <a:spcBef>
                <a:spcPts val="200"/>
              </a:spcBef>
              <a:spcAft>
                <a:spcPts val="0"/>
              </a:spcAft>
              <a:tabLst>
                <a:tab pos="180340" algn="l"/>
              </a:tabLst>
            </a:pPr>
            <a:r>
              <a:rPr lang="hr-HR" sz="1800" dirty="0">
                <a:effectLst/>
                <a:latin typeface="+mj-lt"/>
                <a:ea typeface="Calibri" panose="020F0502020204030204" pitchFamily="34" charset="0"/>
                <a:cs typeface="Calibri" panose="020F0502020204030204" pitchFamily="34" charset="0"/>
              </a:rPr>
              <a:t>Isplaćeni predujam mora se pravdati putem svakog podnesenog zahtjeva za isplatu putem stvarnog nastalog prihvatljivog troška.</a:t>
            </a:r>
            <a:endParaRPr lang="hr-HR" sz="1800" dirty="0">
              <a:effectLst/>
              <a:latin typeface="+mj-lt"/>
              <a:ea typeface="Calibri" panose="020F0502020204030204" pitchFamily="34" charset="0"/>
            </a:endParaRPr>
          </a:p>
          <a:p>
            <a:pPr marL="219075" indent="259080" algn="just">
              <a:spcBef>
                <a:spcPts val="200"/>
              </a:spcBef>
              <a:spcAft>
                <a:spcPts val="0"/>
              </a:spcAft>
              <a:tabLst>
                <a:tab pos="180340" algn="l"/>
              </a:tabLst>
            </a:pPr>
            <a:r>
              <a:rPr lang="hr-HR" sz="1800" b="1" dirty="0">
                <a:effectLst/>
                <a:latin typeface="+mj-lt"/>
                <a:ea typeface="Calibri" panose="020F0502020204030204" pitchFamily="34" charset="0"/>
                <a:cs typeface="Calibri" panose="020F0502020204030204" pitchFamily="34" charset="0"/>
              </a:rPr>
              <a:t>Od prihvatljivog iznosa potpore za isplatu, najmanje 50% sredstava odnosi se na pravdanje isplaćenog predujma, dok se preostali iznos isplaćuje korisniku.  </a:t>
            </a:r>
          </a:p>
          <a:p>
            <a:pPr marL="219075" indent="259080" algn="just">
              <a:spcBef>
                <a:spcPts val="200"/>
              </a:spcBef>
              <a:spcAft>
                <a:spcPts val="0"/>
              </a:spcAft>
              <a:tabLst>
                <a:tab pos="180340" algn="l"/>
              </a:tabLst>
            </a:pPr>
            <a:r>
              <a:rPr lang="hr-HR" sz="1800" dirty="0">
                <a:effectLst/>
                <a:latin typeface="+mj-lt"/>
                <a:ea typeface="Calibri" panose="020F0502020204030204" pitchFamily="34" charset="0"/>
              </a:rPr>
              <a:t>Zahtjev za potporu/promjenu/isplatu/isplatu predujma/odustajanje (u daljnjem tekstu: zahtjev) popunjava se u elektroničkom obliku putem </a:t>
            </a:r>
            <a:r>
              <a:rPr lang="hr-HR" sz="1800" dirty="0" err="1">
                <a:effectLst/>
                <a:latin typeface="+mj-lt"/>
                <a:ea typeface="Calibri" panose="020F0502020204030204" pitchFamily="34" charset="0"/>
              </a:rPr>
              <a:t>AGRONET</a:t>
            </a:r>
            <a:r>
              <a:rPr lang="hr-HR" sz="1800" dirty="0">
                <a:effectLst/>
                <a:latin typeface="+mj-lt"/>
                <a:ea typeface="Calibri" panose="020F0502020204030204" pitchFamily="34" charset="0"/>
              </a:rPr>
              <a:t>-a.</a:t>
            </a:r>
          </a:p>
          <a:p>
            <a:pPr marL="504825" indent="-285750" algn="just">
              <a:spcBef>
                <a:spcPts val="200"/>
              </a:spcBef>
              <a:tabLst>
                <a:tab pos="180340" algn="l"/>
              </a:tabLst>
            </a:pPr>
            <a:endParaRPr lang="hr-HR" dirty="0">
              <a:latin typeface="+mj-lt"/>
            </a:endParaRPr>
          </a:p>
        </p:txBody>
      </p:sp>
    </p:spTree>
    <p:extLst>
      <p:ext uri="{BB962C8B-B14F-4D97-AF65-F5344CB8AC3E}">
        <p14:creationId xmlns:p14="http://schemas.microsoft.com/office/powerpoint/2010/main" val="3489399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8E509EE-9223-4EBE-8549-864D2A418327}"/>
              </a:ext>
            </a:extLst>
          </p:cNvPr>
          <p:cNvSpPr>
            <a:spLocks noGrp="1"/>
          </p:cNvSpPr>
          <p:nvPr>
            <p:ph type="title"/>
          </p:nvPr>
        </p:nvSpPr>
        <p:spPr/>
        <p:txBody>
          <a:bodyPr/>
          <a:lstStyle/>
          <a:p>
            <a:r>
              <a:rPr lang="hr-HR" dirty="0">
                <a:solidFill>
                  <a:schemeClr val="accent1">
                    <a:lumMod val="75000"/>
                  </a:schemeClr>
                </a:solidFill>
              </a:rPr>
              <a:t>Intenzitet javne potpore</a:t>
            </a:r>
            <a:endParaRPr lang="hr-HR" dirty="0"/>
          </a:p>
        </p:txBody>
      </p:sp>
      <p:sp>
        <p:nvSpPr>
          <p:cNvPr id="3" name="Rezervirano mjesto sadržaja 2">
            <a:extLst>
              <a:ext uri="{FF2B5EF4-FFF2-40B4-BE49-F238E27FC236}">
                <a16:creationId xmlns:a16="http://schemas.microsoft.com/office/drawing/2014/main" id="{876BA8CD-18D6-41D1-AD9F-4FC3E30221D9}"/>
              </a:ext>
            </a:extLst>
          </p:cNvPr>
          <p:cNvSpPr>
            <a:spLocks noGrp="1"/>
          </p:cNvSpPr>
          <p:nvPr>
            <p:ph idx="1"/>
          </p:nvPr>
        </p:nvSpPr>
        <p:spPr/>
        <p:txBody>
          <a:bodyPr>
            <a:normAutofit/>
          </a:bodyPr>
          <a:lstStyle/>
          <a:p>
            <a:r>
              <a:rPr lang="hr-HR" sz="1600" b="1" dirty="0">
                <a:solidFill>
                  <a:schemeClr val="accent1">
                    <a:lumMod val="75000"/>
                  </a:schemeClr>
                </a:solidFill>
                <a:effectLst/>
                <a:latin typeface="+mj-lt"/>
                <a:ea typeface="Calibri" panose="020F0502020204030204" pitchFamily="34" charset="0"/>
              </a:rPr>
              <a:t>PARTNERSKI PROJEKT</a:t>
            </a:r>
          </a:p>
          <a:p>
            <a:pPr marL="0" indent="0">
              <a:buNone/>
            </a:pPr>
            <a:r>
              <a:rPr lang="hr-HR" sz="1600" dirty="0">
                <a:effectLst/>
                <a:latin typeface="+mj-lt"/>
                <a:ea typeface="Calibri" panose="020F0502020204030204" pitchFamily="34" charset="0"/>
              </a:rPr>
              <a:t>povećani intenzitet potpore se ostvaruje samo ako svi partneri u projektu zadovoljavaju uvjete kojima se ostvaruje povećanje</a:t>
            </a:r>
          </a:p>
          <a:p>
            <a:pPr marL="0" indent="0">
              <a:buNone/>
            </a:pPr>
            <a:endParaRPr lang="hr-HR" sz="1600" dirty="0">
              <a:latin typeface="+mj-lt"/>
              <a:ea typeface="Calibri" panose="020F0502020204030204" pitchFamily="34" charset="0"/>
            </a:endParaRPr>
          </a:p>
          <a:p>
            <a:r>
              <a:rPr lang="hr-HR" sz="1600" b="1" dirty="0">
                <a:solidFill>
                  <a:schemeClr val="accent1">
                    <a:lumMod val="75000"/>
                  </a:schemeClr>
                </a:solidFill>
                <a:latin typeface="+mj-lt"/>
                <a:ea typeface="Calibri" panose="020F0502020204030204" pitchFamily="34" charset="0"/>
              </a:rPr>
              <a:t>MLADI POLJOPRIVREDNIK</a:t>
            </a:r>
          </a:p>
          <a:p>
            <a:pPr marL="0" indent="0">
              <a:buNone/>
            </a:pPr>
            <a:r>
              <a:rPr lang="hr-HR" sz="1600" dirty="0">
                <a:latin typeface="+mj-lt"/>
                <a:ea typeface="Calibri" panose="020F0502020204030204" pitchFamily="34" charset="0"/>
              </a:rPr>
              <a:t>Prije podnošenja konačnog zahtjeva za isplatu mora:</a:t>
            </a:r>
          </a:p>
          <a:p>
            <a:pPr algn="just">
              <a:lnSpc>
                <a:spcPct val="115000"/>
              </a:lnSpc>
            </a:pPr>
            <a:r>
              <a:rPr lang="hr-HR" sz="1600" dirty="0">
                <a:effectLst/>
                <a:latin typeface="+mj-lt"/>
                <a:ea typeface="Calibri" panose="020F0502020204030204" pitchFamily="34" charset="0"/>
                <a:cs typeface="Times New Roman" panose="02020603050405020304" pitchFamily="18" charset="0"/>
              </a:rPr>
              <a:t>a) fizička osoba  (OPG, obrt) - mladi poljoprivrednik mora plaćati doprinose isključivo po osnovi obavljanja samostalne djelatnosti, odnosno obavljati djelatnost poljoprivrede/obrta kao jedino ili glavno zanimanje,</a:t>
            </a:r>
          </a:p>
          <a:p>
            <a:pPr algn="just">
              <a:lnSpc>
                <a:spcPct val="115000"/>
              </a:lnSpc>
            </a:pPr>
            <a:r>
              <a:rPr lang="hr-HR" sz="1600" dirty="0">
                <a:effectLst/>
                <a:latin typeface="+mj-lt"/>
                <a:ea typeface="Calibri" panose="020F0502020204030204" pitchFamily="34" charset="0"/>
                <a:cs typeface="Times New Roman" panose="02020603050405020304" pitchFamily="18" charset="0"/>
              </a:rPr>
              <a:t>b) pravna osoba - mladi poljoprivrednik mora biti zaposlen kao odgovorna osoba u toj pravnoj osobi</a:t>
            </a:r>
            <a:r>
              <a:rPr lang="hr-HR" sz="1600" dirty="0">
                <a:effectLst/>
                <a:latin typeface="+mj-lt"/>
                <a:ea typeface="Times New Roman" panose="02020603050405020304" pitchFamily="18" charset="0"/>
                <a:cs typeface="Times New Roman" panose="02020603050405020304" pitchFamily="18" charset="0"/>
              </a:rPr>
              <a:t> ž</a:t>
            </a:r>
          </a:p>
          <a:p>
            <a:pPr marL="0" indent="0" algn="just">
              <a:lnSpc>
                <a:spcPct val="115000"/>
              </a:lnSpc>
              <a:buNone/>
            </a:pPr>
            <a:endParaRPr lang="hr-HR" sz="1600" dirty="0">
              <a:effectLst/>
              <a:latin typeface="+mj-lt"/>
              <a:ea typeface="Calibri" panose="020F0502020204030204" pitchFamily="34" charset="0"/>
              <a:cs typeface="Times New Roman" panose="02020603050405020304" pitchFamily="18" charset="0"/>
            </a:endParaRPr>
          </a:p>
          <a:p>
            <a:pPr marL="0" indent="0" algn="just">
              <a:lnSpc>
                <a:spcPct val="115000"/>
              </a:lnSpc>
              <a:buNone/>
            </a:pPr>
            <a:r>
              <a:rPr lang="hr-HR" sz="1600" dirty="0">
                <a:effectLst/>
                <a:latin typeface="+mj-lt"/>
                <a:ea typeface="Calibri" panose="020F0502020204030204" pitchFamily="34" charset="0"/>
                <a:cs typeface="Times New Roman" panose="02020603050405020304" pitchFamily="18" charset="0"/>
              </a:rPr>
              <a:t>* mladi poljoprivrednik mora tijekom 5 godina od dana konačne isplate sredstava ostati nositelj/odgovorna osoba, a u slučaju trgovačkog društva odgovorna osoba mora ostati i vlasnik najmanje 50 % temeljnog kapitala društva. U protivnome, zatražiti će se povrat sredstava po uvećanom intenzitetu potpore.  </a:t>
            </a:r>
          </a:p>
          <a:p>
            <a:pPr marL="0" indent="0">
              <a:buNone/>
            </a:pPr>
            <a:endParaRPr lang="hr-HR" dirty="0"/>
          </a:p>
        </p:txBody>
      </p:sp>
    </p:spTree>
    <p:extLst>
      <p:ext uri="{BB962C8B-B14F-4D97-AF65-F5344CB8AC3E}">
        <p14:creationId xmlns:p14="http://schemas.microsoft.com/office/powerpoint/2010/main" val="16433982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EC5D835-9129-8FF5-84B6-CAC952B56CAC}"/>
              </a:ext>
            </a:extLst>
          </p:cNvPr>
          <p:cNvSpPr>
            <a:spLocks noGrp="1"/>
          </p:cNvSpPr>
          <p:nvPr>
            <p:ph type="title"/>
          </p:nvPr>
        </p:nvSpPr>
        <p:spPr/>
        <p:txBody>
          <a:bodyPr/>
          <a:lstStyle/>
          <a:p>
            <a:r>
              <a:rPr lang="hr-HR" dirty="0">
                <a:solidFill>
                  <a:schemeClr val="accent5">
                    <a:lumMod val="75000"/>
                  </a:schemeClr>
                </a:solidFill>
              </a:rPr>
              <a:t>Isplata putem rata</a:t>
            </a:r>
          </a:p>
        </p:txBody>
      </p:sp>
      <p:sp>
        <p:nvSpPr>
          <p:cNvPr id="3" name="Rezervirano mjesto sadržaja 2">
            <a:extLst>
              <a:ext uri="{FF2B5EF4-FFF2-40B4-BE49-F238E27FC236}">
                <a16:creationId xmlns:a16="http://schemas.microsoft.com/office/drawing/2014/main" id="{B3B18711-94F5-352B-F3A2-947059444F91}"/>
              </a:ext>
            </a:extLst>
          </p:cNvPr>
          <p:cNvSpPr>
            <a:spLocks noGrp="1"/>
          </p:cNvSpPr>
          <p:nvPr>
            <p:ph idx="1"/>
          </p:nvPr>
        </p:nvSpPr>
        <p:spPr/>
        <p:txBody>
          <a:bodyPr/>
          <a:lstStyle/>
          <a:p>
            <a:pPr algn="just"/>
            <a:r>
              <a:rPr lang="hr-HR" sz="2000" dirty="0">
                <a:latin typeface="+mj-lt"/>
              </a:rPr>
              <a:t>Korisnik može podnijeti zahtjev za isplatu jednokratno ili najviše u tri (3) rate. </a:t>
            </a:r>
          </a:p>
          <a:p>
            <a:pPr algn="just"/>
            <a:r>
              <a:rPr lang="hr-HR" sz="2000" dirty="0">
                <a:latin typeface="+mj-lt"/>
              </a:rPr>
              <a:t>U slučaju isplate u ratama, iznos konačne rate ne smije biti manji od 25% odobrenih sredstava javne potpore.</a:t>
            </a:r>
          </a:p>
          <a:p>
            <a:pPr algn="just"/>
            <a:r>
              <a:rPr lang="hr-HR" sz="2000" dirty="0">
                <a:latin typeface="+mj-lt"/>
              </a:rPr>
              <a:t>Korisnik putem zahtjeva za isplatu može zatražiti povrat sredstava po osnovi nastalih troškova samo za završene (realizirane) projektne aktivnosti. </a:t>
            </a:r>
          </a:p>
          <a:p>
            <a:pPr algn="just"/>
            <a:r>
              <a:rPr lang="hr-HR" sz="2000" dirty="0">
                <a:latin typeface="+mj-lt"/>
              </a:rPr>
              <a:t>Zahtjev za isplatu treba sadržavati dokaze stvarno nastalog troška (računi, ugovori i slično) te svi troškovi moraju biti podmireni (plaćeni) u cijelosti. </a:t>
            </a:r>
          </a:p>
          <a:p>
            <a:pPr algn="just"/>
            <a:endParaRPr lang="hr-HR" dirty="0">
              <a:latin typeface="+mj-lt"/>
            </a:endParaRPr>
          </a:p>
        </p:txBody>
      </p:sp>
    </p:spTree>
    <p:extLst>
      <p:ext uri="{BB962C8B-B14F-4D97-AF65-F5344CB8AC3E}">
        <p14:creationId xmlns:p14="http://schemas.microsoft.com/office/powerpoint/2010/main" val="42733299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5D48D2-6678-41E0-EE2F-4E837D894C20}"/>
              </a:ext>
            </a:extLst>
          </p:cNvPr>
          <p:cNvSpPr>
            <a:spLocks noGrp="1"/>
          </p:cNvSpPr>
          <p:nvPr>
            <p:ph type="title"/>
          </p:nvPr>
        </p:nvSpPr>
        <p:spPr/>
        <p:txBody>
          <a:bodyPr/>
          <a:lstStyle/>
          <a:p>
            <a:r>
              <a:rPr lang="pl-PL" dirty="0">
                <a:solidFill>
                  <a:schemeClr val="accent5">
                    <a:lumMod val="75000"/>
                  </a:schemeClr>
                </a:solidFill>
              </a:rPr>
              <a:t>Administrativna kontrola zahtjeva za isplatu</a:t>
            </a:r>
            <a:endParaRPr lang="hr-HR" dirty="0">
              <a:solidFill>
                <a:schemeClr val="accent5">
                  <a:lumMod val="75000"/>
                </a:schemeClr>
              </a:solidFill>
            </a:endParaRPr>
          </a:p>
        </p:txBody>
      </p:sp>
      <p:sp>
        <p:nvSpPr>
          <p:cNvPr id="3" name="Rezervirano mjesto sadržaja 2">
            <a:extLst>
              <a:ext uri="{FF2B5EF4-FFF2-40B4-BE49-F238E27FC236}">
                <a16:creationId xmlns:a16="http://schemas.microsoft.com/office/drawing/2014/main" id="{9726FB7F-089B-5919-5A0A-9209CBB6EA42}"/>
              </a:ext>
            </a:extLst>
          </p:cNvPr>
          <p:cNvSpPr>
            <a:spLocks noGrp="1"/>
          </p:cNvSpPr>
          <p:nvPr>
            <p:ph idx="1"/>
          </p:nvPr>
        </p:nvSpPr>
        <p:spPr/>
        <p:txBody>
          <a:bodyPr>
            <a:normAutofit fontScale="92500"/>
          </a:bodyPr>
          <a:lstStyle/>
          <a:p>
            <a:pPr marL="219075" indent="259080" algn="just">
              <a:spcBef>
                <a:spcPts val="200"/>
              </a:spcBef>
              <a:spcAft>
                <a:spcPts val="0"/>
              </a:spcAft>
              <a:tabLst>
                <a:tab pos="180340" algn="l"/>
              </a:tabLst>
            </a:pPr>
            <a:r>
              <a:rPr lang="hr-HR" sz="2400" dirty="0">
                <a:latin typeface="+mj-lt"/>
              </a:rPr>
              <a:t>Nakon podnošenja zahtjeva za isplatu, Agencija za plaćanja provodi administrativnu kontrolu zahtjeva za isplatu. </a:t>
            </a:r>
          </a:p>
          <a:p>
            <a:pPr marL="219075" indent="259080" algn="just">
              <a:spcBef>
                <a:spcPts val="200"/>
              </a:spcBef>
              <a:spcAft>
                <a:spcPts val="0"/>
              </a:spcAft>
              <a:tabLst>
                <a:tab pos="180340" algn="l"/>
              </a:tabLst>
            </a:pPr>
            <a:r>
              <a:rPr lang="hr-HR" sz="2400" dirty="0">
                <a:effectLst/>
                <a:latin typeface="+mj-lt"/>
                <a:ea typeface="Calibri" panose="020F0502020204030204" pitchFamily="34" charset="0"/>
                <a:cs typeface="Calibri" panose="020F0502020204030204" pitchFamily="34" charset="0"/>
              </a:rPr>
              <a:t>Administrativna kontrola zahtjeva za isplatu sastoji se od sljedećih provjera:</a:t>
            </a:r>
            <a:endParaRPr lang="hr-HR" sz="2400"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pravovremenosti i potpunosti zahtjeva za isplatu</a:t>
            </a:r>
            <a:endParaRPr lang="hr-HR"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zadržavanja uvjeta prihvatljivosti korisnika i projekta</a:t>
            </a:r>
            <a:endParaRPr lang="hr-HR"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završenog i provedenog projekta u usporedbi s projektom koji je odobren </a:t>
            </a:r>
            <a:endParaRPr lang="hr-HR"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ostvarenja cilja i pokazatelja (rezultata) projekta </a:t>
            </a:r>
            <a:endParaRPr lang="hr-HR"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prihvatljivosti troškova i ispravnosti iznosa potpore</a:t>
            </a:r>
            <a:endParaRPr lang="hr-HR"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opravdanosti troškova </a:t>
            </a: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da je trošak stvarno nastao i provjera dokaza o izvršenim plaćanjima </a:t>
            </a:r>
            <a:endParaRPr lang="hr-HR"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postupaka nabave</a:t>
            </a:r>
            <a:endParaRPr lang="hr-HR"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usklađenosti s pravilima o državnim potporama</a:t>
            </a:r>
            <a:endParaRPr lang="hr-HR" dirty="0">
              <a:effectLst/>
              <a:latin typeface="+mj-lt"/>
              <a:ea typeface="Calibri" panose="020F0502020204030204" pitchFamily="34" charset="0"/>
            </a:endParaRPr>
          </a:p>
          <a:p>
            <a:pPr marL="676275" lvl="1" indent="259080" algn="just">
              <a:spcBef>
                <a:spcPts val="200"/>
              </a:spcBef>
              <a:tabLst>
                <a:tab pos="180340" algn="l"/>
              </a:tabLst>
            </a:pPr>
            <a:r>
              <a:rPr lang="hr-HR" dirty="0">
                <a:effectLst/>
                <a:latin typeface="+mj-lt"/>
                <a:ea typeface="Calibri" panose="020F0502020204030204" pitchFamily="34" charset="0"/>
                <a:cs typeface="Calibri" panose="020F0502020204030204" pitchFamily="34" charset="0"/>
              </a:rPr>
              <a:t>provjera dvostrukog sufinanciranja</a:t>
            </a:r>
            <a:endParaRPr lang="hr-HR" dirty="0">
              <a:latin typeface="+mj-lt"/>
            </a:endParaRPr>
          </a:p>
        </p:txBody>
      </p:sp>
    </p:spTree>
    <p:extLst>
      <p:ext uri="{BB962C8B-B14F-4D97-AF65-F5344CB8AC3E}">
        <p14:creationId xmlns:p14="http://schemas.microsoft.com/office/powerpoint/2010/main" val="21458954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C09214B-7265-8729-AF9A-7DD1F4CA5DFB}"/>
              </a:ext>
            </a:extLst>
          </p:cNvPr>
          <p:cNvSpPr>
            <a:spLocks noGrp="1"/>
          </p:cNvSpPr>
          <p:nvPr>
            <p:ph type="title"/>
          </p:nvPr>
        </p:nvSpPr>
        <p:spPr/>
        <p:txBody>
          <a:bodyPr/>
          <a:lstStyle/>
          <a:p>
            <a:r>
              <a:rPr lang="hr-HR" dirty="0">
                <a:solidFill>
                  <a:schemeClr val="accent5">
                    <a:lumMod val="75000"/>
                  </a:schemeClr>
                </a:solidFill>
              </a:rPr>
              <a:t>Provjera opravdanosti troškova </a:t>
            </a:r>
          </a:p>
        </p:txBody>
      </p:sp>
      <p:sp>
        <p:nvSpPr>
          <p:cNvPr id="3" name="Rezervirano mjesto sadržaja 2">
            <a:extLst>
              <a:ext uri="{FF2B5EF4-FFF2-40B4-BE49-F238E27FC236}">
                <a16:creationId xmlns:a16="http://schemas.microsoft.com/office/drawing/2014/main" id="{D92E3B54-DDA7-D9DF-65E7-58C15B10FDDF}"/>
              </a:ext>
            </a:extLst>
          </p:cNvPr>
          <p:cNvSpPr>
            <a:spLocks noGrp="1"/>
          </p:cNvSpPr>
          <p:nvPr>
            <p:ph idx="1"/>
          </p:nvPr>
        </p:nvSpPr>
        <p:spPr>
          <a:xfrm>
            <a:off x="838200" y="1552575"/>
            <a:ext cx="10515600" cy="4624388"/>
          </a:xfrm>
        </p:spPr>
        <p:txBody>
          <a:bodyPr>
            <a:normAutofit/>
          </a:bodyPr>
          <a:lstStyle/>
          <a:p>
            <a:pPr algn="just"/>
            <a:r>
              <a:rPr lang="hr-HR" sz="2000" dirty="0">
                <a:latin typeface="+mj-lt"/>
              </a:rPr>
              <a:t>Ako korisnik u zahtjevu za isplatu potražuje iznos koji premašuje za više od 10% iznos utvrđen za isplatu nakon administrativne obrade zahtjeva za isplatu i kontrole na terenu, Agencija za plaćanja može primijeniti administrativnu kaznu. Administrativna kazna primjenjuje se u iznosu zatraženog neprihvatljivog iznosa. Administrativna kazna ne primjenjuje se ako korisnik može dokazati Agenciji za plaćanja da nije odgovoran  za uključivanje neprihvatljivog iznosa ili ako se Agencija za plaćanja na drugi način uvjeri da korisnik nije odgovoran.</a:t>
            </a:r>
          </a:p>
          <a:p>
            <a:pPr algn="just"/>
            <a:r>
              <a:rPr lang="hr-HR" sz="2000" dirty="0">
                <a:latin typeface="+mj-lt"/>
              </a:rPr>
              <a:t>Agencija za plaćanja kontrolu opravdanosti visine troškova provodi: </a:t>
            </a:r>
          </a:p>
          <a:p>
            <a:pPr lvl="1" algn="just"/>
            <a:r>
              <a:rPr lang="hr-HR" sz="2000" dirty="0">
                <a:latin typeface="+mj-lt"/>
              </a:rPr>
              <a:t>administrativnom kontrolom postupaka nabave putem EONA-e, i/ili </a:t>
            </a:r>
          </a:p>
          <a:p>
            <a:pPr lvl="1" algn="just"/>
            <a:r>
              <a:rPr lang="hr-HR" sz="2000" dirty="0">
                <a:latin typeface="+mj-lt"/>
              </a:rPr>
              <a:t>usporedbom prijavljenih troškova s maksimalnim iznosima troškova (limitima), i/ili </a:t>
            </a:r>
          </a:p>
          <a:p>
            <a:pPr lvl="1" algn="just"/>
            <a:r>
              <a:rPr lang="hr-HR" sz="2000" b="1" dirty="0">
                <a:latin typeface="+mj-lt"/>
              </a:rPr>
              <a:t>usporedbom cijena u računima ili ugovorima ili drugim knjigovodstvenim dokumentima jednake dokazne vrijednosti na način da ih se uspoređuje s cijenama iz drugih dostupnih izvora</a:t>
            </a:r>
            <a:r>
              <a:rPr lang="hr-HR" sz="2000" dirty="0">
                <a:latin typeface="+mj-lt"/>
              </a:rPr>
              <a:t>, i/ili</a:t>
            </a:r>
          </a:p>
          <a:p>
            <a:pPr lvl="1" algn="just"/>
            <a:r>
              <a:rPr lang="hr-HR" sz="2000" dirty="0">
                <a:latin typeface="+mj-lt"/>
              </a:rPr>
              <a:t>usporedbom cijena koja se odnose na kupnju zemljišta i objekata s Elaboratom procjene tržišne vrijednosti nekretnine, ovjerenim od ovlaštenog sudskog vještaka, kojeg dostavlja korisnik, i/ili</a:t>
            </a:r>
          </a:p>
          <a:p>
            <a:pPr lvl="1" algn="just"/>
            <a:r>
              <a:rPr lang="hr-HR" sz="2000" dirty="0">
                <a:latin typeface="+mj-lt"/>
              </a:rPr>
              <a:t>putem ovlaštenog sudskog vještaka ili procjenitelja. </a:t>
            </a:r>
          </a:p>
          <a:p>
            <a:pPr algn="just"/>
            <a:endParaRPr lang="hr-HR" sz="1900" dirty="0">
              <a:latin typeface="+mj-lt"/>
            </a:endParaRPr>
          </a:p>
        </p:txBody>
      </p:sp>
    </p:spTree>
    <p:extLst>
      <p:ext uri="{BB962C8B-B14F-4D97-AF65-F5344CB8AC3E}">
        <p14:creationId xmlns:p14="http://schemas.microsoft.com/office/powerpoint/2010/main" val="28148011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2349BB-6495-DE7D-411C-36B3F0DAA453}"/>
              </a:ext>
            </a:extLst>
          </p:cNvPr>
          <p:cNvSpPr>
            <a:spLocks noGrp="1"/>
          </p:cNvSpPr>
          <p:nvPr>
            <p:ph type="title"/>
          </p:nvPr>
        </p:nvSpPr>
        <p:spPr/>
        <p:txBody>
          <a:bodyPr/>
          <a:lstStyle/>
          <a:p>
            <a:r>
              <a:rPr lang="hr-HR" dirty="0">
                <a:solidFill>
                  <a:schemeClr val="accent5">
                    <a:lumMod val="75000"/>
                  </a:schemeClr>
                </a:solidFill>
              </a:rPr>
              <a:t>Provjera opravdanosti troškova </a:t>
            </a:r>
          </a:p>
        </p:txBody>
      </p:sp>
      <p:sp>
        <p:nvSpPr>
          <p:cNvPr id="3" name="Rezervirano mjesto sadržaja 2">
            <a:extLst>
              <a:ext uri="{FF2B5EF4-FFF2-40B4-BE49-F238E27FC236}">
                <a16:creationId xmlns:a16="http://schemas.microsoft.com/office/drawing/2014/main" id="{5549D53F-D118-D0F5-A603-22EA62570113}"/>
              </a:ext>
            </a:extLst>
          </p:cNvPr>
          <p:cNvSpPr>
            <a:spLocks noGrp="1"/>
          </p:cNvSpPr>
          <p:nvPr>
            <p:ph idx="1"/>
          </p:nvPr>
        </p:nvSpPr>
        <p:spPr/>
        <p:txBody>
          <a:bodyPr>
            <a:normAutofit/>
          </a:bodyPr>
          <a:lstStyle/>
          <a:p>
            <a:pPr algn="just"/>
            <a:r>
              <a:rPr lang="hr-HR" sz="2000" dirty="0">
                <a:solidFill>
                  <a:srgbClr val="000000"/>
                </a:solidFill>
                <a:effectLst/>
                <a:latin typeface="+mj-lt"/>
                <a:ea typeface="Times New Roman" panose="02020603050405020304" pitchFamily="18" charset="0"/>
                <a:cs typeface="Calibri" panose="020F0502020204030204" pitchFamily="34" charset="0"/>
              </a:rPr>
              <a:t>Ako se nakon završetka kontrole opravdanosti troškova, utvrdi da je iznos prihvatljivih troškova iz dostavljenih računa ili ugovora ili drugog knjigovodstvenog dokumenta jednake dokazne vrijednosti </a:t>
            </a:r>
            <a:r>
              <a:rPr lang="hr-HR" sz="2000" b="1" dirty="0">
                <a:solidFill>
                  <a:srgbClr val="000000"/>
                </a:solidFill>
                <a:effectLst/>
                <a:latin typeface="+mj-lt"/>
                <a:ea typeface="Times New Roman" panose="02020603050405020304" pitchFamily="18" charset="0"/>
                <a:cs typeface="Calibri" panose="020F0502020204030204" pitchFamily="34" charset="0"/>
              </a:rPr>
              <a:t>veći </a:t>
            </a:r>
            <a:r>
              <a:rPr lang="hr-HR" sz="2000" dirty="0">
                <a:solidFill>
                  <a:srgbClr val="000000"/>
                </a:solidFill>
                <a:effectLst/>
                <a:latin typeface="+mj-lt"/>
                <a:ea typeface="Times New Roman" panose="02020603050405020304" pitchFamily="18" charset="0"/>
                <a:cs typeface="Calibri" panose="020F0502020204030204" pitchFamily="34" charset="0"/>
              </a:rPr>
              <a:t>od propisanih maksimalnih iznosa, ili od cijene iz drugih dostupnih, ili od procjene ovlaštenog sudskog vještaka ili procjenitelja, Agencija za plaćanja će kao iznos prihvatljiv za sufinanciranje </a:t>
            </a:r>
            <a:r>
              <a:rPr lang="hr-HR" sz="2000" b="1" dirty="0">
                <a:solidFill>
                  <a:srgbClr val="000000"/>
                </a:solidFill>
                <a:effectLst/>
                <a:latin typeface="+mj-lt"/>
                <a:ea typeface="Times New Roman" panose="02020603050405020304" pitchFamily="18" charset="0"/>
                <a:cs typeface="Calibri" panose="020F0502020204030204" pitchFamily="34" charset="0"/>
              </a:rPr>
              <a:t>odobriti maksimalni iznos ili cijenu iz drugih dostupnih izvora ili procjenu iz Elaborata ili procjenu od strane ovlaštenog sudskog vještaka ili procjenitelja.</a:t>
            </a:r>
          </a:p>
          <a:p>
            <a:pPr algn="just"/>
            <a:r>
              <a:rPr lang="hr-HR" sz="2000" dirty="0">
                <a:solidFill>
                  <a:srgbClr val="000000"/>
                </a:solidFill>
                <a:effectLst/>
                <a:latin typeface="+mj-lt"/>
                <a:ea typeface="Times New Roman" panose="02020603050405020304" pitchFamily="18" charset="0"/>
                <a:cs typeface="Calibri" panose="020F0502020204030204" pitchFamily="34" charset="0"/>
              </a:rPr>
              <a:t>Ako se nakon završetka kontrole opravdanosti troškova, utvrdi da je iznos prihvatljivih troškova iz dostavljenih računa ili ugovora ili drugog knjigovodstvenog dokumenta jednake dokazne vrijednosti </a:t>
            </a:r>
            <a:r>
              <a:rPr lang="hr-HR" sz="2000" b="1" dirty="0">
                <a:solidFill>
                  <a:srgbClr val="000000"/>
                </a:solidFill>
                <a:effectLst/>
                <a:latin typeface="+mj-lt"/>
                <a:ea typeface="Times New Roman" panose="02020603050405020304" pitchFamily="18" charset="0"/>
                <a:cs typeface="Calibri" panose="020F0502020204030204" pitchFamily="34" charset="0"/>
              </a:rPr>
              <a:t>niži</a:t>
            </a:r>
            <a:r>
              <a:rPr lang="hr-HR" sz="2000" dirty="0">
                <a:solidFill>
                  <a:srgbClr val="000000"/>
                </a:solidFill>
                <a:effectLst/>
                <a:latin typeface="+mj-lt"/>
                <a:ea typeface="Times New Roman" panose="02020603050405020304" pitchFamily="18" charset="0"/>
                <a:cs typeface="Calibri" panose="020F0502020204030204" pitchFamily="34" charset="0"/>
              </a:rPr>
              <a:t> od propisanih maksimalnih ili od cijene iz drugih dostupnih izvora ili od procjene ovlaštenog sudskog vještaka ili procjenitelja, Agencija za plaćanja će kao iznos prihvatljiv za sufinanciranje </a:t>
            </a:r>
            <a:r>
              <a:rPr lang="hr-HR" sz="2000" b="1" dirty="0">
                <a:solidFill>
                  <a:srgbClr val="000000"/>
                </a:solidFill>
                <a:effectLst/>
                <a:latin typeface="+mj-lt"/>
                <a:ea typeface="Times New Roman" panose="02020603050405020304" pitchFamily="18" charset="0"/>
                <a:cs typeface="Calibri" panose="020F0502020204030204" pitchFamily="34" charset="0"/>
              </a:rPr>
              <a:t>odobriti taj niži iznos iz računa ili ugovora ili drugog  knjigovodstvenog dokumenta jednake dokazne vrijednosti. </a:t>
            </a:r>
            <a:endParaRPr lang="hr-HR" sz="3200" b="1" dirty="0">
              <a:latin typeface="+mj-lt"/>
            </a:endParaRPr>
          </a:p>
        </p:txBody>
      </p:sp>
    </p:spTree>
    <p:extLst>
      <p:ext uri="{BB962C8B-B14F-4D97-AF65-F5344CB8AC3E}">
        <p14:creationId xmlns:p14="http://schemas.microsoft.com/office/powerpoint/2010/main" val="37749333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945247-D4BA-58CF-3011-74D94A5F0675}"/>
              </a:ext>
            </a:extLst>
          </p:cNvPr>
          <p:cNvSpPr>
            <a:spLocks noGrp="1"/>
          </p:cNvSpPr>
          <p:nvPr>
            <p:ph type="title"/>
          </p:nvPr>
        </p:nvSpPr>
        <p:spPr/>
        <p:txBody>
          <a:bodyPr/>
          <a:lstStyle/>
          <a:p>
            <a:r>
              <a:rPr lang="hr-HR" dirty="0">
                <a:solidFill>
                  <a:schemeClr val="accent5">
                    <a:lumMod val="75000"/>
                  </a:schemeClr>
                </a:solidFill>
              </a:rPr>
              <a:t>Kontrola na terenu</a:t>
            </a:r>
          </a:p>
        </p:txBody>
      </p:sp>
      <p:sp>
        <p:nvSpPr>
          <p:cNvPr id="3" name="Rezervirano mjesto sadržaja 2">
            <a:extLst>
              <a:ext uri="{FF2B5EF4-FFF2-40B4-BE49-F238E27FC236}">
                <a16:creationId xmlns:a16="http://schemas.microsoft.com/office/drawing/2014/main" id="{EE056E52-9FD0-2920-5FC1-904EAF82250A}"/>
              </a:ext>
            </a:extLst>
          </p:cNvPr>
          <p:cNvSpPr>
            <a:spLocks noGrp="1"/>
          </p:cNvSpPr>
          <p:nvPr>
            <p:ph idx="1"/>
          </p:nvPr>
        </p:nvSpPr>
        <p:spPr/>
        <p:txBody>
          <a:bodyPr>
            <a:normAutofit/>
          </a:bodyPr>
          <a:lstStyle/>
          <a:p>
            <a:r>
              <a:rPr lang="pl-PL" sz="2000" dirty="0">
                <a:latin typeface="+mj-lt"/>
              </a:rPr>
              <a:t>Kontrolu na terenu provode djelatnici Agencije za plaćanje</a:t>
            </a:r>
          </a:p>
          <a:p>
            <a:r>
              <a:rPr lang="hr-HR" sz="2000" dirty="0">
                <a:latin typeface="+mj-lt"/>
              </a:rPr>
              <a:t>Kontrolori provode redovne kontrole prije isplate i tijekom petogodišnjeg razdoblja nakon izvršenog konačnog plaćanja (ex post kontrola)</a:t>
            </a:r>
          </a:p>
          <a:p>
            <a:pPr marL="0" indent="0">
              <a:buNone/>
            </a:pPr>
            <a:endParaRPr lang="hr-HR" sz="2000" dirty="0">
              <a:latin typeface="+mj-lt"/>
            </a:endParaRPr>
          </a:p>
          <a:p>
            <a:r>
              <a:rPr lang="hr-HR" sz="2000" dirty="0">
                <a:solidFill>
                  <a:srgbClr val="FF0000"/>
                </a:solidFill>
                <a:latin typeface="+mj-lt"/>
              </a:rPr>
              <a:t>Posjetu lokaciji ulaganja provode djelatnici LAG-a</a:t>
            </a:r>
          </a:p>
        </p:txBody>
      </p:sp>
    </p:spTree>
    <p:extLst>
      <p:ext uri="{BB962C8B-B14F-4D97-AF65-F5344CB8AC3E}">
        <p14:creationId xmlns:p14="http://schemas.microsoft.com/office/powerpoint/2010/main" val="913409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00F27F6-034D-57E0-40A1-44D9948789CA}"/>
              </a:ext>
            </a:extLst>
          </p:cNvPr>
          <p:cNvSpPr>
            <a:spLocks noGrp="1"/>
          </p:cNvSpPr>
          <p:nvPr>
            <p:ph type="title"/>
          </p:nvPr>
        </p:nvSpPr>
        <p:spPr/>
        <p:txBody>
          <a:bodyPr/>
          <a:lstStyle/>
          <a:p>
            <a:r>
              <a:rPr lang="hr-HR" dirty="0">
                <a:solidFill>
                  <a:schemeClr val="accent5">
                    <a:lumMod val="75000"/>
                  </a:schemeClr>
                </a:solidFill>
              </a:rPr>
              <a:t>Informiranje i vidljivost</a:t>
            </a:r>
          </a:p>
        </p:txBody>
      </p:sp>
      <p:pic>
        <p:nvPicPr>
          <p:cNvPr id="5" name="Rezervirano mjesto sadržaja 4">
            <a:extLst>
              <a:ext uri="{FF2B5EF4-FFF2-40B4-BE49-F238E27FC236}">
                <a16:creationId xmlns:a16="http://schemas.microsoft.com/office/drawing/2014/main" id="{2F05693C-B63C-E002-B7D7-B62666ED3DA1}"/>
              </a:ext>
            </a:extLst>
          </p:cNvPr>
          <p:cNvPicPr>
            <a:picLocks noGrp="1" noChangeAspect="1"/>
          </p:cNvPicPr>
          <p:nvPr>
            <p:ph idx="1"/>
          </p:nvPr>
        </p:nvPicPr>
        <p:blipFill>
          <a:blip r:embed="rId2"/>
          <a:stretch>
            <a:fillRect/>
          </a:stretch>
        </p:blipFill>
        <p:spPr>
          <a:xfrm>
            <a:off x="1161392" y="1426751"/>
            <a:ext cx="10515599" cy="5271492"/>
          </a:xfrm>
        </p:spPr>
      </p:pic>
    </p:spTree>
    <p:extLst>
      <p:ext uri="{BB962C8B-B14F-4D97-AF65-F5344CB8AC3E}">
        <p14:creationId xmlns:p14="http://schemas.microsoft.com/office/powerpoint/2010/main" val="32075575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C2CF1CC-7A58-7647-2273-550C1B796A8D}"/>
              </a:ext>
            </a:extLst>
          </p:cNvPr>
          <p:cNvSpPr>
            <a:spLocks noGrp="1"/>
          </p:cNvSpPr>
          <p:nvPr>
            <p:ph type="title"/>
          </p:nvPr>
        </p:nvSpPr>
        <p:spPr/>
        <p:txBody>
          <a:bodyPr>
            <a:normAutofit fontScale="90000"/>
          </a:bodyPr>
          <a:lstStyle/>
          <a:p>
            <a:br>
              <a:rPr lang="hr-HR" dirty="0">
                <a:solidFill>
                  <a:schemeClr val="accent5">
                    <a:lumMod val="75000"/>
                  </a:schemeClr>
                </a:solidFill>
              </a:rPr>
            </a:br>
            <a:r>
              <a:rPr lang="hr-HR" dirty="0">
                <a:solidFill>
                  <a:schemeClr val="accent5">
                    <a:lumMod val="75000"/>
                  </a:schemeClr>
                </a:solidFill>
              </a:rPr>
              <a:t>Obveze tijekom i nakon provedbe projekta</a:t>
            </a:r>
            <a:br>
              <a:rPr lang="hr-HR" dirty="0">
                <a:solidFill>
                  <a:schemeClr val="accent5">
                    <a:lumMod val="75000"/>
                  </a:schemeClr>
                </a:solidFill>
              </a:rPr>
            </a:br>
            <a:endParaRPr lang="hr-HR" dirty="0">
              <a:solidFill>
                <a:schemeClr val="accent5">
                  <a:lumMod val="75000"/>
                </a:schemeClr>
              </a:solidFill>
            </a:endParaRPr>
          </a:p>
        </p:txBody>
      </p:sp>
      <p:sp>
        <p:nvSpPr>
          <p:cNvPr id="3" name="Rezervirano mjesto sadržaja 2">
            <a:extLst>
              <a:ext uri="{FF2B5EF4-FFF2-40B4-BE49-F238E27FC236}">
                <a16:creationId xmlns:a16="http://schemas.microsoft.com/office/drawing/2014/main" id="{D8F6F24B-7C40-E722-A566-A6A118AC055D}"/>
              </a:ext>
            </a:extLst>
          </p:cNvPr>
          <p:cNvSpPr>
            <a:spLocks noGrp="1"/>
          </p:cNvSpPr>
          <p:nvPr>
            <p:ph idx="1"/>
          </p:nvPr>
        </p:nvSpPr>
        <p:spPr>
          <a:xfrm>
            <a:off x="838200" y="1690688"/>
            <a:ext cx="10515600" cy="4351338"/>
          </a:xfrm>
        </p:spPr>
        <p:txBody>
          <a:bodyPr>
            <a:normAutofit fontScale="32500" lnSpcReduction="20000"/>
          </a:bodyPr>
          <a:lstStyle/>
          <a:p>
            <a:r>
              <a:rPr lang="hr-HR" sz="6200" b="1" dirty="0">
                <a:effectLst/>
                <a:latin typeface="+mj-lt"/>
                <a:ea typeface="Calibri" panose="020F0502020204030204" pitchFamily="34" charset="0"/>
                <a:cs typeface="Calibri" panose="020F0502020204030204" pitchFamily="34" charset="0"/>
              </a:rPr>
              <a:t>Tijekom provedbe projekta:</a:t>
            </a:r>
            <a:endParaRPr lang="hr-HR" sz="6200" dirty="0">
              <a:latin typeface="+mj-lt"/>
            </a:endParaRPr>
          </a:p>
          <a:p>
            <a:r>
              <a:rPr lang="hr-HR" sz="6200" dirty="0">
                <a:latin typeface="+mj-lt"/>
              </a:rPr>
              <a:t>Korisnik mora osigurati održivost projekta i projektnih rezultata, odnosno obvezan je osigurati trajnost projekta. </a:t>
            </a:r>
          </a:p>
          <a:p>
            <a:r>
              <a:rPr lang="hr-HR" sz="6200" dirty="0">
                <a:latin typeface="+mj-lt"/>
              </a:rPr>
              <a:t>projekt mora ostvariti održivost projekta, projektnih rezultata te ostvariti cilj projekta najkasnije do dana završetka projekta, odnosno do dana podnošenja konačnog zahtjeva za isplatu. </a:t>
            </a:r>
          </a:p>
          <a:p>
            <a:pPr marL="0" indent="0">
              <a:buNone/>
            </a:pPr>
            <a:r>
              <a:rPr lang="hr-HR" sz="6200" b="1" dirty="0">
                <a:effectLst/>
                <a:latin typeface="+mj-lt"/>
                <a:ea typeface="Calibri" panose="020F0502020204030204" pitchFamily="34" charset="0"/>
                <a:cs typeface="Calibri" panose="020F0502020204030204" pitchFamily="34" charset="0"/>
              </a:rPr>
              <a:t>Tijekom ex post razdoblja:</a:t>
            </a:r>
            <a:endParaRPr lang="hr-HR" sz="6200" b="1" dirty="0">
              <a:effectLst/>
              <a:latin typeface="+mj-lt"/>
              <a:ea typeface="Calibri" panose="020F0502020204030204" pitchFamily="34" charset="0"/>
            </a:endParaRPr>
          </a:p>
          <a:p>
            <a:r>
              <a:rPr lang="hr-HR" sz="6200" dirty="0">
                <a:solidFill>
                  <a:srgbClr val="000000"/>
                </a:solidFill>
                <a:effectLst/>
                <a:latin typeface="+mj-lt"/>
                <a:ea typeface="Times New Roman" panose="02020603050405020304" pitchFamily="18" charset="0"/>
                <a:cs typeface="Calibri" panose="020F0502020204030204" pitchFamily="34" charset="0"/>
              </a:rPr>
              <a:t> korisnik mora imati sjedište i/ili prebivalište unutar područja LAG obuhvata</a:t>
            </a:r>
          </a:p>
          <a:p>
            <a:r>
              <a:rPr lang="hr-HR" sz="6200" dirty="0">
                <a:solidFill>
                  <a:srgbClr val="000000"/>
                </a:solidFill>
                <a:effectLst/>
                <a:latin typeface="+mj-lt"/>
                <a:ea typeface="Times New Roman" panose="02020603050405020304" pitchFamily="18" charset="0"/>
                <a:cs typeface="Calibri" panose="020F0502020204030204" pitchFamily="34" charset="0"/>
              </a:rPr>
              <a:t>ne promijeniti organizacijski oblik, uključujući promjenu pravne osobnosti</a:t>
            </a:r>
            <a:endParaRPr lang="hr-HR" sz="6200" dirty="0">
              <a:solidFill>
                <a:srgbClr val="000000"/>
              </a:solidFill>
              <a:latin typeface="+mj-lt"/>
              <a:ea typeface="Times New Roman" panose="02020603050405020304" pitchFamily="18" charset="0"/>
              <a:cs typeface="Calibri" panose="020F0502020204030204" pitchFamily="34" charset="0"/>
            </a:endParaRPr>
          </a:p>
          <a:p>
            <a:r>
              <a:rPr lang="hr-HR" sz="6200" dirty="0">
                <a:effectLst/>
                <a:latin typeface="+mj-lt"/>
                <a:ea typeface="Calibri" panose="020F0502020204030204" pitchFamily="34" charset="0"/>
                <a:cs typeface="Calibri" panose="020F0502020204030204" pitchFamily="34" charset="0"/>
              </a:rPr>
              <a:t>ne smije biti pokrenut postupak stečaja, stečaja potrošača ili likvidacije u skladu s posebnim propisima, ovisno o pravnom obliku</a:t>
            </a:r>
            <a:endParaRPr lang="hr-HR" sz="6200" dirty="0">
              <a:latin typeface="+mj-lt"/>
              <a:ea typeface="Calibri" panose="020F0502020204030204" pitchFamily="34" charset="0"/>
            </a:endParaRPr>
          </a:p>
          <a:p>
            <a:r>
              <a:rPr lang="hr-HR" sz="6200" dirty="0">
                <a:effectLst/>
                <a:latin typeface="+mj-lt"/>
                <a:ea typeface="Calibri" panose="020F0502020204030204" pitchFamily="34" charset="0"/>
                <a:cs typeface="Calibri" panose="020F0502020204030204" pitchFamily="34" charset="0"/>
              </a:rPr>
              <a:t>mora se baviti djelatnošću za koju je ostvario potporu u skladu s propisima koji uređuju to područje</a:t>
            </a:r>
            <a:endParaRPr lang="hr-HR" sz="6200" dirty="0">
              <a:latin typeface="+mj-lt"/>
              <a:ea typeface="Calibri" panose="020F0502020204030204" pitchFamily="34" charset="0"/>
            </a:endParaRPr>
          </a:p>
          <a:p>
            <a:r>
              <a:rPr lang="hr-HR" sz="6200" dirty="0">
                <a:effectLst/>
                <a:latin typeface="+mj-lt"/>
                <a:ea typeface="Calibri" panose="020F0502020204030204" pitchFamily="34" charset="0"/>
                <a:cs typeface="Calibri" panose="020F0502020204030204" pitchFamily="34" charset="0"/>
              </a:rPr>
              <a:t>mora imati i čuvati originalnu dokumentaciju vezanu uz sufinancirane troškove.</a:t>
            </a:r>
          </a:p>
          <a:p>
            <a:endParaRPr lang="hr-HR" sz="1900" dirty="0">
              <a:effectLst/>
              <a:latin typeface="+mj-lt"/>
              <a:ea typeface="Calibri" panose="020F0502020204030204" pitchFamily="34" charset="0"/>
            </a:endParaRPr>
          </a:p>
          <a:p>
            <a:endParaRPr lang="hr-HR" sz="1900" dirty="0">
              <a:latin typeface="+mj-lt"/>
            </a:endParaRPr>
          </a:p>
        </p:txBody>
      </p:sp>
    </p:spTree>
    <p:extLst>
      <p:ext uri="{BB962C8B-B14F-4D97-AF65-F5344CB8AC3E}">
        <p14:creationId xmlns:p14="http://schemas.microsoft.com/office/powerpoint/2010/main" val="14231759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16EB7F4-A837-4253-976F-F30EC7FDA064}"/>
              </a:ext>
            </a:extLst>
          </p:cNvPr>
          <p:cNvSpPr>
            <a:spLocks noGrp="1"/>
          </p:cNvSpPr>
          <p:nvPr>
            <p:ph type="title"/>
          </p:nvPr>
        </p:nvSpPr>
        <p:spPr/>
        <p:txBody>
          <a:bodyPr/>
          <a:lstStyle/>
          <a:p>
            <a:r>
              <a:rPr lang="hr-HR" dirty="0">
                <a:solidFill>
                  <a:schemeClr val="accent5">
                    <a:lumMod val="75000"/>
                  </a:schemeClr>
                </a:solidFill>
              </a:rPr>
              <a:t>Obveze tijekom i nakon provedbe projekta</a:t>
            </a:r>
            <a:endParaRPr lang="hr-HR" dirty="0"/>
          </a:p>
        </p:txBody>
      </p:sp>
      <p:sp>
        <p:nvSpPr>
          <p:cNvPr id="3" name="Rezervirano mjesto sadržaja 2">
            <a:extLst>
              <a:ext uri="{FF2B5EF4-FFF2-40B4-BE49-F238E27FC236}">
                <a16:creationId xmlns:a16="http://schemas.microsoft.com/office/drawing/2014/main" id="{6B71E902-F79D-4888-930C-9EE677084DE1}"/>
              </a:ext>
            </a:extLst>
          </p:cNvPr>
          <p:cNvSpPr>
            <a:spLocks noGrp="1"/>
          </p:cNvSpPr>
          <p:nvPr>
            <p:ph idx="1"/>
          </p:nvPr>
        </p:nvSpPr>
        <p:spPr/>
        <p:txBody>
          <a:bodyPr>
            <a:normAutofit fontScale="47500" lnSpcReduction="20000"/>
          </a:bodyPr>
          <a:lstStyle/>
          <a:p>
            <a:pPr marL="0" indent="0">
              <a:buNone/>
            </a:pPr>
            <a:r>
              <a:rPr lang="hr-HR" sz="5000" dirty="0">
                <a:effectLst/>
                <a:latin typeface="+mj-lt"/>
                <a:ea typeface="Calibri" panose="020F0502020204030204" pitchFamily="34" charset="0"/>
              </a:rPr>
              <a:t>Korisnici moraju osigurati trajnost projekta, odnosno tijekom razdoblja od pet godina od dana konačne isplate sredstava moraju osigurati da rezultati projekta ne podliježu niti jednom od sljedećih slučajeva:</a:t>
            </a:r>
          </a:p>
          <a:p>
            <a:pPr marL="457200" lvl="1" indent="0">
              <a:buNone/>
            </a:pPr>
            <a:r>
              <a:rPr lang="hr-HR" sz="5000" dirty="0">
                <a:effectLst/>
                <a:latin typeface="+mj-lt"/>
                <a:ea typeface="Calibri" panose="020F0502020204030204" pitchFamily="34" charset="0"/>
              </a:rPr>
              <a:t>a) prestanku funkcioniranja projekta</a:t>
            </a:r>
          </a:p>
          <a:p>
            <a:pPr marL="457200" lvl="1" indent="0">
              <a:buNone/>
            </a:pPr>
            <a:r>
              <a:rPr lang="hr-HR" sz="5000" dirty="0">
                <a:effectLst/>
                <a:latin typeface="+mj-lt"/>
                <a:ea typeface="Calibri" panose="020F0502020204030204" pitchFamily="34" charset="0"/>
              </a:rPr>
              <a:t>b) neodržavanju imovine čija nabava i uporaba se financira za potrebe provedbe projekta, u onoj mjeri koja bi istu održala u dobrom (funkcionalnom) stanju</a:t>
            </a:r>
          </a:p>
          <a:p>
            <a:pPr marL="457200" lvl="1" indent="0">
              <a:buNone/>
            </a:pPr>
            <a:r>
              <a:rPr lang="hr-HR" sz="5000" dirty="0">
                <a:effectLst/>
                <a:latin typeface="+mj-lt"/>
                <a:ea typeface="Calibri" panose="020F0502020204030204" pitchFamily="34" charset="0"/>
              </a:rPr>
              <a:t>c) premještanju provedbe projekta izvan područja LAG obuhvata, osim u slučaju kada je to zakonska obveza ili LAG promijeni obuhvat područja </a:t>
            </a:r>
          </a:p>
          <a:p>
            <a:pPr marL="457200" lvl="1" indent="0">
              <a:buNone/>
            </a:pPr>
            <a:r>
              <a:rPr lang="hr-HR" sz="5000" dirty="0">
                <a:effectLst/>
                <a:latin typeface="+mj-lt"/>
                <a:ea typeface="Calibri" panose="020F0502020204030204" pitchFamily="34" charset="0"/>
              </a:rPr>
              <a:t>d) promjeni vlasništva nad predmetom ulaganja</a:t>
            </a:r>
          </a:p>
          <a:p>
            <a:pPr marL="457200" lvl="1" indent="0">
              <a:buNone/>
            </a:pPr>
            <a:r>
              <a:rPr lang="hr-HR" sz="5000" dirty="0">
                <a:effectLst/>
                <a:latin typeface="+mj-lt"/>
                <a:ea typeface="Calibri" panose="020F0502020204030204" pitchFamily="34" charset="0"/>
              </a:rPr>
              <a:t>e) davanje u zakup ili najam predmeta ulaganja </a:t>
            </a:r>
          </a:p>
          <a:p>
            <a:pPr marL="457200" lvl="1" indent="0">
              <a:buNone/>
            </a:pPr>
            <a:r>
              <a:rPr lang="hr-HR" sz="5000" dirty="0">
                <a:effectLst/>
                <a:latin typeface="+mj-lt"/>
                <a:ea typeface="Calibri" panose="020F0502020204030204" pitchFamily="34" charset="0"/>
              </a:rPr>
              <a:t>f) značajnoj promjeni koja utječe na prirodu projekta, funkcionalnost, ciljeve ili provedbene uvjete zbog koje bi se doveli u pitanje prvotni ciljevi projekta</a:t>
            </a:r>
          </a:p>
          <a:p>
            <a:pPr marL="457200" lvl="1" indent="0">
              <a:buNone/>
            </a:pPr>
            <a:r>
              <a:rPr lang="hr-HR" sz="5000" dirty="0">
                <a:effectLst/>
                <a:latin typeface="+mj-lt"/>
                <a:ea typeface="Calibri" panose="020F0502020204030204" pitchFamily="34" charset="0"/>
              </a:rPr>
              <a:t>g) promjeni namjene za koju je odobrena potpora. </a:t>
            </a:r>
          </a:p>
          <a:p>
            <a:endParaRPr lang="hr-HR" dirty="0"/>
          </a:p>
        </p:txBody>
      </p:sp>
    </p:spTree>
    <p:extLst>
      <p:ext uri="{BB962C8B-B14F-4D97-AF65-F5344CB8AC3E}">
        <p14:creationId xmlns:p14="http://schemas.microsoft.com/office/powerpoint/2010/main" val="22460307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9F2EA4-753F-26A1-04E5-20745563E1BE}"/>
              </a:ext>
            </a:extLst>
          </p:cNvPr>
          <p:cNvSpPr>
            <a:spLocks noGrp="1"/>
          </p:cNvSpPr>
          <p:nvPr>
            <p:ph type="title"/>
          </p:nvPr>
        </p:nvSpPr>
        <p:spPr/>
        <p:txBody>
          <a:bodyPr/>
          <a:lstStyle/>
          <a:p>
            <a:r>
              <a:rPr lang="hr-HR" dirty="0">
                <a:solidFill>
                  <a:schemeClr val="accent5">
                    <a:lumMod val="75000"/>
                  </a:schemeClr>
                </a:solidFill>
              </a:rPr>
              <a:t>Računanje rokova </a:t>
            </a:r>
          </a:p>
        </p:txBody>
      </p:sp>
      <p:sp>
        <p:nvSpPr>
          <p:cNvPr id="3" name="Rezervirano mjesto sadržaja 2">
            <a:extLst>
              <a:ext uri="{FF2B5EF4-FFF2-40B4-BE49-F238E27FC236}">
                <a16:creationId xmlns:a16="http://schemas.microsoft.com/office/drawing/2014/main" id="{2BEC101E-F58E-7127-54F5-A27DD815ABFC}"/>
              </a:ext>
            </a:extLst>
          </p:cNvPr>
          <p:cNvSpPr>
            <a:spLocks noGrp="1"/>
          </p:cNvSpPr>
          <p:nvPr>
            <p:ph idx="1"/>
          </p:nvPr>
        </p:nvSpPr>
        <p:spPr/>
        <p:txBody>
          <a:bodyPr>
            <a:normAutofit/>
          </a:bodyPr>
          <a:lstStyle/>
          <a:p>
            <a:r>
              <a:rPr lang="hr-HR" sz="2200" dirty="0">
                <a:latin typeface="+mj-lt"/>
              </a:rPr>
              <a:t>Rokovi se računaju na dane, mjesece i godine.</a:t>
            </a:r>
          </a:p>
          <a:p>
            <a:r>
              <a:rPr lang="hr-HR" sz="2200" dirty="0">
                <a:latin typeface="+mj-lt"/>
              </a:rPr>
              <a:t>Kada je rok određen na dane, dan u koji pada događaj od kojega se računa trajanje roka ne uračunava se u rok, već se početak roka računa od prvoga sljedećeg dana. </a:t>
            </a:r>
          </a:p>
          <a:p>
            <a:r>
              <a:rPr lang="hr-HR" sz="2200" dirty="0">
                <a:latin typeface="+mj-lt"/>
              </a:rPr>
              <a:t>Rok određen na mjesece, odnosno na godine istječe onoga dana, mjeseca ili godine koji po svom broju odgovara danu u koji pada događaj od kojega se računa trajanje roka. Ako toga dana nema u mjesecu u kojem rok istječe, rok istječe posljednjeg dana toga mjeseca. </a:t>
            </a:r>
          </a:p>
          <a:p>
            <a:r>
              <a:rPr lang="hr-HR" sz="2200" dirty="0">
                <a:latin typeface="+mj-lt"/>
              </a:rPr>
              <a:t>Istjecanje roka može se označiti i određenim datumom.</a:t>
            </a:r>
          </a:p>
          <a:p>
            <a:r>
              <a:rPr lang="hr-HR" sz="2200" dirty="0">
                <a:latin typeface="+mj-lt"/>
              </a:rPr>
              <a:t>Rok određen na dane teče svakog kalendarskog dana, bez obzira radi li se o blagdanu ili neradnom danu. Samo ako posljednji dan roka pada na državni blagdan u danu koji se ne radi ili u subotu i nedjelju rok istječe tek protekom prvog idućeg radnog dana.</a:t>
            </a:r>
          </a:p>
          <a:p>
            <a:endParaRPr lang="hr-HR" dirty="0">
              <a:latin typeface="+mj-lt"/>
            </a:endParaRPr>
          </a:p>
        </p:txBody>
      </p:sp>
    </p:spTree>
    <p:extLst>
      <p:ext uri="{BB962C8B-B14F-4D97-AF65-F5344CB8AC3E}">
        <p14:creationId xmlns:p14="http://schemas.microsoft.com/office/powerpoint/2010/main" val="33376869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F594EFA-E21B-02EA-7DA3-4AABD93D56F1}"/>
              </a:ext>
            </a:extLst>
          </p:cNvPr>
          <p:cNvSpPr>
            <a:spLocks noGrp="1"/>
          </p:cNvSpPr>
          <p:nvPr>
            <p:ph type="title"/>
          </p:nvPr>
        </p:nvSpPr>
        <p:spPr/>
        <p:txBody>
          <a:bodyPr/>
          <a:lstStyle/>
          <a:p>
            <a:r>
              <a:rPr lang="hr-HR" dirty="0">
                <a:solidFill>
                  <a:schemeClr val="accent5">
                    <a:lumMod val="75000"/>
                  </a:schemeClr>
                </a:solidFill>
              </a:rPr>
              <a:t>Zahtjev za produljenjem roka </a:t>
            </a:r>
          </a:p>
        </p:txBody>
      </p:sp>
      <p:sp>
        <p:nvSpPr>
          <p:cNvPr id="3" name="Rezervirano mjesto sadržaja 2">
            <a:extLst>
              <a:ext uri="{FF2B5EF4-FFF2-40B4-BE49-F238E27FC236}">
                <a16:creationId xmlns:a16="http://schemas.microsoft.com/office/drawing/2014/main" id="{F42D32BD-8AF2-A163-AAB1-50B2A87A8AE1}"/>
              </a:ext>
            </a:extLst>
          </p:cNvPr>
          <p:cNvSpPr>
            <a:spLocks noGrp="1"/>
          </p:cNvSpPr>
          <p:nvPr>
            <p:ph idx="1"/>
          </p:nvPr>
        </p:nvSpPr>
        <p:spPr>
          <a:xfrm>
            <a:off x="838200" y="1504950"/>
            <a:ext cx="10515600" cy="4672013"/>
          </a:xfrm>
        </p:spPr>
        <p:txBody>
          <a:bodyPr>
            <a:normAutofit fontScale="92500" lnSpcReduction="20000"/>
          </a:bodyPr>
          <a:lstStyle/>
          <a:p>
            <a:r>
              <a:rPr lang="hr-HR" sz="2200" dirty="0">
                <a:latin typeface="+mj-lt"/>
              </a:rPr>
              <a:t>Rok za ispunjenje obveza preuzetih odlukom o dodjeli sredstava može se produljiti u slučaju više sile i izvanrednih okolnosti nastalih prije njegovog isteka, na koje korisnik nije mogao utjecati. </a:t>
            </a:r>
          </a:p>
          <a:p>
            <a:r>
              <a:rPr lang="hr-HR" sz="2200" dirty="0">
                <a:latin typeface="+mj-lt"/>
              </a:rPr>
              <a:t>Korisnik mora zahtjev za produljenjem rokova podnijeti Agenciji za plaćanja prije isteka roka za koji traži produljenje.</a:t>
            </a:r>
          </a:p>
          <a:p>
            <a:r>
              <a:rPr lang="hr-HR" sz="2200" dirty="0">
                <a:latin typeface="+mj-lt"/>
              </a:rPr>
              <a:t>Zahtjev za produljenje roka i prateću dokumentaciju korisnik dostavlja preporučenom pošiljkom, neposredno na adresu: Agencija za plaćanja u poljoprivredi, ribarstvu i ruralnom razvoju, Ulica grada Vukovara 269d, 10000 Zagreb (minimalno s naznakom „Zahtjev za produljenje roka”) ili elektroničkom poštom na info@apprrr.hr.</a:t>
            </a:r>
          </a:p>
          <a:p>
            <a:r>
              <a:rPr lang="hr-HR" sz="2200" dirty="0">
                <a:latin typeface="+mj-lt"/>
              </a:rPr>
              <a:t>Korisnik mora obrazložiti zahtjev i priložiti odgovarajuće dokaze kojima potkrepljuje zahtjev za produljenjem rokova.</a:t>
            </a:r>
          </a:p>
          <a:p>
            <a:r>
              <a:rPr lang="hr-HR" sz="2200" dirty="0">
                <a:latin typeface="+mj-lt"/>
              </a:rPr>
              <a:t>Nakon provjere zahtjeva korisnika za produljenjem roka Agencija za plaćanja će:</a:t>
            </a:r>
          </a:p>
          <a:p>
            <a:pPr lvl="1"/>
            <a:r>
              <a:rPr lang="hr-HR" sz="2200" dirty="0">
                <a:latin typeface="+mj-lt"/>
              </a:rPr>
              <a:t>u slučaju neprihvaćanja zahtjeva za produljenjem roka, korisniku izdati pismo odbijanja zahtjeva za produljenjem roka</a:t>
            </a:r>
          </a:p>
          <a:p>
            <a:pPr lvl="1"/>
            <a:r>
              <a:rPr lang="hr-HR" sz="2200" dirty="0">
                <a:latin typeface="+mj-lt"/>
              </a:rPr>
              <a:t>u slučaju prihvaćanja zahtjeva za produljenje roka za podnošenje konačnog zahtjeva za isplatu, korisniku izdati pismo odobrenja zahtjeva za produljenjem roka.</a:t>
            </a:r>
          </a:p>
          <a:p>
            <a:pPr marL="457200" lvl="1" indent="0">
              <a:buNone/>
            </a:pPr>
            <a:r>
              <a:rPr lang="hr-HR" sz="2200" dirty="0">
                <a:latin typeface="+mj-lt"/>
              </a:rPr>
              <a:t>Na akte iz prethodnog stavka korisnik ne može izjaviti žalbu. </a:t>
            </a:r>
          </a:p>
          <a:p>
            <a:endParaRPr lang="hr-HR" sz="2000" dirty="0">
              <a:latin typeface="+mj-lt"/>
            </a:endParaRPr>
          </a:p>
        </p:txBody>
      </p:sp>
    </p:spTree>
    <p:extLst>
      <p:ext uri="{BB962C8B-B14F-4D97-AF65-F5344CB8AC3E}">
        <p14:creationId xmlns:p14="http://schemas.microsoft.com/office/powerpoint/2010/main" val="4086545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E0973E3-CD59-BC0F-C4F6-A7D0D9097ABE}"/>
              </a:ext>
            </a:extLst>
          </p:cNvPr>
          <p:cNvSpPr>
            <a:spLocks noGrp="1"/>
          </p:cNvSpPr>
          <p:nvPr>
            <p:ph type="title"/>
          </p:nvPr>
        </p:nvSpPr>
        <p:spPr/>
        <p:txBody>
          <a:bodyPr/>
          <a:lstStyle/>
          <a:p>
            <a:r>
              <a:rPr lang="hr-HR" dirty="0">
                <a:solidFill>
                  <a:schemeClr val="accent1">
                    <a:lumMod val="75000"/>
                  </a:schemeClr>
                </a:solidFill>
              </a:rPr>
              <a:t>Ukupni iznos javne potpore i projekta</a:t>
            </a:r>
          </a:p>
        </p:txBody>
      </p:sp>
      <p:sp>
        <p:nvSpPr>
          <p:cNvPr id="3" name="Rezervirano mjesto sadržaja 2">
            <a:extLst>
              <a:ext uri="{FF2B5EF4-FFF2-40B4-BE49-F238E27FC236}">
                <a16:creationId xmlns:a16="http://schemas.microsoft.com/office/drawing/2014/main" id="{C5996520-FC38-1070-FEA4-DBD44061D1DB}"/>
              </a:ext>
            </a:extLst>
          </p:cNvPr>
          <p:cNvSpPr>
            <a:spLocks noGrp="1"/>
          </p:cNvSpPr>
          <p:nvPr>
            <p:ph idx="1"/>
          </p:nvPr>
        </p:nvSpPr>
        <p:spPr/>
        <p:txBody>
          <a:bodyPr>
            <a:normAutofit fontScale="92500" lnSpcReduction="20000"/>
          </a:bodyPr>
          <a:lstStyle/>
          <a:p>
            <a:pPr algn="just">
              <a:lnSpc>
                <a:spcPct val="150000"/>
              </a:lnSpc>
            </a:pPr>
            <a:r>
              <a:rPr lang="hr-HR" sz="1700" dirty="0">
                <a:effectLst/>
                <a:latin typeface="+mj-lt"/>
                <a:ea typeface="Calibri" panose="020F0502020204030204" pitchFamily="34" charset="0"/>
                <a:cs typeface="Times New Roman" panose="02020603050405020304" pitchFamily="18" charset="0"/>
              </a:rPr>
              <a:t>ukupni iznos javne potpore po projektu ne smije iznositi više od </a:t>
            </a:r>
            <a:r>
              <a:rPr lang="hr-HR" sz="1700" b="1" dirty="0">
                <a:latin typeface="+mj-lt"/>
                <a:ea typeface="Calibri" panose="020F0502020204030204" pitchFamily="34" charset="0"/>
                <a:cs typeface="Times New Roman" panose="02020603050405020304" pitchFamily="18" charset="0"/>
              </a:rPr>
              <a:t>85</a:t>
            </a:r>
            <a:r>
              <a:rPr lang="hr-HR" sz="1700" b="1" dirty="0">
                <a:effectLst/>
                <a:latin typeface="+mj-lt"/>
                <a:ea typeface="Calibri" panose="020F0502020204030204" pitchFamily="34" charset="0"/>
                <a:cs typeface="Times New Roman" panose="02020603050405020304" pitchFamily="18" charset="0"/>
              </a:rPr>
              <a:t>.000,00 EUR , </a:t>
            </a:r>
            <a:r>
              <a:rPr lang="hr-HR" sz="1700" dirty="0">
                <a:effectLst/>
                <a:latin typeface="+mj-lt"/>
                <a:ea typeface="Calibri" panose="020F0502020204030204" pitchFamily="34" charset="0"/>
                <a:cs typeface="Times New Roman" panose="02020603050405020304" pitchFamily="18" charset="0"/>
              </a:rPr>
              <a:t>ovisno o odabranom intenzitetu potpore</a:t>
            </a:r>
            <a:endParaRPr lang="hr-HR" sz="1700" dirty="0">
              <a:latin typeface="+mj-lt"/>
              <a:ea typeface="Calibri" panose="020F0502020204030204" pitchFamily="34" charset="0"/>
              <a:cs typeface="Times New Roman" panose="02020603050405020304" pitchFamily="18" charset="0"/>
            </a:endParaRPr>
          </a:p>
          <a:p>
            <a:pPr algn="just">
              <a:lnSpc>
                <a:spcPct val="150000"/>
              </a:lnSpc>
            </a:pPr>
            <a:r>
              <a:rPr lang="pl-PL" sz="1700" b="0" i="0" u="none" strike="noStrike" baseline="0" dirty="0">
                <a:latin typeface="+mj-lt"/>
              </a:rPr>
              <a:t>ukupni iznos projekta ne smije biti veći od </a:t>
            </a:r>
            <a:r>
              <a:rPr lang="pl-PL" sz="1700" b="1" i="0" u="none" strike="noStrike" baseline="0" dirty="0">
                <a:latin typeface="+mj-lt"/>
              </a:rPr>
              <a:t>100.000 eura (bez PDV-a)</a:t>
            </a:r>
          </a:p>
          <a:p>
            <a:pPr algn="l">
              <a:lnSpc>
                <a:spcPct val="150000"/>
              </a:lnSpc>
            </a:pPr>
            <a:r>
              <a:rPr lang="hr-HR" sz="1700" b="0" i="0" u="none" strike="noStrike" baseline="0" dirty="0">
                <a:latin typeface="+mj-lt"/>
              </a:rPr>
              <a:t>ukupni iznos javne potpore ne smije biti ispod najniže vrijednosti javne potpore određene LAG natječajem</a:t>
            </a:r>
            <a:endParaRPr lang="pl-PL" sz="1700" dirty="0">
              <a:latin typeface="+mj-lt"/>
            </a:endParaRPr>
          </a:p>
          <a:p>
            <a:pPr>
              <a:lnSpc>
                <a:spcPct val="150000"/>
              </a:lnSpc>
            </a:pPr>
            <a:r>
              <a:rPr lang="hr-HR" sz="1700" dirty="0">
                <a:effectLst/>
                <a:latin typeface="Calibri Light" panose="020F0302020204030204" pitchFamily="34" charset="0"/>
                <a:ea typeface="Calibri" panose="020F0502020204030204" pitchFamily="34" charset="0"/>
                <a:cs typeface="Times New Roman" panose="02020603050405020304" pitchFamily="18" charset="0"/>
              </a:rPr>
              <a:t>isti prihvatljivi troškovi i projekt ne smiju biti predmet nijednog drugog financiranja iz fondova/instrumenata/sredstava Europske unije</a:t>
            </a:r>
            <a:endParaRPr lang="hr-HR"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700" dirty="0">
                <a:effectLst/>
                <a:latin typeface="Calibri Light" panose="020F0302020204030204" pitchFamily="34" charset="0"/>
                <a:ea typeface="Calibri" panose="020F0502020204030204" pitchFamily="34" charset="0"/>
                <a:cs typeface="Times New Roman" panose="02020603050405020304" pitchFamily="18" charset="0"/>
              </a:rPr>
              <a:t>prihvatljivi troškovi mogu biti djelomično sufinancirani iz javnih izvora RH (ministarstvo, JLS, JRS i sl.)</a:t>
            </a:r>
          </a:p>
          <a:p>
            <a:pPr marL="0" indent="0" algn="just">
              <a:lnSpc>
                <a:spcPct val="115000"/>
              </a:lnSpc>
              <a:buNone/>
            </a:pPr>
            <a:r>
              <a:rPr lang="hr-HR" sz="1700" dirty="0">
                <a:latin typeface="Calibri Light" panose="020F0302020204030204" pitchFamily="34" charset="0"/>
                <a:ea typeface="Calibri" panose="020F0502020204030204" pitchFamily="34" charset="0"/>
                <a:cs typeface="Times New Roman" panose="02020603050405020304" pitchFamily="18" charset="0"/>
              </a:rPr>
              <a:t> 	- ako </a:t>
            </a:r>
            <a:r>
              <a:rPr lang="hr-HR" sz="1700" dirty="0">
                <a:effectLst/>
                <a:latin typeface="Calibri Light" panose="020F0302020204030204" pitchFamily="34" charset="0"/>
                <a:ea typeface="Calibri" panose="020F0502020204030204" pitchFamily="34" charset="0"/>
                <a:cs typeface="Times New Roman" panose="02020603050405020304" pitchFamily="18" charset="0"/>
              </a:rPr>
              <a:t>iznos javne potpore iz svih javnih izvora, u odnosu na ukupan iznos prihvatljivih troškova, prelazi intenzitet javne potpore ili najviši iznos javne potpore, iznos potpore za dodjelu/isplatu se umanjuje na način da iznos javne potpore iz svih javnih izvora ne prelazi intenzitet javne potpore niti najviši iznos javne potpore. </a:t>
            </a:r>
            <a:endParaRPr lang="hr-HR"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700" dirty="0">
                <a:latin typeface="Calibri Light" panose="020F0302020204030204" pitchFamily="34" charset="0"/>
                <a:ea typeface="Calibri" panose="020F0502020204030204" pitchFamily="34" charset="0"/>
                <a:cs typeface="Times New Roman" panose="02020603050405020304" pitchFamily="18" charset="0"/>
              </a:rPr>
              <a:t>k</a:t>
            </a:r>
            <a:r>
              <a:rPr lang="hr-HR" sz="1700" dirty="0">
                <a:effectLst/>
                <a:latin typeface="Calibri Light" panose="020F0302020204030204" pitchFamily="34" charset="0"/>
                <a:ea typeface="Calibri" panose="020F0502020204030204" pitchFamily="34" charset="0"/>
                <a:cs typeface="Times New Roman" panose="02020603050405020304" pitchFamily="18" charset="0"/>
              </a:rPr>
              <a:t>orisnik je u obvezi dostaviti LAG-u/Agenciji za plaćanja sve podatke i/ili dokumente koji se odnose na dodatno javno financiranje prihvatljivih i neprihvatljivih troškova projekta</a:t>
            </a:r>
            <a:endParaRPr lang="hr-HR" sz="1700" dirty="0">
              <a:effectLst/>
              <a:latin typeface="Calibri" panose="020F0502020204030204" pitchFamily="34" charset="0"/>
              <a:ea typeface="Calibri" panose="020F0502020204030204" pitchFamily="34" charset="0"/>
              <a:cs typeface="Times New Roman" panose="02020603050405020304" pitchFamily="18" charset="0"/>
            </a:endParaRPr>
          </a:p>
          <a:p>
            <a:r>
              <a:rPr lang="hr-HR" sz="1700" dirty="0">
                <a:latin typeface="Calibri Light" panose="020F0302020204030204" pitchFamily="34" charset="0"/>
                <a:ea typeface="Calibri" panose="020F0502020204030204" pitchFamily="34" charset="0"/>
              </a:rPr>
              <a:t>projekt </a:t>
            </a:r>
            <a:r>
              <a:rPr lang="hr-HR" sz="1700" dirty="0">
                <a:effectLst/>
                <a:latin typeface="Calibri Light" panose="020F0302020204030204" pitchFamily="34" charset="0"/>
                <a:ea typeface="Calibri" panose="020F0502020204030204" pitchFamily="34" charset="0"/>
              </a:rPr>
              <a:t>je moguće prijaviti i ostvariti potporu u okviru jednog LAG natječaja</a:t>
            </a:r>
            <a:endParaRPr lang="pl-PL" sz="1700" dirty="0">
              <a:latin typeface="+mj-lt"/>
              <a:ea typeface="Calibri" panose="020F0502020204030204" pitchFamily="34" charset="0"/>
              <a:cs typeface="Times New Roman" panose="02020603050405020304" pitchFamily="18" charset="0"/>
            </a:endParaRPr>
          </a:p>
          <a:p>
            <a:pPr marL="457200" lvl="1" indent="0" algn="just">
              <a:lnSpc>
                <a:spcPct val="150000"/>
              </a:lnSpc>
              <a:buNone/>
            </a:pPr>
            <a:endParaRPr lang="hr-HR" sz="2800" dirty="0">
              <a:latin typeface="Calibri Light" panose="020F03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36862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184F199-7DF4-FE6C-CF4A-054E83263B9C}"/>
              </a:ext>
            </a:extLst>
          </p:cNvPr>
          <p:cNvSpPr>
            <a:spLocks noGrp="1"/>
          </p:cNvSpPr>
          <p:nvPr>
            <p:ph type="title"/>
          </p:nvPr>
        </p:nvSpPr>
        <p:spPr/>
        <p:txBody>
          <a:bodyPr>
            <a:normAutofit fontScale="90000"/>
          </a:bodyPr>
          <a:lstStyle/>
          <a:p>
            <a:br>
              <a:rPr lang="pl-PL" dirty="0">
                <a:solidFill>
                  <a:schemeClr val="accent5">
                    <a:lumMod val="75000"/>
                  </a:schemeClr>
                </a:solidFill>
              </a:rPr>
            </a:br>
            <a:r>
              <a:rPr lang="pl-PL" dirty="0">
                <a:solidFill>
                  <a:schemeClr val="accent5">
                    <a:lumMod val="75000"/>
                  </a:schemeClr>
                </a:solidFill>
              </a:rPr>
              <a:t>Viša sila i izvanredna okolnost</a:t>
            </a:r>
            <a:br>
              <a:rPr lang="pl-PL" dirty="0">
                <a:solidFill>
                  <a:schemeClr val="accent5">
                    <a:lumMod val="75000"/>
                  </a:schemeClr>
                </a:solidFill>
              </a:rPr>
            </a:br>
            <a:endParaRPr lang="hr-HR" dirty="0">
              <a:solidFill>
                <a:schemeClr val="accent5">
                  <a:lumMod val="75000"/>
                </a:schemeClr>
              </a:solidFill>
            </a:endParaRPr>
          </a:p>
        </p:txBody>
      </p:sp>
      <p:sp>
        <p:nvSpPr>
          <p:cNvPr id="3" name="Rezervirano mjesto sadržaja 2">
            <a:extLst>
              <a:ext uri="{FF2B5EF4-FFF2-40B4-BE49-F238E27FC236}">
                <a16:creationId xmlns:a16="http://schemas.microsoft.com/office/drawing/2014/main" id="{7C7CB4DE-912D-6332-481D-56D3F80BEB14}"/>
              </a:ext>
            </a:extLst>
          </p:cNvPr>
          <p:cNvSpPr>
            <a:spLocks noGrp="1"/>
          </p:cNvSpPr>
          <p:nvPr>
            <p:ph idx="1"/>
          </p:nvPr>
        </p:nvSpPr>
        <p:spPr/>
        <p:txBody>
          <a:bodyPr>
            <a:normAutofit/>
          </a:bodyPr>
          <a:lstStyle/>
          <a:p>
            <a:pPr algn="just">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Nastupanje više sile i izvanrednih okolnosti, korisniku mogu posebice, biti priznate u sljedećim slučajevima:</a:t>
            </a:r>
            <a:endParaRPr lang="hr-HR" sz="2000" dirty="0">
              <a:solidFill>
                <a:srgbClr val="000000"/>
              </a:solidFill>
              <a:effectLst/>
              <a:latin typeface="+mj-lt"/>
              <a:ea typeface="Times New Roman" panose="02020603050405020304" pitchFamily="18" charset="0"/>
            </a:endParaRPr>
          </a:p>
          <a:p>
            <a:pPr marL="457200" lvl="1" indent="0" algn="just">
              <a:buNone/>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1. ozbiljna prirodna katastrofa ili ozbiljni vremenski uvjeti koji uvelike utječu na poljoprivredno gospodarstvo</a:t>
            </a:r>
            <a:endParaRPr lang="hr-HR" sz="2000" dirty="0">
              <a:solidFill>
                <a:srgbClr val="000000"/>
              </a:solidFill>
              <a:effectLst/>
              <a:latin typeface="+mj-lt"/>
              <a:ea typeface="Times New Roman" panose="02020603050405020304" pitchFamily="18" charset="0"/>
            </a:endParaRPr>
          </a:p>
          <a:p>
            <a:pPr marL="457200" lvl="1" indent="0" algn="just">
              <a:buNone/>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2. slučajno uništenje stočne nastambe na poljoprivrednom gospodarstvu</a:t>
            </a:r>
            <a:endParaRPr lang="hr-HR" sz="2000" dirty="0">
              <a:solidFill>
                <a:srgbClr val="000000"/>
              </a:solidFill>
              <a:effectLst/>
              <a:latin typeface="+mj-lt"/>
              <a:ea typeface="Times New Roman" panose="02020603050405020304" pitchFamily="18" charset="0"/>
            </a:endParaRPr>
          </a:p>
          <a:p>
            <a:pPr marL="457200" lvl="1" indent="0" algn="just">
              <a:buNone/>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3. izbijanje </a:t>
            </a:r>
            <a:r>
              <a:rPr lang="hr-HR" sz="2000" dirty="0" err="1">
                <a:solidFill>
                  <a:srgbClr val="000000"/>
                </a:solidFill>
                <a:effectLst/>
                <a:latin typeface="+mj-lt"/>
                <a:ea typeface="Calibri" panose="020F0502020204030204" pitchFamily="34" charset="0"/>
                <a:cs typeface="Calibri" panose="020F0502020204030204" pitchFamily="34" charset="0"/>
              </a:rPr>
              <a:t>epizootije</a:t>
            </a:r>
            <a:r>
              <a:rPr lang="hr-HR" sz="2000" dirty="0">
                <a:solidFill>
                  <a:srgbClr val="000000"/>
                </a:solidFill>
                <a:effectLst/>
                <a:latin typeface="+mj-lt"/>
                <a:ea typeface="Calibri" panose="020F0502020204030204" pitchFamily="34" charset="0"/>
                <a:cs typeface="Calibri" panose="020F0502020204030204" pitchFamily="34" charset="0"/>
              </a:rPr>
              <a:t>, bolesti bilja ili prisutnost biljne štetočine koja utječe na dio ili svu stoku ili usjeve korisnika</a:t>
            </a:r>
            <a:endParaRPr lang="hr-HR" sz="2000" dirty="0">
              <a:solidFill>
                <a:srgbClr val="000000"/>
              </a:solidFill>
              <a:effectLst/>
              <a:latin typeface="+mj-lt"/>
              <a:ea typeface="Times New Roman" panose="02020603050405020304" pitchFamily="18" charset="0"/>
            </a:endParaRPr>
          </a:p>
          <a:p>
            <a:pPr marL="457200" lvl="1" indent="0" algn="just">
              <a:buNone/>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4. izvlaštenje cijelog ili velikog dijela poljoprivrednog gospodarstva ako se to izvlaštenje nije moglo predvidjeti na dan podnošenja zahtjeva</a:t>
            </a:r>
            <a:endParaRPr lang="hr-HR" sz="2000" dirty="0">
              <a:solidFill>
                <a:srgbClr val="000000"/>
              </a:solidFill>
              <a:effectLst/>
              <a:latin typeface="+mj-lt"/>
              <a:ea typeface="Times New Roman" panose="02020603050405020304" pitchFamily="18" charset="0"/>
            </a:endParaRPr>
          </a:p>
          <a:p>
            <a:pPr marL="457200" lvl="1" indent="0" algn="just">
              <a:buNone/>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5. smrt korisnika</a:t>
            </a:r>
            <a:endParaRPr lang="hr-HR" sz="2000" dirty="0">
              <a:solidFill>
                <a:srgbClr val="000000"/>
              </a:solidFill>
              <a:effectLst/>
              <a:latin typeface="+mj-lt"/>
              <a:ea typeface="Times New Roman" panose="02020603050405020304" pitchFamily="18" charset="0"/>
            </a:endParaRPr>
          </a:p>
          <a:p>
            <a:pPr marL="457200" lvl="1" indent="0" algn="just">
              <a:buNone/>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6. dugotrajna radna nesposobnost korisnika.  </a:t>
            </a:r>
            <a:endParaRPr lang="hr-HR" sz="2000" dirty="0">
              <a:solidFill>
                <a:srgbClr val="000000"/>
              </a:solidFill>
              <a:effectLst/>
              <a:latin typeface="+mj-lt"/>
              <a:ea typeface="Times New Roman" panose="02020603050405020304" pitchFamily="18" charset="0"/>
            </a:endParaRPr>
          </a:p>
          <a:p>
            <a:endParaRPr lang="hr-HR" sz="2400" dirty="0">
              <a:latin typeface="+mj-lt"/>
            </a:endParaRPr>
          </a:p>
        </p:txBody>
      </p:sp>
    </p:spTree>
    <p:extLst>
      <p:ext uri="{BB962C8B-B14F-4D97-AF65-F5344CB8AC3E}">
        <p14:creationId xmlns:p14="http://schemas.microsoft.com/office/powerpoint/2010/main" val="11247327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ECF600A-048B-7149-0D0F-6A7FE613DE7A}"/>
              </a:ext>
            </a:extLst>
          </p:cNvPr>
          <p:cNvSpPr>
            <a:spLocks noGrp="1"/>
          </p:cNvSpPr>
          <p:nvPr>
            <p:ph type="title"/>
          </p:nvPr>
        </p:nvSpPr>
        <p:spPr/>
        <p:txBody>
          <a:bodyPr/>
          <a:lstStyle/>
          <a:p>
            <a:r>
              <a:rPr lang="hr-HR" dirty="0">
                <a:solidFill>
                  <a:schemeClr val="accent5">
                    <a:lumMod val="75000"/>
                  </a:schemeClr>
                </a:solidFill>
              </a:rPr>
              <a:t>Financijske korekcije</a:t>
            </a:r>
          </a:p>
        </p:txBody>
      </p:sp>
      <p:sp>
        <p:nvSpPr>
          <p:cNvPr id="3" name="Rezervirano mjesto sadržaja 2">
            <a:extLst>
              <a:ext uri="{FF2B5EF4-FFF2-40B4-BE49-F238E27FC236}">
                <a16:creationId xmlns:a16="http://schemas.microsoft.com/office/drawing/2014/main" id="{5D313014-C352-F006-ECD1-EE225C3D51F3}"/>
              </a:ext>
            </a:extLst>
          </p:cNvPr>
          <p:cNvSpPr>
            <a:spLocks noGrp="1"/>
          </p:cNvSpPr>
          <p:nvPr>
            <p:ph idx="1"/>
          </p:nvPr>
        </p:nvSpPr>
        <p:spPr/>
        <p:txBody>
          <a:bodyPr>
            <a:normAutofit/>
          </a:bodyPr>
          <a:lstStyle/>
          <a:p>
            <a:r>
              <a:rPr lang="hr-HR" sz="2000" dirty="0">
                <a:solidFill>
                  <a:srgbClr val="000000"/>
                </a:solidFill>
                <a:effectLst/>
                <a:latin typeface="+mj-lt"/>
                <a:ea typeface="Calibri" panose="020F0502020204030204" pitchFamily="34" charset="0"/>
                <a:cs typeface="Calibri" panose="020F0502020204030204" pitchFamily="34" charset="0"/>
              </a:rPr>
              <a:t>Financijske korekcije određuju se u skladu s Prilogom 3 </a:t>
            </a:r>
            <a:r>
              <a:rPr lang="hr-HR" sz="2000" dirty="0">
                <a:solidFill>
                  <a:srgbClr val="000000"/>
                </a:solidFill>
                <a:effectLst/>
                <a:latin typeface="+mj-lt"/>
                <a:ea typeface="Calibri" panose="020F0502020204030204" pitchFamily="34" charset="0"/>
                <a:cs typeface="Calibri" panose="020F0502020204030204" pitchFamily="34" charset="0"/>
                <a:hlinkClick r:id="rId2"/>
              </a:rPr>
              <a:t>Pravilnika.</a:t>
            </a:r>
            <a:endParaRPr lang="hr-HR" sz="2000" dirty="0">
              <a:solidFill>
                <a:srgbClr val="000000"/>
              </a:solidFill>
              <a:effectLst/>
              <a:latin typeface="+mj-lt"/>
              <a:ea typeface="Times New Roman" panose="02020603050405020304" pitchFamily="18" charset="0"/>
            </a:endParaRPr>
          </a:p>
          <a:p>
            <a:pPr algn="just">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Financijska korekcija može se odrediti nakon provedene administrativne kontrole dokumentacije korisnika i/ili kontrole na terenu te je ista primjenjiva u svim fazama postupka dodjele sredstava, provedbe projekta te petogodišnjeg razdoblja nakon konačne isplate sredstava, ako je primjenjivo.</a:t>
            </a:r>
            <a:endParaRPr lang="hr-HR" sz="2000" dirty="0">
              <a:solidFill>
                <a:srgbClr val="000000"/>
              </a:solidFill>
              <a:effectLst/>
              <a:latin typeface="+mj-lt"/>
              <a:ea typeface="Times New Roman" panose="02020603050405020304" pitchFamily="18" charset="0"/>
            </a:endParaRPr>
          </a:p>
          <a:p>
            <a:pPr algn="just">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Nadležno tijelo ovlašteno je:</a:t>
            </a:r>
            <a:endParaRPr lang="hr-HR" sz="2000" dirty="0">
              <a:solidFill>
                <a:srgbClr val="000000"/>
              </a:solidFill>
              <a:effectLst/>
              <a:latin typeface="+mj-lt"/>
              <a:ea typeface="Times New Roman" panose="02020603050405020304" pitchFamily="18" charset="0"/>
            </a:endParaRPr>
          </a:p>
          <a:p>
            <a:pPr marL="457200" lvl="1" indent="0" algn="just">
              <a:buNone/>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1. primijeniti financijsku korekciju s obrazloženjem nepravilnosti na temelju utvrđenog činjeničnog stanja</a:t>
            </a:r>
            <a:endParaRPr lang="hr-HR" sz="2000" dirty="0">
              <a:solidFill>
                <a:srgbClr val="000000"/>
              </a:solidFill>
              <a:effectLst/>
              <a:latin typeface="+mj-lt"/>
              <a:ea typeface="Times New Roman" panose="02020603050405020304" pitchFamily="18" charset="0"/>
            </a:endParaRPr>
          </a:p>
          <a:p>
            <a:pPr marL="457200" lvl="1" indent="0" algn="just">
              <a:buNone/>
              <a:tabLst>
                <a:tab pos="540385" algn="l"/>
              </a:tabLst>
            </a:pPr>
            <a:r>
              <a:rPr lang="hr-HR" sz="2000" dirty="0">
                <a:solidFill>
                  <a:srgbClr val="000000"/>
                </a:solidFill>
                <a:effectLst/>
                <a:latin typeface="+mj-lt"/>
                <a:ea typeface="Calibri" panose="020F0502020204030204" pitchFamily="34" charset="0"/>
                <a:cs typeface="Calibri" panose="020F0502020204030204" pitchFamily="34" charset="0"/>
              </a:rPr>
              <a:t>2. promijeniti iznos/stopu financijske korekcije u odnosu na ranije utvrđene nepravilnosti iz prethodne faze administrativne kontrole i to na osnovi naknadnih kontrola Agencije za plaćanja ili nalaza drugih tijela koja obavljaju naknadne kontrole.</a:t>
            </a:r>
            <a:endParaRPr lang="hr-HR" sz="2000" dirty="0">
              <a:solidFill>
                <a:srgbClr val="000000"/>
              </a:solidFill>
              <a:effectLst/>
              <a:latin typeface="+mj-lt"/>
              <a:ea typeface="Times New Roman" panose="02020603050405020304" pitchFamily="18" charset="0"/>
            </a:endParaRPr>
          </a:p>
          <a:p>
            <a:endParaRPr lang="hr-HR" dirty="0"/>
          </a:p>
        </p:txBody>
      </p:sp>
    </p:spTree>
    <p:extLst>
      <p:ext uri="{BB962C8B-B14F-4D97-AF65-F5344CB8AC3E}">
        <p14:creationId xmlns:p14="http://schemas.microsoft.com/office/powerpoint/2010/main" val="24585507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2E1898-CEC3-31D2-92BF-478067139633}"/>
              </a:ext>
            </a:extLst>
          </p:cNvPr>
          <p:cNvSpPr>
            <a:spLocks noGrp="1"/>
          </p:cNvSpPr>
          <p:nvPr>
            <p:ph type="title"/>
          </p:nvPr>
        </p:nvSpPr>
        <p:spPr/>
        <p:txBody>
          <a:bodyPr/>
          <a:lstStyle/>
          <a:p>
            <a:r>
              <a:rPr lang="hr-HR" dirty="0">
                <a:solidFill>
                  <a:schemeClr val="accent5">
                    <a:lumMod val="75000"/>
                  </a:schemeClr>
                </a:solidFill>
              </a:rPr>
              <a:t>Odustajanje od projekta i povrat sredstava</a:t>
            </a:r>
          </a:p>
        </p:txBody>
      </p:sp>
      <p:sp>
        <p:nvSpPr>
          <p:cNvPr id="3" name="Rezervirano mjesto sadržaja 2">
            <a:extLst>
              <a:ext uri="{FF2B5EF4-FFF2-40B4-BE49-F238E27FC236}">
                <a16:creationId xmlns:a16="http://schemas.microsoft.com/office/drawing/2014/main" id="{A8FD2B59-4393-FD1C-09C5-9E2C79ED02AF}"/>
              </a:ext>
            </a:extLst>
          </p:cNvPr>
          <p:cNvSpPr>
            <a:spLocks noGrp="1"/>
          </p:cNvSpPr>
          <p:nvPr>
            <p:ph idx="1"/>
          </p:nvPr>
        </p:nvSpPr>
        <p:spPr/>
        <p:txBody>
          <a:bodyPr>
            <a:normAutofit/>
          </a:bodyPr>
          <a:lstStyle/>
          <a:p>
            <a:r>
              <a:rPr lang="hr-HR" sz="2000" dirty="0">
                <a:latin typeface="+mj-lt"/>
              </a:rPr>
              <a:t>Korisnik može na vlastitu inicijativu podnijeti zahtjev za odustajanje, o čemu mu Agencija za plaćanja izdaje Potvrdu o odustajanju.</a:t>
            </a:r>
          </a:p>
          <a:p>
            <a:r>
              <a:rPr lang="hr-HR" sz="2000" dirty="0">
                <a:latin typeface="+mj-lt"/>
              </a:rPr>
              <a:t>Ako korisnik ne podnese zahtjev za isplatu konačne/jednokratne rate u propisanom roku smatrat će se da je korisnik odustao od projekta.</a:t>
            </a:r>
          </a:p>
          <a:p>
            <a:r>
              <a:rPr lang="hr-HR" sz="2000" dirty="0">
                <a:latin typeface="+mj-lt"/>
              </a:rPr>
              <a:t>Način i uvjeti po kojima Agencija za plaćanja nakon izvršene isplate potpore korisniku donosi odluku o povratu sredstava propisani su zakonom koji uređuje područje poljoprivrede.</a:t>
            </a:r>
          </a:p>
          <a:p>
            <a:endParaRPr lang="hr-HR" sz="2000" dirty="0">
              <a:latin typeface="+mj-lt"/>
            </a:endParaRPr>
          </a:p>
          <a:p>
            <a:r>
              <a:rPr lang="hr-HR" sz="2000" dirty="0">
                <a:latin typeface="+mj-lt"/>
              </a:rPr>
              <a:t>Na odluke koje donosi Agencija za plaćanja, a koje se odnose na postupak provedbe projekta, korisnik može izjaviti žalbu u skladu s općim propisima koji uređuju upravni postupak.</a:t>
            </a:r>
          </a:p>
        </p:txBody>
      </p:sp>
    </p:spTree>
    <p:extLst>
      <p:ext uri="{BB962C8B-B14F-4D97-AF65-F5344CB8AC3E}">
        <p14:creationId xmlns:p14="http://schemas.microsoft.com/office/powerpoint/2010/main" val="19412237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0B5CA87-5D33-6565-9A3F-04E4A7BE0F1F}"/>
              </a:ext>
            </a:extLst>
          </p:cNvPr>
          <p:cNvSpPr>
            <a:spLocks noGrp="1"/>
          </p:cNvSpPr>
          <p:nvPr>
            <p:ph type="title"/>
          </p:nvPr>
        </p:nvSpPr>
        <p:spPr>
          <a:xfrm>
            <a:off x="838200" y="-5901"/>
            <a:ext cx="10515600" cy="1325563"/>
          </a:xfrm>
        </p:spPr>
        <p:txBody>
          <a:bodyPr/>
          <a:lstStyle/>
          <a:p>
            <a:r>
              <a:rPr lang="hr-HR" dirty="0">
                <a:solidFill>
                  <a:schemeClr val="accent1">
                    <a:lumMod val="75000"/>
                  </a:schemeClr>
                </a:solidFill>
              </a:rPr>
              <a:t>Kontakt</a:t>
            </a:r>
          </a:p>
        </p:txBody>
      </p:sp>
      <p:sp>
        <p:nvSpPr>
          <p:cNvPr id="4" name="Rezervirano mjesto sadržaja 2">
            <a:extLst>
              <a:ext uri="{FF2B5EF4-FFF2-40B4-BE49-F238E27FC236}">
                <a16:creationId xmlns:a16="http://schemas.microsoft.com/office/drawing/2014/main" id="{E7F50A23-6081-C8FB-10EE-0B98738D2CDD}"/>
              </a:ext>
            </a:extLst>
          </p:cNvPr>
          <p:cNvSpPr txBox="1">
            <a:spLocks noGrp="1"/>
          </p:cNvSpPr>
          <p:nvPr>
            <p:ph idx="1"/>
          </p:nvPr>
        </p:nvSpPr>
        <p:spPr>
          <a:xfrm>
            <a:off x="838200" y="1403356"/>
            <a:ext cx="10515600" cy="4351338"/>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hr-HR" sz="2000" dirty="0"/>
              <a:t>Voditeljica LAG-a:</a:t>
            </a:r>
          </a:p>
          <a:p>
            <a:pPr marL="0" indent="0">
              <a:buFont typeface="Arial" panose="020B0604020202020204" pitchFamily="34" charset="0"/>
              <a:buNone/>
            </a:pPr>
            <a:r>
              <a:rPr lang="hr-HR" sz="2000" dirty="0"/>
              <a:t>Maja </a:t>
            </a:r>
            <a:r>
              <a:rPr lang="hr-HR" sz="2000" dirty="0" err="1"/>
              <a:t>Čičko</a:t>
            </a:r>
            <a:r>
              <a:rPr lang="hr-HR" sz="2000" dirty="0"/>
              <a:t>, </a:t>
            </a:r>
            <a:r>
              <a:rPr lang="hr-HR" sz="2000" dirty="0" err="1"/>
              <a:t>mag.ing.agr</a:t>
            </a:r>
            <a:r>
              <a:rPr lang="hr-HR" sz="2000" dirty="0"/>
              <a:t>. </a:t>
            </a:r>
          </a:p>
          <a:p>
            <a:pPr marL="0" indent="0">
              <a:buFont typeface="Arial" panose="020B0604020202020204" pitchFamily="34" charset="0"/>
              <a:buNone/>
            </a:pPr>
            <a:r>
              <a:rPr lang="hr-HR" sz="2000" dirty="0"/>
              <a:t>Mob: 095 5937 630</a:t>
            </a:r>
          </a:p>
          <a:p>
            <a:pPr marL="0" indent="0">
              <a:buFont typeface="Arial" panose="020B0604020202020204" pitchFamily="34" charset="0"/>
              <a:buNone/>
            </a:pPr>
            <a:r>
              <a:rPr lang="hr-HR" sz="2000" dirty="0"/>
              <a:t>E-mail: </a:t>
            </a:r>
            <a:r>
              <a:rPr lang="hr-HR" sz="2000" dirty="0">
                <a:hlinkClick r:id="rId2"/>
              </a:rPr>
              <a:t>maja.cicko@lagsava.hr</a:t>
            </a:r>
            <a:endParaRPr lang="hr-HR" sz="2000" dirty="0"/>
          </a:p>
          <a:p>
            <a:pPr marL="0" indent="0">
              <a:buFont typeface="Arial" panose="020B0604020202020204" pitchFamily="34" charset="0"/>
              <a:buNone/>
            </a:pPr>
            <a:endParaRPr lang="hr-HR" sz="2000" dirty="0"/>
          </a:p>
          <a:p>
            <a:pPr marL="0" indent="0">
              <a:buFont typeface="Arial" panose="020B0604020202020204" pitchFamily="34" charset="0"/>
              <a:buNone/>
            </a:pPr>
            <a:r>
              <a:rPr lang="hr-HR" sz="2000" dirty="0"/>
              <a:t>Stručna suradnica:</a:t>
            </a:r>
          </a:p>
          <a:p>
            <a:pPr marL="0" indent="0">
              <a:buFont typeface="Arial" panose="020B0604020202020204" pitchFamily="34" charset="0"/>
              <a:buNone/>
            </a:pPr>
            <a:r>
              <a:rPr lang="hr-HR" sz="2000" dirty="0"/>
              <a:t>Marijana Jurak, </a:t>
            </a:r>
            <a:r>
              <a:rPr lang="hr-HR" sz="2000" dirty="0" err="1"/>
              <a:t>mag.ing.agr</a:t>
            </a:r>
            <a:r>
              <a:rPr lang="hr-HR" sz="2000" dirty="0"/>
              <a:t>.</a:t>
            </a:r>
          </a:p>
          <a:p>
            <a:pPr marL="0" indent="0">
              <a:buFont typeface="Arial" panose="020B0604020202020204" pitchFamily="34" charset="0"/>
              <a:buNone/>
            </a:pPr>
            <a:r>
              <a:rPr lang="hr-HR" sz="2000" dirty="0"/>
              <a:t>Mob: 095 4433 226</a:t>
            </a:r>
          </a:p>
          <a:p>
            <a:pPr marL="0" indent="0">
              <a:buFont typeface="Arial" panose="020B0604020202020204" pitchFamily="34" charset="0"/>
              <a:buNone/>
            </a:pPr>
            <a:r>
              <a:rPr lang="hr-HR" sz="2000" dirty="0"/>
              <a:t>E-mail: </a:t>
            </a:r>
            <a:r>
              <a:rPr lang="hr-HR" sz="2000" dirty="0">
                <a:hlinkClick r:id="rId3"/>
              </a:rPr>
              <a:t>marijana.jurak@lagsava.hr</a:t>
            </a:r>
            <a:endParaRPr lang="hr-HR" sz="2000" dirty="0"/>
          </a:p>
          <a:p>
            <a:pPr marL="0" indent="0">
              <a:buFont typeface="Arial" panose="020B0604020202020204" pitchFamily="34" charset="0"/>
              <a:buNone/>
            </a:pPr>
            <a:endParaRPr lang="hr-HR" sz="2000" dirty="0"/>
          </a:p>
          <a:p>
            <a:pPr marL="0" indent="0">
              <a:buNone/>
            </a:pPr>
            <a:r>
              <a:rPr lang="hr-HR" sz="2000" dirty="0">
                <a:solidFill>
                  <a:srgbClr val="FF0000"/>
                </a:solidFill>
              </a:rPr>
              <a:t>RADNO VRIJEME SA STRANKAMA  PREMA DOGOVORU</a:t>
            </a:r>
          </a:p>
          <a:p>
            <a:pPr marL="0" indent="0">
              <a:buFont typeface="Arial" panose="020B0604020202020204" pitchFamily="34" charset="0"/>
              <a:buNone/>
            </a:pPr>
            <a:endParaRPr lang="hr-HR" sz="2000" dirty="0"/>
          </a:p>
          <a:p>
            <a:pPr marL="0" indent="0">
              <a:buFont typeface="Arial" panose="020B0604020202020204" pitchFamily="34" charset="0"/>
              <a:buNone/>
            </a:pPr>
            <a:endParaRPr lang="hr-HR" sz="2000" dirty="0"/>
          </a:p>
          <a:p>
            <a:pPr marL="0" indent="0">
              <a:buFont typeface="Arial" panose="020B0604020202020204" pitchFamily="34" charset="0"/>
              <a:buNone/>
            </a:pPr>
            <a:endParaRPr lang="hr-HR" sz="2000" dirty="0"/>
          </a:p>
        </p:txBody>
      </p:sp>
      <p:sp>
        <p:nvSpPr>
          <p:cNvPr id="5" name="Rezervirano mjesto sadržaja 2">
            <a:extLst>
              <a:ext uri="{FF2B5EF4-FFF2-40B4-BE49-F238E27FC236}">
                <a16:creationId xmlns:a16="http://schemas.microsoft.com/office/drawing/2014/main" id="{47AC2A42-CEEA-73D0-0C23-7C6D3BFA1A71}"/>
              </a:ext>
            </a:extLst>
          </p:cNvPr>
          <p:cNvSpPr txBox="1">
            <a:spLocks/>
          </p:cNvSpPr>
          <p:nvPr/>
        </p:nvSpPr>
        <p:spPr>
          <a:xfrm>
            <a:off x="6953865" y="1403356"/>
            <a:ext cx="5238135" cy="48932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hr-HR" sz="2000" dirty="0"/>
              <a:t>Ured LAG-a:</a:t>
            </a:r>
          </a:p>
          <a:p>
            <a:pPr marL="0" indent="0">
              <a:buFont typeface="Arial" panose="020B0604020202020204" pitchFamily="34" charset="0"/>
              <a:buNone/>
            </a:pPr>
            <a:r>
              <a:rPr lang="hr-HR" sz="2000" dirty="0"/>
              <a:t>Adresa:</a:t>
            </a:r>
          </a:p>
          <a:p>
            <a:pPr marL="0" indent="0">
              <a:buFont typeface="Arial" panose="020B0604020202020204" pitchFamily="34" charset="0"/>
              <a:buNone/>
            </a:pPr>
            <a:r>
              <a:rPr lang="hr-HR" sz="2000" dirty="0"/>
              <a:t>Ulica bana Josipa Jelačića 48,</a:t>
            </a:r>
          </a:p>
          <a:p>
            <a:pPr marL="0" indent="0">
              <a:buFont typeface="Arial" panose="020B0604020202020204" pitchFamily="34" charset="0"/>
              <a:buNone/>
            </a:pPr>
            <a:r>
              <a:rPr lang="hr-HR" sz="2000" dirty="0"/>
              <a:t>10290  Zaprešić</a:t>
            </a:r>
          </a:p>
          <a:p>
            <a:pPr marL="0" indent="0">
              <a:buFont typeface="Arial" panose="020B0604020202020204" pitchFamily="34" charset="0"/>
              <a:buNone/>
            </a:pPr>
            <a:endParaRPr lang="hr-HR" sz="2000" dirty="0"/>
          </a:p>
          <a:p>
            <a:pPr marL="0" indent="0">
              <a:buFont typeface="Arial" panose="020B0604020202020204" pitchFamily="34" charset="0"/>
              <a:buNone/>
            </a:pPr>
            <a:r>
              <a:rPr lang="hr-HR" sz="1600" b="1" dirty="0">
                <a:latin typeface="Cairo"/>
              </a:rPr>
              <a:t>Ministarstvo poljoprivrede, šumarstva </a:t>
            </a:r>
            <a:r>
              <a:rPr lang="hr-HR" sz="1600" b="1">
                <a:latin typeface="Cairo"/>
              </a:rPr>
              <a:t>i ribarstva</a:t>
            </a:r>
            <a:br>
              <a:rPr lang="hr-HR" sz="1600" b="1">
                <a:latin typeface="Cairo"/>
              </a:rPr>
            </a:br>
            <a:r>
              <a:rPr lang="hr-HR" sz="1600" b="1">
                <a:latin typeface="Cairo"/>
              </a:rPr>
              <a:t>(</a:t>
            </a:r>
            <a:r>
              <a:rPr lang="hr-HR" sz="1600" b="1" dirty="0">
                <a:latin typeface="Cairo"/>
              </a:rPr>
              <a:t>bivša Savjetodavna služba):</a:t>
            </a:r>
          </a:p>
          <a:p>
            <a:pPr marL="0" indent="0">
              <a:buFont typeface="Arial" panose="020B0604020202020204" pitchFamily="34" charset="0"/>
              <a:buNone/>
            </a:pPr>
            <a:r>
              <a:rPr lang="hr-HR" sz="1600" dirty="0">
                <a:latin typeface="Cairo"/>
              </a:rPr>
              <a:t>Manuel </a:t>
            </a:r>
            <a:r>
              <a:rPr lang="hr-HR" sz="1600" dirty="0" err="1">
                <a:latin typeface="Cairo"/>
              </a:rPr>
              <a:t>Čičko</a:t>
            </a:r>
            <a:r>
              <a:rPr lang="hr-HR" sz="1600" dirty="0">
                <a:latin typeface="Cairo"/>
              </a:rPr>
              <a:t>, </a:t>
            </a:r>
            <a:r>
              <a:rPr lang="hr-HR" sz="1600" dirty="0" err="1">
                <a:latin typeface="Cairo"/>
              </a:rPr>
              <a:t>dip.ing.agr</a:t>
            </a:r>
            <a:r>
              <a:rPr lang="hr-HR" sz="1600" dirty="0">
                <a:latin typeface="Cairo"/>
              </a:rPr>
              <a:t>.</a:t>
            </a:r>
          </a:p>
          <a:p>
            <a:pPr marL="0" indent="0" fontAlgn="base">
              <a:buFont typeface="Arial" panose="020B0604020202020204" pitchFamily="34" charset="0"/>
              <a:buNone/>
            </a:pPr>
            <a:r>
              <a:rPr lang="hr-HR" sz="1600" dirty="0">
                <a:latin typeface="Cairo"/>
              </a:rPr>
              <a:t>Mob: 091 488 2962</a:t>
            </a:r>
          </a:p>
          <a:p>
            <a:pPr marL="0" indent="0" fontAlgn="base">
              <a:buFont typeface="Arial" panose="020B0604020202020204" pitchFamily="34" charset="0"/>
              <a:buNone/>
            </a:pPr>
            <a:r>
              <a:rPr lang="hr-HR" sz="1600" dirty="0">
                <a:latin typeface="Cairo"/>
              </a:rPr>
              <a:t>E-mail:</a:t>
            </a:r>
            <a:r>
              <a:rPr lang="hr-HR" sz="1600" dirty="0">
                <a:solidFill>
                  <a:schemeClr val="accent5">
                    <a:lumMod val="75000"/>
                  </a:schemeClr>
                </a:solidFill>
                <a:latin typeface="Cairo"/>
              </a:rPr>
              <a:t> </a:t>
            </a:r>
            <a:r>
              <a:rPr lang="hr-HR" sz="1600" dirty="0">
                <a:solidFill>
                  <a:schemeClr val="accent5">
                    <a:lumMod val="75000"/>
                  </a:schemeClr>
                </a:solidFill>
                <a:latin typeface="Cairo"/>
                <a:hlinkClick r:id="rId4">
                  <a:extLst>
                    <a:ext uri="{A12FA001-AC4F-418D-AE19-62706E023703}">
                      <ahyp:hlinkClr xmlns:ahyp="http://schemas.microsoft.com/office/drawing/2018/hyperlinkcolor" val="tx"/>
                    </a:ext>
                  </a:extLst>
                </a:hlinkClick>
              </a:rPr>
              <a:t>manuel.cicko@mps.hr</a:t>
            </a:r>
            <a:endParaRPr lang="hr-HR" sz="1600" dirty="0">
              <a:solidFill>
                <a:schemeClr val="accent5">
                  <a:lumMod val="75000"/>
                </a:schemeClr>
              </a:solidFill>
              <a:latin typeface="Cairo"/>
            </a:endParaRPr>
          </a:p>
          <a:p>
            <a:pPr marL="0" indent="0" fontAlgn="base">
              <a:buFont typeface="Arial" panose="020B0604020202020204" pitchFamily="34" charset="0"/>
              <a:buNone/>
            </a:pPr>
            <a:r>
              <a:rPr lang="hr-HR" sz="1600" dirty="0">
                <a:latin typeface="Cairo"/>
              </a:rPr>
              <a:t>Uredovno vrijeme: utorkom od 08:00 - 12:00 h</a:t>
            </a:r>
          </a:p>
          <a:p>
            <a:pPr marL="0" indent="0">
              <a:buFont typeface="Arial" panose="020B0604020202020204" pitchFamily="34" charset="0"/>
              <a:buNone/>
            </a:pPr>
            <a:endParaRPr lang="hr-HR" sz="2000" dirty="0">
              <a:solidFill>
                <a:srgbClr val="FF0000"/>
              </a:solidFill>
            </a:endParaRPr>
          </a:p>
        </p:txBody>
      </p:sp>
    </p:spTree>
    <p:extLst>
      <p:ext uri="{BB962C8B-B14F-4D97-AF65-F5344CB8AC3E}">
        <p14:creationId xmlns:p14="http://schemas.microsoft.com/office/powerpoint/2010/main" val="2477863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034DC33-4DC2-B03C-3713-2ACC2E71F4A9}"/>
              </a:ext>
            </a:extLst>
          </p:cNvPr>
          <p:cNvSpPr>
            <a:spLocks noGrp="1"/>
          </p:cNvSpPr>
          <p:nvPr>
            <p:ph type="title"/>
          </p:nvPr>
        </p:nvSpPr>
        <p:spPr/>
        <p:txBody>
          <a:bodyPr/>
          <a:lstStyle/>
          <a:p>
            <a:r>
              <a:rPr lang="hr-HR" dirty="0">
                <a:solidFill>
                  <a:schemeClr val="accent1">
                    <a:lumMod val="75000"/>
                  </a:schemeClr>
                </a:solidFill>
              </a:rPr>
              <a:t>Prihvatljivost korisnika</a:t>
            </a:r>
          </a:p>
        </p:txBody>
      </p:sp>
      <p:sp>
        <p:nvSpPr>
          <p:cNvPr id="3" name="Rezervirano mjesto sadržaja 2">
            <a:extLst>
              <a:ext uri="{FF2B5EF4-FFF2-40B4-BE49-F238E27FC236}">
                <a16:creationId xmlns:a16="http://schemas.microsoft.com/office/drawing/2014/main" id="{1254ADB5-1868-20FD-1C83-737D2C29CA7A}"/>
              </a:ext>
            </a:extLst>
          </p:cNvPr>
          <p:cNvSpPr>
            <a:spLocks noGrp="1"/>
          </p:cNvSpPr>
          <p:nvPr>
            <p:ph idx="1"/>
          </p:nvPr>
        </p:nvSpPr>
        <p:spPr/>
        <p:txBody>
          <a:bodyPr>
            <a:normAutofit/>
          </a:bodyPr>
          <a:lstStyle/>
          <a:p>
            <a:r>
              <a:rPr lang="hr-HR" sz="2000" b="1" dirty="0">
                <a:solidFill>
                  <a:schemeClr val="accent1">
                    <a:lumMod val="75000"/>
                  </a:schemeClr>
                </a:solidFill>
                <a:latin typeface="+mj-lt"/>
              </a:rPr>
              <a:t>Prihvatljivi korisnici su poljoprivredna gospodarstva veličine od najmanje 3.000,00 EUR SO organizacijskog oblika: </a:t>
            </a:r>
          </a:p>
          <a:p>
            <a:pPr marL="0" indent="0">
              <a:buNone/>
            </a:pPr>
            <a:r>
              <a:rPr lang="hr-HR" sz="2000" dirty="0">
                <a:latin typeface="+mj-lt"/>
              </a:rPr>
              <a:t>a) obiteljsko poljoprivredno gospodarstvo (OPG)</a:t>
            </a:r>
          </a:p>
          <a:p>
            <a:pPr marL="0" indent="0">
              <a:buNone/>
            </a:pPr>
            <a:r>
              <a:rPr lang="hr-HR" sz="2000" dirty="0">
                <a:latin typeface="+mj-lt"/>
              </a:rPr>
              <a:t>b) obrt</a:t>
            </a:r>
          </a:p>
          <a:p>
            <a:pPr marL="0" indent="0">
              <a:buNone/>
            </a:pPr>
            <a:r>
              <a:rPr lang="hr-HR" sz="2000" dirty="0">
                <a:latin typeface="+mj-lt"/>
              </a:rPr>
              <a:t>c) trgovačko društvo </a:t>
            </a:r>
          </a:p>
          <a:p>
            <a:pPr marL="457200" lvl="1" indent="0">
              <a:buNone/>
            </a:pPr>
            <a:endParaRPr lang="hr-HR" sz="2000" dirty="0">
              <a:latin typeface="+mj-lt"/>
            </a:endParaRPr>
          </a:p>
          <a:p>
            <a:pPr lvl="2"/>
            <a:endParaRPr lang="hr-HR" dirty="0">
              <a:latin typeface="+mj-lt"/>
            </a:endParaRPr>
          </a:p>
          <a:p>
            <a:r>
              <a:rPr lang="hr-HR" sz="2000" b="1" dirty="0">
                <a:latin typeface="+mj-lt"/>
              </a:rPr>
              <a:t>U slučaju partnerskih projekata, svi zahtjevi za korisnike propisani ovim Natječajem, odnose se na sve projektne partnere u partnerskom projektu. </a:t>
            </a:r>
          </a:p>
          <a:p>
            <a:endParaRPr lang="hr-HR" dirty="0"/>
          </a:p>
        </p:txBody>
      </p:sp>
    </p:spTree>
    <p:extLst>
      <p:ext uri="{BB962C8B-B14F-4D97-AF65-F5344CB8AC3E}">
        <p14:creationId xmlns:p14="http://schemas.microsoft.com/office/powerpoint/2010/main" val="3519018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3952E-17DC-EA7E-4A63-FDDE245351E0}"/>
              </a:ext>
            </a:extLst>
          </p:cNvPr>
          <p:cNvSpPr>
            <a:spLocks noGrp="1"/>
          </p:cNvSpPr>
          <p:nvPr>
            <p:ph type="title"/>
          </p:nvPr>
        </p:nvSpPr>
        <p:spPr/>
        <p:txBody>
          <a:bodyPr/>
          <a:lstStyle/>
          <a:p>
            <a:r>
              <a:rPr lang="hr-HR" dirty="0">
                <a:solidFill>
                  <a:schemeClr val="accent1">
                    <a:lumMod val="75000"/>
                  </a:schemeClr>
                </a:solidFill>
              </a:rPr>
              <a:t>Prihvatljivost korisnika</a:t>
            </a:r>
            <a:endParaRPr lang="hr-HR" dirty="0"/>
          </a:p>
        </p:txBody>
      </p:sp>
      <p:sp>
        <p:nvSpPr>
          <p:cNvPr id="3" name="Content Placeholder 2">
            <a:extLst>
              <a:ext uri="{FF2B5EF4-FFF2-40B4-BE49-F238E27FC236}">
                <a16:creationId xmlns:a16="http://schemas.microsoft.com/office/drawing/2014/main" id="{2CDFEED0-552F-7E6E-EB95-8B225656BB1F}"/>
              </a:ext>
            </a:extLst>
          </p:cNvPr>
          <p:cNvSpPr>
            <a:spLocks noGrp="1"/>
          </p:cNvSpPr>
          <p:nvPr>
            <p:ph idx="1"/>
          </p:nvPr>
        </p:nvSpPr>
        <p:spPr/>
        <p:txBody>
          <a:bodyPr>
            <a:normAutofit fontScale="92500" lnSpcReduction="10000"/>
          </a:bodyPr>
          <a:lstStyle/>
          <a:p>
            <a:r>
              <a:rPr lang="hr-HR" sz="1700" dirty="0">
                <a:latin typeface="+mj-lt"/>
              </a:rPr>
              <a:t>osnovan prije dana objave Natječaja</a:t>
            </a:r>
          </a:p>
          <a:p>
            <a:r>
              <a:rPr lang="hr-HR" sz="1700" dirty="0">
                <a:latin typeface="+mj-lt"/>
              </a:rPr>
              <a:t>sjedište i/ili prebivalište na području LAG obuhvata</a:t>
            </a:r>
          </a:p>
          <a:p>
            <a:pPr marL="0" indent="0">
              <a:buNone/>
            </a:pPr>
            <a:r>
              <a:rPr lang="hr-HR" sz="1700" dirty="0">
                <a:latin typeface="+mj-lt"/>
              </a:rPr>
              <a:t>	</a:t>
            </a:r>
            <a:r>
              <a:rPr lang="hr-HR" sz="1700" b="1" dirty="0">
                <a:latin typeface="+mj-lt"/>
              </a:rPr>
              <a:t>OPG</a:t>
            </a:r>
            <a:r>
              <a:rPr lang="hr-HR" sz="1700" dirty="0">
                <a:latin typeface="+mj-lt"/>
              </a:rPr>
              <a:t>-sjedište iz Upisnika poljoprivrednih gospodarstava</a:t>
            </a:r>
          </a:p>
          <a:p>
            <a:pPr marL="0" indent="0">
              <a:buNone/>
            </a:pPr>
            <a:r>
              <a:rPr lang="hr-HR" sz="1700" dirty="0">
                <a:latin typeface="+mj-lt"/>
              </a:rPr>
              <a:t>	</a:t>
            </a:r>
            <a:r>
              <a:rPr lang="hr-HR" sz="1700" b="1" dirty="0">
                <a:latin typeface="+mj-lt"/>
              </a:rPr>
              <a:t>Obrt</a:t>
            </a:r>
            <a:r>
              <a:rPr lang="hr-HR" sz="1700" dirty="0">
                <a:latin typeface="+mj-lt"/>
              </a:rPr>
              <a:t>-sjedište navedeno u Obrtnom registru</a:t>
            </a:r>
          </a:p>
          <a:p>
            <a:pPr marL="0" indent="0">
              <a:buNone/>
            </a:pPr>
            <a:r>
              <a:rPr lang="hr-HR" sz="1700" b="1" dirty="0">
                <a:latin typeface="+mj-lt"/>
              </a:rPr>
              <a:t>	Trgovačko društvo</a:t>
            </a:r>
            <a:r>
              <a:rPr lang="hr-HR" sz="1700" dirty="0">
                <a:latin typeface="+mj-lt"/>
              </a:rPr>
              <a:t>-sjedište navedeno u Sudskom registru</a:t>
            </a:r>
          </a:p>
          <a:p>
            <a:r>
              <a:rPr lang="hr-HR" sz="1700" dirty="0">
                <a:effectLst/>
                <a:latin typeface="+mj-lt"/>
                <a:ea typeface="Times New Roman" panose="02020603050405020304" pitchFamily="18" charset="0"/>
                <a:cs typeface="Times New Roman" panose="02020603050405020304" pitchFamily="18" charset="0"/>
              </a:rPr>
              <a:t>imati podmirene financijske obveze prema državnom proračunu Republike Hrvatske</a:t>
            </a:r>
            <a:endParaRPr lang="hr-HR" sz="1700" dirty="0">
              <a:effectLst/>
              <a:latin typeface="+mj-lt"/>
              <a:ea typeface="Calibri" panose="020F0502020204030204" pitchFamily="34" charset="0"/>
              <a:cs typeface="Times New Roman" panose="02020603050405020304" pitchFamily="18" charset="0"/>
            </a:endParaRPr>
          </a:p>
          <a:p>
            <a:r>
              <a:rPr lang="hr-HR" sz="1700" dirty="0">
                <a:effectLst/>
                <a:latin typeface="+mj-lt"/>
                <a:ea typeface="Times New Roman" panose="02020603050405020304" pitchFamily="18" charset="0"/>
                <a:cs typeface="Times New Roman" panose="02020603050405020304" pitchFamily="18" charset="0"/>
              </a:rPr>
              <a:t>ne smije biti u postupku predstečajne nagodbe, stečaja ili likvidacije sukladno posebnim propisima </a:t>
            </a:r>
            <a:endParaRPr lang="hr-HR" sz="1700" dirty="0">
              <a:effectLst/>
              <a:latin typeface="+mj-lt"/>
              <a:ea typeface="Calibri" panose="020F0502020204030204" pitchFamily="34" charset="0"/>
              <a:cs typeface="Times New Roman" panose="02020603050405020304" pitchFamily="18" charset="0"/>
            </a:endParaRPr>
          </a:p>
          <a:p>
            <a:r>
              <a:rPr lang="hr-HR" sz="1700" dirty="0">
                <a:effectLst/>
                <a:latin typeface="+mj-lt"/>
                <a:ea typeface="Times New Roman" panose="02020603050405020304" pitchFamily="18" charset="0"/>
                <a:cs typeface="Times New Roman" panose="02020603050405020304" pitchFamily="18" charset="0"/>
              </a:rPr>
              <a:t>ne smije biti u postupku stečaja potrošača sukladno posebnim propisima </a:t>
            </a:r>
          </a:p>
          <a:p>
            <a:pPr algn="just">
              <a:lnSpc>
                <a:spcPct val="115000"/>
              </a:lnSpc>
            </a:pPr>
            <a:r>
              <a:rPr lang="hr-HR" sz="1700" dirty="0">
                <a:effectLst/>
                <a:latin typeface="+mj-lt"/>
                <a:ea typeface="Calibri" panose="020F0502020204030204" pitchFamily="34" charset="0"/>
                <a:cs typeface="Times New Roman" panose="02020603050405020304" pitchFamily="18" charset="0"/>
              </a:rPr>
              <a:t>poduzeće mora biti u kategoriji mikro, malih i srednjih poduzeća (MSP)</a:t>
            </a:r>
          </a:p>
          <a:p>
            <a:pPr algn="just">
              <a:lnSpc>
                <a:spcPct val="115000"/>
              </a:lnSpc>
            </a:pPr>
            <a:r>
              <a:rPr lang="hr-HR" sz="1700" dirty="0">
                <a:effectLst/>
                <a:latin typeface="+mj-lt"/>
                <a:ea typeface="Times New Roman" panose="02020603050405020304" pitchFamily="18" charset="0"/>
                <a:cs typeface="Times New Roman" panose="02020603050405020304" pitchFamily="18" charset="0"/>
              </a:rPr>
              <a:t>mora biti upisan u upisnike iz područja poljoprivrede u skladu s nadležnim propisima koji reguliraju to područje i imati ekonomsku veličinu poljoprivrednog gospodarstva (EVPG) od najmanje 3.000 EUR SO. </a:t>
            </a:r>
            <a:endParaRPr lang="hr-HR" sz="1700" dirty="0">
              <a:effectLst/>
              <a:latin typeface="+mj-lt"/>
              <a:ea typeface="Calibri" panose="020F0502020204030204" pitchFamily="34" charset="0"/>
              <a:cs typeface="Times New Roman" panose="02020603050405020304" pitchFamily="18" charset="0"/>
            </a:endParaRPr>
          </a:p>
          <a:p>
            <a:pPr algn="just">
              <a:lnSpc>
                <a:spcPct val="115000"/>
              </a:lnSpc>
            </a:pPr>
            <a:r>
              <a:rPr lang="hr-HR" sz="1700" dirty="0">
                <a:effectLst/>
                <a:latin typeface="+mj-lt"/>
                <a:ea typeface="Times New Roman" panose="02020603050405020304" pitchFamily="18" charset="0"/>
                <a:cs typeface="Times New Roman" panose="02020603050405020304" pitchFamily="18" charset="0"/>
              </a:rPr>
              <a:t>ne smije biti na listi isključenja Agencije za plaćanja te mu ne smije trajati razdoblje isključenja iz mogućnosti dodjele potpore iz EPFRR za razdoblje 2014. – 2022. i/ili iz EPFRR i/ili EFJP za razdoblje 2023. – 2027.</a:t>
            </a:r>
            <a:endParaRPr lang="hr-HR" sz="1700" dirty="0">
              <a:effectLst/>
              <a:latin typeface="+mj-lt"/>
              <a:ea typeface="Calibri" panose="020F0502020204030204" pitchFamily="34" charset="0"/>
              <a:cs typeface="Times New Roman" panose="02020603050405020304" pitchFamily="18" charset="0"/>
            </a:endParaRPr>
          </a:p>
          <a:p>
            <a:pPr marL="0" indent="0">
              <a:buNone/>
            </a:pP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hr-HR" sz="1800" dirty="0">
              <a:latin typeface="+mj-lt"/>
            </a:endParaRPr>
          </a:p>
          <a:p>
            <a:endParaRPr lang="hr-HR" dirty="0"/>
          </a:p>
        </p:txBody>
      </p:sp>
    </p:spTree>
    <p:extLst>
      <p:ext uri="{BB962C8B-B14F-4D97-AF65-F5344CB8AC3E}">
        <p14:creationId xmlns:p14="http://schemas.microsoft.com/office/powerpoint/2010/main" val="3938024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7397C-494D-4F3B-1880-455F0F10F217}"/>
              </a:ext>
            </a:extLst>
          </p:cNvPr>
          <p:cNvSpPr>
            <a:spLocks noGrp="1"/>
          </p:cNvSpPr>
          <p:nvPr>
            <p:ph type="title"/>
          </p:nvPr>
        </p:nvSpPr>
        <p:spPr/>
        <p:txBody>
          <a:bodyPr/>
          <a:lstStyle/>
          <a:p>
            <a:r>
              <a:rPr lang="hr-HR" dirty="0">
                <a:solidFill>
                  <a:schemeClr val="accent1">
                    <a:lumMod val="75000"/>
                  </a:schemeClr>
                </a:solidFill>
              </a:rPr>
              <a:t>Prihvatljivost projekta</a:t>
            </a:r>
            <a:endParaRPr lang="hr-HR" dirty="0"/>
          </a:p>
        </p:txBody>
      </p:sp>
      <p:sp>
        <p:nvSpPr>
          <p:cNvPr id="3" name="Content Placeholder 2">
            <a:extLst>
              <a:ext uri="{FF2B5EF4-FFF2-40B4-BE49-F238E27FC236}">
                <a16:creationId xmlns:a16="http://schemas.microsoft.com/office/drawing/2014/main" id="{26E5E0D5-310E-A952-E558-6E245839FFA6}"/>
              </a:ext>
            </a:extLst>
          </p:cNvPr>
          <p:cNvSpPr>
            <a:spLocks noGrp="1"/>
          </p:cNvSpPr>
          <p:nvPr>
            <p:ph idx="1"/>
          </p:nvPr>
        </p:nvSpPr>
        <p:spPr>
          <a:xfrm>
            <a:off x="838200" y="1514475"/>
            <a:ext cx="10515600" cy="4662488"/>
          </a:xfrm>
        </p:spPr>
        <p:txBody>
          <a:bodyPr>
            <a:normAutofit fontScale="85000" lnSpcReduction="20000"/>
          </a:bodyPr>
          <a:lstStyle/>
          <a:p>
            <a:pPr>
              <a:lnSpc>
                <a:spcPct val="115000"/>
              </a:lnSpc>
            </a:pPr>
            <a:r>
              <a:rPr lang="hr-HR" sz="1900" dirty="0">
                <a:effectLst/>
                <a:latin typeface="Calibri Light" panose="020F0302020204030204" pitchFamily="34" charset="0"/>
                <a:ea typeface="Calibri" panose="020F0502020204030204" pitchFamily="34" charset="0"/>
                <a:cs typeface="Times New Roman" panose="02020603050405020304" pitchFamily="18" charset="0"/>
              </a:rPr>
              <a:t>biti usklađen s ciljevima iz LRS iz Priloga 2 ovog Natječaja i s jednim ili više specifičnih ciljeva SP ZPP iz Priloga 3 ovog Natječaja </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900" dirty="0">
                <a:effectLst/>
                <a:latin typeface="Calibri Light" panose="020F0302020204030204" pitchFamily="34" charset="0"/>
                <a:ea typeface="Calibri" panose="020F0502020204030204" pitchFamily="34" charset="0"/>
                <a:cs typeface="Times New Roman" panose="02020603050405020304" pitchFamily="18" charset="0"/>
              </a:rPr>
              <a:t>provoditi se na području LAG-a iz točke 1.2. ovog Natječaja </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900" dirty="0">
                <a:effectLst/>
                <a:latin typeface="Calibri Light" panose="020F0302020204030204" pitchFamily="34" charset="0"/>
                <a:ea typeface="Calibri" panose="020F0502020204030204" pitchFamily="34" charset="0"/>
                <a:cs typeface="Times New Roman" panose="02020603050405020304" pitchFamily="18" charset="0"/>
              </a:rPr>
              <a:t>projektne aktivnosti moraju direktno utjecati na ostvarenje cilja projekta i biti izravno povezane s provedbom projekta, cilj projekta ostvaren</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900" dirty="0">
                <a:effectLst/>
                <a:latin typeface="Calibri Light" panose="020F0302020204030204" pitchFamily="34" charset="0"/>
                <a:ea typeface="Calibri" panose="020F0502020204030204" pitchFamily="34" charset="0"/>
                <a:cs typeface="Times New Roman" panose="02020603050405020304" pitchFamily="18" charset="0"/>
              </a:rPr>
              <a:t>biti usklađen s europskim i nacionalnim primjenjivim zakonodavstvom koje se odnosi na predmetni projekt</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900" dirty="0">
                <a:effectLst/>
                <a:latin typeface="Calibri Light" panose="020F0302020204030204" pitchFamily="34" charset="0"/>
                <a:ea typeface="Calibri" panose="020F0502020204030204" pitchFamily="34" charset="0"/>
                <a:cs typeface="Times New Roman" panose="02020603050405020304" pitchFamily="18" charset="0"/>
              </a:rPr>
              <a:t>imati izrađenu svu potrebnu dokumentaciju i/ili ishođene sve akte od strane nadležnih upravnih tijela koja se odnosi na predmetno ulaganje sukladno svim primjenjivim propisima koji uređuju ta područja (područje gradnje i prostornog uređenja, zaštite okoliša, voda, šumarstva, obnovljivih izvora energije, veterinarstva i sva ostala primjenjiva područja). </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900" dirty="0">
                <a:effectLst/>
                <a:latin typeface="Calibri Light" panose="020F0302020204030204" pitchFamily="34" charset="0"/>
                <a:ea typeface="Calibri" panose="020F0502020204030204" pitchFamily="34" charset="0"/>
                <a:cs typeface="Times New Roman" panose="02020603050405020304" pitchFamily="18" charset="0"/>
              </a:rPr>
              <a:t>korisnik mora biti vlasnik nekretnine koja je predmet ulaganja ili dokazati pravni interes nad nekretninom koja je predmet ulaganja</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hr-HR" sz="1900" dirty="0">
                <a:effectLst/>
                <a:latin typeface="Calibri Light" panose="020F0302020204030204" pitchFamily="34" charset="0"/>
                <a:ea typeface="Calibri" panose="020F0502020204030204" pitchFamily="34" charset="0"/>
                <a:cs typeface="Times New Roman" panose="02020603050405020304" pitchFamily="18" charset="0"/>
              </a:rPr>
              <a:t>građevina koja je predmet ulaganja mora biti postojeća (legalna) u skladu s propisima kojima se uređuje gradnja</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hr-HR" sz="1900" dirty="0">
                <a:effectLst/>
                <a:latin typeface="Calibri Light" panose="020F0302020204030204" pitchFamily="34" charset="0"/>
                <a:ea typeface="Calibri" panose="020F0502020204030204" pitchFamily="34" charset="0"/>
                <a:cs typeface="Times New Roman" panose="02020603050405020304" pitchFamily="18" charset="0"/>
              </a:rPr>
              <a:t>odnositi se na proizvodnju primarnih poljoprivrednih proizvoda iz Priloga I. Ugovora i </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hr-HR" sz="1900" dirty="0">
                <a:effectLst/>
                <a:latin typeface="Calibri Light" panose="020F0302020204030204" pitchFamily="34" charset="0"/>
                <a:ea typeface="Calibri" panose="020F0502020204030204" pitchFamily="34" charset="0"/>
                <a:cs typeface="Times New Roman" panose="02020603050405020304" pitchFamily="18" charset="0"/>
              </a:rPr>
              <a:t>u slučaju ulaganja u solarne elektrane iz sveukupne Projektno-tehničke dokumentacije mora biti jasno vidljivo kako će proizvodnja energije biti isključivo za potrebe poljoprivredne proizvodnje te kako će solarna elektrana biti na obračunskom mjernom mjestu na kojem nije obiteljska kuća.</a:t>
            </a:r>
            <a:endParaRPr lang="hr-HR" sz="19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0478031"/>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3439</TotalTime>
  <Words>7524</Words>
  <Application>Microsoft Office PowerPoint</Application>
  <PresentationFormat>Široki zaslon</PresentationFormat>
  <Paragraphs>509</Paragraphs>
  <Slides>63</Slides>
  <Notes>0</Notes>
  <HiddenSlides>0</HiddenSlides>
  <MMClips>0</MMClips>
  <ScaleCrop>false</ScaleCrop>
  <HeadingPairs>
    <vt:vector size="6" baseType="variant">
      <vt:variant>
        <vt:lpstr>Korišteni fontovi</vt:lpstr>
      </vt:variant>
      <vt:variant>
        <vt:i4>9</vt:i4>
      </vt:variant>
      <vt:variant>
        <vt:lpstr>Tema</vt:lpstr>
      </vt:variant>
      <vt:variant>
        <vt:i4>1</vt:i4>
      </vt:variant>
      <vt:variant>
        <vt:lpstr>Naslovi slajdova</vt:lpstr>
      </vt:variant>
      <vt:variant>
        <vt:i4>63</vt:i4>
      </vt:variant>
    </vt:vector>
  </HeadingPairs>
  <TitlesOfParts>
    <vt:vector size="73" baseType="lpstr">
      <vt:lpstr>MS Gothic</vt:lpstr>
      <vt:lpstr>Arial</vt:lpstr>
      <vt:lpstr>Arial MT</vt:lpstr>
      <vt:lpstr>Cairo</vt:lpstr>
      <vt:lpstr>Calibri</vt:lpstr>
      <vt:lpstr>Calibri Light</vt:lpstr>
      <vt:lpstr>Symbol</vt:lpstr>
      <vt:lpstr>Times New Roman</vt:lpstr>
      <vt:lpstr>Wingdings</vt:lpstr>
      <vt:lpstr>Tema sustava Office</vt:lpstr>
      <vt:lpstr>PowerPoint prezentacija</vt:lpstr>
      <vt:lpstr>Predmet</vt:lpstr>
      <vt:lpstr>Raspoloživa sredstva</vt:lpstr>
      <vt:lpstr>Intenzitet javne potpore</vt:lpstr>
      <vt:lpstr>Intenzitet javne potpore</vt:lpstr>
      <vt:lpstr>Ukupni iznos javne potpore i projekta</vt:lpstr>
      <vt:lpstr>Prihvatljivost korisnika</vt:lpstr>
      <vt:lpstr>Prihvatljivost korisnika</vt:lpstr>
      <vt:lpstr>Prihvatljivost projekta</vt:lpstr>
      <vt:lpstr>Prihvatljivost projekta</vt:lpstr>
      <vt:lpstr>Prihvatljive aktivnosti</vt:lpstr>
      <vt:lpstr>Opći troškovi</vt:lpstr>
      <vt:lpstr> VAŽNO! </vt:lpstr>
      <vt:lpstr>Opći uvjeti prihvatljivosti troškova </vt:lpstr>
      <vt:lpstr>VAŽNO!</vt:lpstr>
      <vt:lpstr>Neprihvatljivi troškovi</vt:lpstr>
      <vt:lpstr>Neprihvatljivi troškovi</vt:lpstr>
      <vt:lpstr>Neprihvatljivi troškovi</vt:lpstr>
      <vt:lpstr>Kriteriji odabira projekata </vt:lpstr>
      <vt:lpstr>VAŽNO!</vt:lpstr>
      <vt:lpstr>Podnošenje i zaprimanje Zahtjeva za potporu</vt:lpstr>
      <vt:lpstr>VAŽNO!</vt:lpstr>
      <vt:lpstr>Rangiranje projekata </vt:lpstr>
      <vt:lpstr>Primjer rangiranje</vt:lpstr>
      <vt:lpstr>Odabir projekata od strane UO LAG-a </vt:lpstr>
      <vt:lpstr>Prigovori na odluke LAG-a </vt:lpstr>
      <vt:lpstr>Prigovori na odluke LAG-a </vt:lpstr>
      <vt:lpstr>PRAVILNIK O PROVEDBI LOKALNIH RAZVOJNIH STRATEGIJA UNUTAR INTERVENCIJE 77.06. »POTPORA LEADER (CLLD) PRISTUPU«  IZ STRATEŠKOG PLANA ZAJEDNIČKE POLJOPRIVREDNE POLITIKE REPUBLIKE HRVATSKE 2023. - 2027.    </vt:lpstr>
      <vt:lpstr>Sumnja na prevaru</vt:lpstr>
      <vt:lpstr>Sumnja na prevaru</vt:lpstr>
      <vt:lpstr> Faze u postupku odabira projekata  </vt:lpstr>
      <vt:lpstr>Sukob interesa</vt:lpstr>
      <vt:lpstr>Sukob interesa</vt:lpstr>
      <vt:lpstr>Sukob interesa</vt:lpstr>
      <vt:lpstr>Izrada inicijalne rang liste </vt:lpstr>
      <vt:lpstr> Provjere prilikom ocjenjivanja projekata  </vt:lpstr>
      <vt:lpstr>Odabir projekata od strane Upravnog odbora</vt:lpstr>
      <vt:lpstr>Izdavanje odluka</vt:lpstr>
      <vt:lpstr>Prigovori na odluke LAG-a</vt:lpstr>
      <vt:lpstr>Objava konačnih rezultata</vt:lpstr>
      <vt:lpstr>Postupak nakon izdavanja LAG-ovih odluka o odabiru</vt:lpstr>
      <vt:lpstr>Izdavanje odluka nakon završne provjere prihvatljivosti projekta</vt:lpstr>
      <vt:lpstr>Postupak provedbe projekta </vt:lpstr>
      <vt:lpstr>Postupci nabave</vt:lpstr>
      <vt:lpstr>Promjene u projektu </vt:lpstr>
      <vt:lpstr>Promjene u projektu </vt:lpstr>
      <vt:lpstr>Primjer promjene odobrenih projektnih aktivnosti za koje se mora podnijeti zahtjev za promjenu, te promjenu aktivnosti za koju se ne treba podnijeti zahtjev za promjenu</vt:lpstr>
      <vt:lpstr>Isplata sredstava</vt:lpstr>
      <vt:lpstr>Isplata putem predujma  </vt:lpstr>
      <vt:lpstr>Isplata putem rata</vt:lpstr>
      <vt:lpstr>Administrativna kontrola zahtjeva za isplatu</vt:lpstr>
      <vt:lpstr>Provjera opravdanosti troškova </vt:lpstr>
      <vt:lpstr>Provjera opravdanosti troškova </vt:lpstr>
      <vt:lpstr>Kontrola na terenu</vt:lpstr>
      <vt:lpstr>Informiranje i vidljivost</vt:lpstr>
      <vt:lpstr> Obveze tijekom i nakon provedbe projekta </vt:lpstr>
      <vt:lpstr>Obveze tijekom i nakon provedbe projekta</vt:lpstr>
      <vt:lpstr>Računanje rokova </vt:lpstr>
      <vt:lpstr>Zahtjev za produljenjem roka </vt:lpstr>
      <vt:lpstr> Viša sila i izvanredna okolnost </vt:lpstr>
      <vt:lpstr>Financijske korekcije</vt:lpstr>
      <vt:lpstr>Odustajanje od projekta i povrat sredstava</vt:lpstr>
      <vt:lpstr>Kontakt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prezentacija</dc:title>
  <dc:creator>LAG SAVA</dc:creator>
  <cp:lastModifiedBy>LAG SAVA</cp:lastModifiedBy>
  <cp:revision>41</cp:revision>
  <cp:lastPrinted>2024-11-19T17:09:24Z</cp:lastPrinted>
  <dcterms:created xsi:type="dcterms:W3CDTF">2024-10-29T11:22:05Z</dcterms:created>
  <dcterms:modified xsi:type="dcterms:W3CDTF">2025-03-28T10:23:25Z</dcterms:modified>
</cp:coreProperties>
</file>