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8" r:id="rId7"/>
    <p:sldId id="269" r:id="rId8"/>
    <p:sldId id="261" r:id="rId9"/>
    <p:sldId id="270" r:id="rId10"/>
    <p:sldId id="265" r:id="rId11"/>
    <p:sldId id="263" r:id="rId12"/>
    <p:sldId id="266" r:id="rId13"/>
    <p:sldId id="264" r:id="rId14"/>
    <p:sldId id="267" r:id="rId15"/>
    <p:sldId id="262" r:id="rId16"/>
    <p:sldId id="271" r:id="rId17"/>
    <p:sldId id="279" r:id="rId18"/>
    <p:sldId id="280" r:id="rId19"/>
    <p:sldId id="282" r:id="rId20"/>
    <p:sldId id="276" r:id="rId21"/>
    <p:sldId id="278" r:id="rId22"/>
    <p:sldId id="281" r:id="rId23"/>
    <p:sldId id="275" r:id="rId24"/>
    <p:sldId id="277" r:id="rId25"/>
    <p:sldId id="272" r:id="rId26"/>
  </p:sldIdLst>
  <p:sldSz cx="12192000" cy="6858000"/>
  <p:notesSz cx="6797675" cy="99266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7" d="100"/>
          <a:sy n="107"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895F219-1698-4C84-9D81-16B0C425D733}" type="datetimeFigureOut">
              <a:rPr lang="hr-HR" smtClean="0"/>
              <a:t>11.6.2025.</a:t>
            </a:fld>
            <a:endParaRPr lang="hr-HR"/>
          </a:p>
        </p:txBody>
      </p:sp>
      <p:sp>
        <p:nvSpPr>
          <p:cNvPr id="4" name="Rezervirano mjesto slike slajd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6" name="Rezervirano mjesto podnožj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FC66DA8-568D-4445-B6C5-D31B6AF6BE5F}" type="slidenum">
              <a:rPr lang="hr-HR" smtClean="0"/>
              <a:t>‹#›</a:t>
            </a:fld>
            <a:endParaRPr lang="hr-HR"/>
          </a:p>
        </p:txBody>
      </p:sp>
    </p:spTree>
    <p:extLst>
      <p:ext uri="{BB962C8B-B14F-4D97-AF65-F5344CB8AC3E}">
        <p14:creationId xmlns:p14="http://schemas.microsoft.com/office/powerpoint/2010/main" val="21432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99FA2C5-DE86-2958-5D6E-D0BAC5523C8F}"/>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83496E23-AB71-0EC8-3615-E951D144DC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B93D07B7-233B-A024-9F5A-A926D5F060AC}"/>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5" name="Rezervirano mjesto podnožja 4">
            <a:extLst>
              <a:ext uri="{FF2B5EF4-FFF2-40B4-BE49-F238E27FC236}">
                <a16:creationId xmlns:a16="http://schemas.microsoft.com/office/drawing/2014/main" id="{678B98F9-72BD-6429-A1EC-CA9C1B6123F7}"/>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8AEAFA17-E09E-8C7D-03CE-2394AB6E3E00}"/>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2662811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ACF34B6-CFE2-B18C-B16B-7A05C1BF38AB}"/>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B731C6EB-B77A-57C0-FCB4-E90E87BD8450}"/>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646EACD3-0D51-AE41-7F6A-9A23A9A41BE4}"/>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5" name="Rezervirano mjesto podnožja 4">
            <a:extLst>
              <a:ext uri="{FF2B5EF4-FFF2-40B4-BE49-F238E27FC236}">
                <a16:creationId xmlns:a16="http://schemas.microsoft.com/office/drawing/2014/main" id="{421EB20B-BEA9-5954-D71B-3FA27B01BF7E}"/>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F57873DB-DB84-D770-F78A-C4275A77B977}"/>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34927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745525FF-868A-0C76-B43D-4A28171B65AC}"/>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D9969A87-4D63-C109-B8DF-E9E9838C4CAF}"/>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3BADB62D-0B26-8823-B93E-C297238A6C98}"/>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5" name="Rezervirano mjesto podnožja 4">
            <a:extLst>
              <a:ext uri="{FF2B5EF4-FFF2-40B4-BE49-F238E27FC236}">
                <a16:creationId xmlns:a16="http://schemas.microsoft.com/office/drawing/2014/main" id="{9AF9A4C9-7418-668F-8B34-402085CA5667}"/>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76A91B96-BAB9-64A8-84FC-5DE57D23B00D}"/>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2890575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F5731CF-0CF5-B522-D7DB-8CDB35C865F3}"/>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4F56BB79-54E3-7BBE-78C0-CA707DA8A735}"/>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B8FCF75B-32C7-ADF9-DA95-42E04643F597}"/>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5" name="Rezervirano mjesto podnožja 4">
            <a:extLst>
              <a:ext uri="{FF2B5EF4-FFF2-40B4-BE49-F238E27FC236}">
                <a16:creationId xmlns:a16="http://schemas.microsoft.com/office/drawing/2014/main" id="{5EFC6827-F4AC-60D0-33DC-77C5828A77FB}"/>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9BB4E47A-A370-AE30-F5DE-07EC4E13B166}"/>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180430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49AA1E3-F468-6075-CCBD-C1AAB10B51DE}"/>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7C9DC47E-E0FA-52BC-74EF-E8E5AAA753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7AFCF653-0E51-73A2-C638-56BB9BC2D7DE}"/>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5" name="Rezervirano mjesto podnožja 4">
            <a:extLst>
              <a:ext uri="{FF2B5EF4-FFF2-40B4-BE49-F238E27FC236}">
                <a16:creationId xmlns:a16="http://schemas.microsoft.com/office/drawing/2014/main" id="{5788325F-3CDE-9262-8195-FE20CF4D82CF}"/>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A78E0541-6F53-FC5B-60F0-E705A124A5A0}"/>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355229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7F9578-78D0-D4B7-EA07-AF0F96F87121}"/>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2C74AD42-42FB-C01A-2CB2-5A1DEB58E41B}"/>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89D30F53-DDED-5D4D-801D-E7001BF11A87}"/>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E22252F3-72B4-59EE-D562-567F41D7D091}"/>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6" name="Rezervirano mjesto podnožja 5">
            <a:extLst>
              <a:ext uri="{FF2B5EF4-FFF2-40B4-BE49-F238E27FC236}">
                <a16:creationId xmlns:a16="http://schemas.microsoft.com/office/drawing/2014/main" id="{562206B0-39EA-ABC9-4C74-2344D8BD7007}"/>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3225CF76-8C4E-285D-932F-297C0FF6F710}"/>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158961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177D434-7D3A-D0AF-8698-7902199BE40B}"/>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81B2D48B-E193-822E-DE76-5D9388F26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7E3D3CE3-9F0A-6B0C-B3D4-816477AB6B3E}"/>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23D2CFDC-E6D0-C86B-0F8F-CDD82A66A0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DD4A50F0-140A-B1E1-43FA-DFF86CB4D898}"/>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0004DF7C-75A7-50A2-6815-21E5B992CC2C}"/>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8" name="Rezervirano mjesto podnožja 7">
            <a:extLst>
              <a:ext uri="{FF2B5EF4-FFF2-40B4-BE49-F238E27FC236}">
                <a16:creationId xmlns:a16="http://schemas.microsoft.com/office/drawing/2014/main" id="{8823E7CA-961F-DD1A-24F7-ABACFC7B6A2E}"/>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8E560018-D506-9A08-5844-11E8D00F6797}"/>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896250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5A27575-51A2-F106-CEA2-918D3F59B0E3}"/>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E9FEDE00-1A8E-0D7E-B1C0-068EBFC2DB26}"/>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4" name="Rezervirano mjesto podnožja 3">
            <a:extLst>
              <a:ext uri="{FF2B5EF4-FFF2-40B4-BE49-F238E27FC236}">
                <a16:creationId xmlns:a16="http://schemas.microsoft.com/office/drawing/2014/main" id="{F802435B-90EA-6D48-9E2F-9159AEE3DE2A}"/>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78178916-B597-B6C9-25E5-3D917B651906}"/>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6894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92F4CAAD-A981-E3B4-A6EB-5F3A1711C04B}"/>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3" name="Rezervirano mjesto podnožja 2">
            <a:extLst>
              <a:ext uri="{FF2B5EF4-FFF2-40B4-BE49-F238E27FC236}">
                <a16:creationId xmlns:a16="http://schemas.microsoft.com/office/drawing/2014/main" id="{ADE4336D-7BFF-8440-239D-3415A57E153B}"/>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51FF2FEA-0709-B30E-664E-5B6925AAF0B2}"/>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331638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9D780A-C21B-067A-2B5F-72D4DD9D9F55}"/>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180E618B-7B39-7F28-D452-2AC33E9685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E286B80E-4D7A-8F16-FFBD-C8B8172274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9403E628-B725-77E6-B938-6A9C5D7563C9}"/>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6" name="Rezervirano mjesto podnožja 5">
            <a:extLst>
              <a:ext uri="{FF2B5EF4-FFF2-40B4-BE49-F238E27FC236}">
                <a16:creationId xmlns:a16="http://schemas.microsoft.com/office/drawing/2014/main" id="{9C102E7D-FD7C-57F2-97E1-7AA6C3C0056A}"/>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ACDFB246-9D2F-A3CD-0890-59C94322D952}"/>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19397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04FF8B4-3285-0156-1A3A-E200FA8B275C}"/>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6BFBD437-8641-9A05-BC27-E731D2BE0B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646D2E13-3662-74EE-7849-728489BC1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6D95B3B6-45A4-D573-E207-86A84CD3A935}"/>
              </a:ext>
            </a:extLst>
          </p:cNvPr>
          <p:cNvSpPr>
            <a:spLocks noGrp="1"/>
          </p:cNvSpPr>
          <p:nvPr>
            <p:ph type="dt" sz="half" idx="10"/>
          </p:nvPr>
        </p:nvSpPr>
        <p:spPr/>
        <p:txBody>
          <a:bodyPr/>
          <a:lstStyle/>
          <a:p>
            <a:fld id="{029DCD82-BBCA-4A8C-93D8-57547DE28F7E}" type="datetimeFigureOut">
              <a:rPr lang="hr-HR" smtClean="0"/>
              <a:t>11.6.2025.</a:t>
            </a:fld>
            <a:endParaRPr lang="hr-HR"/>
          </a:p>
        </p:txBody>
      </p:sp>
      <p:sp>
        <p:nvSpPr>
          <p:cNvPr id="6" name="Rezervirano mjesto podnožja 5">
            <a:extLst>
              <a:ext uri="{FF2B5EF4-FFF2-40B4-BE49-F238E27FC236}">
                <a16:creationId xmlns:a16="http://schemas.microsoft.com/office/drawing/2014/main" id="{92AC60FA-09F8-28D3-AB61-08325973A311}"/>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A19DE14B-D938-C981-A24E-7702618578F4}"/>
              </a:ext>
            </a:extLst>
          </p:cNvPr>
          <p:cNvSpPr>
            <a:spLocks noGrp="1"/>
          </p:cNvSpPr>
          <p:nvPr>
            <p:ph type="sldNum" sz="quarter" idx="12"/>
          </p:nvPr>
        </p:nvSpPr>
        <p:spPr/>
        <p:txBody>
          <a:bodyPr/>
          <a:lstStyle/>
          <a:p>
            <a:fld id="{154A56E0-6A17-4850-A054-24B125F7EB2D}" type="slidenum">
              <a:rPr lang="hr-HR" smtClean="0"/>
              <a:t>‹#›</a:t>
            </a:fld>
            <a:endParaRPr lang="hr-HR"/>
          </a:p>
        </p:txBody>
      </p:sp>
    </p:spTree>
    <p:extLst>
      <p:ext uri="{BB962C8B-B14F-4D97-AF65-F5344CB8AC3E}">
        <p14:creationId xmlns:p14="http://schemas.microsoft.com/office/powerpoint/2010/main" val="1010863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9D5F52F1-9709-5FF5-DD46-0982C8DBCF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1B3E4C8B-1CBB-5286-633F-84281C7F7C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B8240053-811D-4EC8-2960-805D7A361C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DCD82-BBCA-4A8C-93D8-57547DE28F7E}" type="datetimeFigureOut">
              <a:rPr lang="hr-HR" smtClean="0"/>
              <a:t>11.6.2025.</a:t>
            </a:fld>
            <a:endParaRPr lang="hr-HR"/>
          </a:p>
        </p:txBody>
      </p:sp>
      <p:sp>
        <p:nvSpPr>
          <p:cNvPr id="5" name="Rezervirano mjesto podnožja 4">
            <a:extLst>
              <a:ext uri="{FF2B5EF4-FFF2-40B4-BE49-F238E27FC236}">
                <a16:creationId xmlns:a16="http://schemas.microsoft.com/office/drawing/2014/main" id="{09072558-B006-898C-F5F1-4E8DDD90E2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22FB1D5B-76FA-D854-7AAC-BC2FBEFC93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4A56E0-6A17-4850-A054-24B125F7EB2D}" type="slidenum">
              <a:rPr lang="hr-HR" smtClean="0"/>
              <a:t>‹#›</a:t>
            </a:fld>
            <a:endParaRPr lang="hr-HR"/>
          </a:p>
        </p:txBody>
      </p:sp>
    </p:spTree>
    <p:extLst>
      <p:ext uri="{BB962C8B-B14F-4D97-AF65-F5344CB8AC3E}">
        <p14:creationId xmlns:p14="http://schemas.microsoft.com/office/powerpoint/2010/main" val="2449490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narodne-novine.nn.hr/clanci/sluzbeni/2022_08_100_1473.html" TargetMode="External"/><Relationship Id="rId2" Type="http://schemas.openxmlformats.org/officeDocument/2006/relationships/hyperlink" Target="https://narodne-novine.nn.hr/clanci/sluzbeni/2021_10_111_1940.html"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narodne-novine.nn.hr/clanci/sluzbeni/2022_04_44_534.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maja.cicko@lagsava.h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gif"/><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gif"/><Relationship Id="rId11" Type="http://schemas.openxmlformats.org/officeDocument/2006/relationships/image" Target="../media/image12.png"/><Relationship Id="rId5" Type="http://schemas.openxmlformats.org/officeDocument/2006/relationships/image" Target="../media/image6.gif"/><Relationship Id="rId10" Type="http://schemas.openxmlformats.org/officeDocument/2006/relationships/image" Target="../media/image11.png"/><Relationship Id="rId4" Type="http://schemas.openxmlformats.org/officeDocument/2006/relationships/image" Target="../media/image5.gif"/><Relationship Id="rId9" Type="http://schemas.openxmlformats.org/officeDocument/2006/relationships/image" Target="../media/image10.gi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711DE57-E148-D6E0-9C16-682E5AF4291E}"/>
              </a:ext>
            </a:extLst>
          </p:cNvPr>
          <p:cNvSpPr>
            <a:spLocks noGrp="1"/>
          </p:cNvSpPr>
          <p:nvPr>
            <p:ph type="ctrTitle"/>
          </p:nvPr>
        </p:nvSpPr>
        <p:spPr/>
        <p:txBody>
          <a:bodyPr/>
          <a:lstStyle/>
          <a:p>
            <a:endParaRPr lang="hr-HR" dirty="0"/>
          </a:p>
        </p:txBody>
      </p:sp>
      <p:sp>
        <p:nvSpPr>
          <p:cNvPr id="3" name="Podnaslov 2">
            <a:extLst>
              <a:ext uri="{FF2B5EF4-FFF2-40B4-BE49-F238E27FC236}">
                <a16:creationId xmlns:a16="http://schemas.microsoft.com/office/drawing/2014/main" id="{30E7ACF5-5A68-A5AD-7F3A-2C4E92350DE4}"/>
              </a:ext>
            </a:extLst>
          </p:cNvPr>
          <p:cNvSpPr>
            <a:spLocks noGrp="1"/>
          </p:cNvSpPr>
          <p:nvPr>
            <p:ph type="subTitle" idx="1"/>
          </p:nvPr>
        </p:nvSpPr>
        <p:spPr/>
        <p:txBody>
          <a:bodyPr/>
          <a:lstStyle/>
          <a:p>
            <a:endParaRPr lang="hr-HR"/>
          </a:p>
        </p:txBody>
      </p:sp>
      <p:pic>
        <p:nvPicPr>
          <p:cNvPr id="5" name="Slika 4">
            <a:extLst>
              <a:ext uri="{FF2B5EF4-FFF2-40B4-BE49-F238E27FC236}">
                <a16:creationId xmlns:a16="http://schemas.microsoft.com/office/drawing/2014/main" id="{E2E45673-8F1C-AF0D-91B7-A102BBD4F6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649"/>
            <a:ext cx="12192000" cy="6752701"/>
          </a:xfrm>
          <a:prstGeom prst="rect">
            <a:avLst/>
          </a:prstGeom>
        </p:spPr>
      </p:pic>
    </p:spTree>
    <p:extLst>
      <p:ext uri="{BB962C8B-B14F-4D97-AF65-F5344CB8AC3E}">
        <p14:creationId xmlns:p14="http://schemas.microsoft.com/office/powerpoint/2010/main" val="3730967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0947A-F318-30D7-CA5F-80C1A12DDFD0}"/>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A6C4831A-0494-F6A2-A365-B94B67CD8090}"/>
              </a:ext>
            </a:extLst>
          </p:cNvPr>
          <p:cNvSpPr>
            <a:spLocks noGrp="1"/>
          </p:cNvSpPr>
          <p:nvPr>
            <p:ph type="title"/>
          </p:nvPr>
        </p:nvSpPr>
        <p:spPr>
          <a:xfrm>
            <a:off x="2154821" y="365125"/>
            <a:ext cx="6171031" cy="1325563"/>
          </a:xfrm>
        </p:spPr>
        <p:txBody>
          <a:bodyPr/>
          <a:lstStyle/>
          <a:p>
            <a:r>
              <a:rPr lang="hr-HR" b="1" dirty="0"/>
              <a:t>Općina Dubravica</a:t>
            </a:r>
            <a:br>
              <a:rPr lang="hr-HR" dirty="0"/>
            </a:br>
            <a:endParaRPr lang="hr-HR" dirty="0"/>
          </a:p>
        </p:txBody>
      </p:sp>
      <p:sp>
        <p:nvSpPr>
          <p:cNvPr id="3" name="Rezervirano mjesto sadržaja 2">
            <a:extLst>
              <a:ext uri="{FF2B5EF4-FFF2-40B4-BE49-F238E27FC236}">
                <a16:creationId xmlns:a16="http://schemas.microsoft.com/office/drawing/2014/main" id="{5CDF1CF7-F38C-338E-5677-0696C444A0C9}"/>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a:t>
            </a:r>
            <a:r>
              <a:rPr lang="hr-HR" b="1" dirty="0"/>
              <a:t> </a:t>
            </a:r>
            <a:r>
              <a:rPr lang="hr-HR" sz="2400" b="1" dirty="0"/>
              <a:t>PROJEKTA</a:t>
            </a:r>
            <a:r>
              <a:rPr lang="hr-HR" b="1" dirty="0"/>
              <a:t> </a:t>
            </a:r>
            <a:br>
              <a:rPr lang="hr-HR" dirty="0"/>
            </a:br>
            <a:r>
              <a:rPr lang="hr-HR" sz="1800" b="1" dirty="0"/>
              <a:t>Dječje igralište u Dubravici</a:t>
            </a:r>
            <a:endParaRPr lang="hr-HR" sz="2100" b="1" dirty="0"/>
          </a:p>
          <a:p>
            <a:pPr marL="0" indent="0" algn="just">
              <a:buNone/>
            </a:pPr>
            <a:r>
              <a:rPr lang="hr-HR" sz="1800" dirty="0">
                <a:latin typeface="+mj-lt"/>
              </a:rPr>
              <a:t>Ovaj projekt uključuje izgradnju i opremanje dječjeg igrališta na neizgrađenom istočnom dijelu katastarske čestice 72/8, k.o. Dubravica, koja je u vlasništvu Općine Dubravica. Projektom će se realizirati pripremni radovi, zemljani radovi, postavljanje podne obloge i betonskih elemenata, nabavka urbane opreme i igrala, hortikulturni radovi te betonski i armiranobetonski radovi. Također, obuhvaćeni su radovi nabave i ugradnje potrebnih materijala i opreme.</a:t>
            </a:r>
          </a:p>
          <a:p>
            <a:pPr marL="0" indent="0" algn="just">
              <a:buNone/>
            </a:pPr>
            <a:r>
              <a:rPr lang="hr-HR" sz="1800" dirty="0">
                <a:latin typeface="+mj-lt"/>
              </a:rPr>
              <a:t>Provedbom ovog projekta izgradit će se funkcionalno i sigurno dječje igralište koje će zadovoljiti potrebe lokalne zajednice i omogućiti djeci sigurno i kvalitetno mjesto za igru i društvene aktivnosti.</a:t>
            </a:r>
          </a:p>
          <a:p>
            <a:pPr marL="0" indent="0">
              <a:buNone/>
            </a:pPr>
            <a:endParaRPr lang="hr-HR" dirty="0"/>
          </a:p>
        </p:txBody>
      </p:sp>
      <p:pic>
        <p:nvPicPr>
          <p:cNvPr id="6" name="Slika 5">
            <a:extLst>
              <a:ext uri="{FF2B5EF4-FFF2-40B4-BE49-F238E27FC236}">
                <a16:creationId xmlns:a16="http://schemas.microsoft.com/office/drawing/2014/main" id="{F8CCF11B-FE1B-D816-5027-24A958189478}"/>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21745CDA-308C-42B1-C51C-CABEFC9A3C93}"/>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2661D0FF-FC19-F0E0-634F-6ADA98323523}"/>
              </a:ext>
            </a:extLst>
          </p:cNvPr>
          <p:cNvGraphicFramePr>
            <a:graphicFrameLocks noGrp="1"/>
          </p:cNvGraphicFramePr>
          <p:nvPr>
            <p:extLst>
              <p:ext uri="{D42A27DB-BD31-4B8C-83A1-F6EECF244321}">
                <p14:modId xmlns:p14="http://schemas.microsoft.com/office/powerpoint/2010/main" val="2985087335"/>
              </p:ext>
            </p:extLst>
          </p:nvPr>
        </p:nvGraphicFramePr>
        <p:xfrm>
          <a:off x="2166102" y="1262604"/>
          <a:ext cx="5648828" cy="901528"/>
        </p:xfrm>
        <a:graphic>
          <a:graphicData uri="http://schemas.openxmlformats.org/drawingml/2006/table">
            <a:tbl>
              <a:tblPr firstRow="1" bandRow="1">
                <a:tableStyleId>{5C22544A-7EE6-4342-B048-85BDC9FD1C3A}</a:tableStyleId>
              </a:tblPr>
              <a:tblGrid>
                <a:gridCol w="2824414">
                  <a:extLst>
                    <a:ext uri="{9D8B030D-6E8A-4147-A177-3AD203B41FA5}">
                      <a16:colId xmlns:a16="http://schemas.microsoft.com/office/drawing/2014/main" val="1028989941"/>
                    </a:ext>
                  </a:extLst>
                </a:gridCol>
                <a:gridCol w="2824414">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77.275,00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53.314,59</a:t>
                      </a:r>
                    </a:p>
                  </a:txBody>
                  <a:tcPr/>
                </a:tc>
                <a:extLst>
                  <a:ext uri="{0D108BD9-81ED-4DB2-BD59-A6C34878D82A}">
                    <a16:rowId xmlns:a16="http://schemas.microsoft.com/office/drawing/2014/main" val="17277422"/>
                  </a:ext>
                </a:extLst>
              </a:tr>
            </a:tbl>
          </a:graphicData>
        </a:graphic>
      </p:graphicFrame>
      <p:pic>
        <p:nvPicPr>
          <p:cNvPr id="8194" name="Picture 2" descr="Dubravica – Wikipedija">
            <a:extLst>
              <a:ext uri="{FF2B5EF4-FFF2-40B4-BE49-F238E27FC236}">
                <a16:creationId xmlns:a16="http://schemas.microsoft.com/office/drawing/2014/main" id="{4425B343-3248-759C-8A60-C513209B0C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146" y="466759"/>
            <a:ext cx="1529851" cy="1978729"/>
          </a:xfrm>
          <a:prstGeom prst="rect">
            <a:avLst/>
          </a:prstGeom>
          <a:noFill/>
          <a:extLst>
            <a:ext uri="{909E8E84-426E-40DD-AFC4-6F175D3DCCD1}">
              <a14:hiddenFill xmlns:a14="http://schemas.microsoft.com/office/drawing/2010/main">
                <a:solidFill>
                  <a:srgbClr val="FFFFFF"/>
                </a:solidFill>
              </a14:hiddenFill>
            </a:ext>
          </a:extLst>
        </p:spPr>
      </p:pic>
      <p:pic>
        <p:nvPicPr>
          <p:cNvPr id="2" name="Slika 1">
            <a:extLst>
              <a:ext uri="{FF2B5EF4-FFF2-40B4-BE49-F238E27FC236}">
                <a16:creationId xmlns:a16="http://schemas.microsoft.com/office/drawing/2014/main" id="{A7BEA34C-7DE2-864C-76CE-EA9B7FA5D863}"/>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1361693453"/>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9D08E-F29B-F370-601B-03083D674177}"/>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D9B94BB7-EDFE-8A0C-155A-F37D90BD3838}"/>
              </a:ext>
            </a:extLst>
          </p:cNvPr>
          <p:cNvSpPr>
            <a:spLocks noGrp="1"/>
          </p:cNvSpPr>
          <p:nvPr>
            <p:ph type="title"/>
          </p:nvPr>
        </p:nvSpPr>
        <p:spPr>
          <a:xfrm>
            <a:off x="2154821" y="365125"/>
            <a:ext cx="6171031" cy="1325563"/>
          </a:xfrm>
        </p:spPr>
        <p:txBody>
          <a:bodyPr/>
          <a:lstStyle/>
          <a:p>
            <a:r>
              <a:rPr lang="hr-HR" b="1" dirty="0"/>
              <a:t>Općina Klinča Sela</a:t>
            </a:r>
            <a:br>
              <a:rPr lang="hr-HR" dirty="0"/>
            </a:br>
            <a:endParaRPr lang="hr-HR" dirty="0"/>
          </a:p>
        </p:txBody>
      </p:sp>
      <p:sp>
        <p:nvSpPr>
          <p:cNvPr id="3" name="Rezervirano mjesto sadržaja 2">
            <a:extLst>
              <a:ext uri="{FF2B5EF4-FFF2-40B4-BE49-F238E27FC236}">
                <a16:creationId xmlns:a16="http://schemas.microsoft.com/office/drawing/2014/main" id="{EE10F0F3-E4BF-AEC7-D9C8-42433174D6C8}"/>
              </a:ext>
            </a:extLst>
          </p:cNvPr>
          <p:cNvSpPr>
            <a:spLocks noGrp="1"/>
          </p:cNvSpPr>
          <p:nvPr>
            <p:ph idx="1"/>
          </p:nvPr>
        </p:nvSpPr>
        <p:spPr>
          <a:xfrm>
            <a:off x="838200" y="2588167"/>
            <a:ext cx="10515600" cy="2961601"/>
          </a:xfrm>
        </p:spPr>
        <p:txBody>
          <a:bodyPr>
            <a:normAutofit fontScale="92500" lnSpcReduction="20000"/>
          </a:bodyPr>
          <a:lstStyle/>
          <a:p>
            <a:pPr marL="0" indent="0" algn="ctr">
              <a:buNone/>
            </a:pPr>
            <a:r>
              <a:rPr lang="hr-HR" sz="2600" b="1" dirty="0"/>
              <a:t>OPIS PROJEKTA </a:t>
            </a:r>
            <a:br>
              <a:rPr lang="hr-HR" dirty="0"/>
            </a:br>
            <a:r>
              <a:rPr lang="hr-HR" sz="1900" b="1" dirty="0"/>
              <a:t>Vrt bioraznolikosti </a:t>
            </a:r>
            <a:r>
              <a:rPr lang="hr-HR" sz="1900" b="1" dirty="0" err="1"/>
              <a:t>Amruševo</a:t>
            </a:r>
            <a:endParaRPr lang="hr-HR" sz="1900" b="1" dirty="0"/>
          </a:p>
          <a:p>
            <a:pPr marL="0" indent="0" algn="ctr">
              <a:buNone/>
            </a:pPr>
            <a:endParaRPr lang="hr-HR" sz="1100" b="1" dirty="0"/>
          </a:p>
          <a:p>
            <a:pPr marL="0" indent="0" algn="just">
              <a:buNone/>
            </a:pPr>
            <a:r>
              <a:rPr lang="hr-HR" sz="1800" dirty="0">
                <a:latin typeface="+mj-lt"/>
              </a:rPr>
              <a:t>Vrt Amruševo nalazi se u Općini Klinča Sela u blizini osnovne škole i samog centra općine. Do nedavno je to bio zapušteni voćnjak veličine oko 1,5 ha u kojeg nitko nije ušao zadnjih 50 godina. Udruga EDUKA uz pomoć Općine Klinča Sela pokrenula je inicijativu da se to područje uredi u vrt bioraznolikosti Amruševo koji bi služio u edukativne svrhe ali i kao mjesto za odmor i uživanje svih stanovnika općine. Do sada je u vrtu uređen hotel za korisne kukce, mladi voćnjak, bobičnjak, kupinjak, povrtnjak u visokim gredicama, aleja okićke trešnje te kestena, nekoliko cvjetnih gredica ali i malo jezerce. U okviru ovog projekta planira se urediti poučna staza kroz vrt, postaviti i obilježiti informacije o važnim sadržajima vrta, klupe, koševi za smeće, rasvjeta te urediti učionica na otvorenom. Cilj je urediti edukativnu šetnicu u vrtu koji će koristiti stanovnici svih uzrasta Općine Klinča Sela. Poseban je naglasak na djecu i učenike iz cijele države, polaznike besplatnih edukativnih radionica koje provodi udruge EDUKA u okviru projekta financiranih bespovratnim sredstvima ESF-a, Ministarstva znanosti i obrazovanja, Zagrebačke županije i Općine Klinča Sela.</a:t>
            </a:r>
          </a:p>
          <a:p>
            <a:pPr marL="0" indent="0">
              <a:buNone/>
            </a:pPr>
            <a:endParaRPr lang="hr-HR" dirty="0"/>
          </a:p>
        </p:txBody>
      </p:sp>
      <p:pic>
        <p:nvPicPr>
          <p:cNvPr id="6" name="Slika 5">
            <a:extLst>
              <a:ext uri="{FF2B5EF4-FFF2-40B4-BE49-F238E27FC236}">
                <a16:creationId xmlns:a16="http://schemas.microsoft.com/office/drawing/2014/main" id="{5A354A81-2A76-DFE3-85F6-360AB81E7E11}"/>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BBFF74AE-059C-02E8-2894-082F2BADA10C}"/>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09E14901-CCD8-3F65-F332-B37AA03C23DE}"/>
              </a:ext>
            </a:extLst>
          </p:cNvPr>
          <p:cNvGraphicFramePr>
            <a:graphicFrameLocks noGrp="1"/>
          </p:cNvGraphicFramePr>
          <p:nvPr>
            <p:extLst>
              <p:ext uri="{D42A27DB-BD31-4B8C-83A1-F6EECF244321}">
                <p14:modId xmlns:p14="http://schemas.microsoft.com/office/powerpoint/2010/main" val="1763023928"/>
              </p:ext>
            </p:extLst>
          </p:nvPr>
        </p:nvGraphicFramePr>
        <p:xfrm>
          <a:off x="2166102" y="1262604"/>
          <a:ext cx="5733890" cy="901528"/>
        </p:xfrm>
        <a:graphic>
          <a:graphicData uri="http://schemas.openxmlformats.org/drawingml/2006/table">
            <a:tbl>
              <a:tblPr firstRow="1" bandRow="1">
                <a:tableStyleId>{5C22544A-7EE6-4342-B048-85BDC9FD1C3A}</a:tableStyleId>
              </a:tblPr>
              <a:tblGrid>
                <a:gridCol w="2866945">
                  <a:extLst>
                    <a:ext uri="{9D8B030D-6E8A-4147-A177-3AD203B41FA5}">
                      <a16:colId xmlns:a16="http://schemas.microsoft.com/office/drawing/2014/main" val="1028989941"/>
                    </a:ext>
                  </a:extLst>
                </a:gridCol>
                <a:gridCol w="2866945">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71.500,00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53.314,59</a:t>
                      </a:r>
                    </a:p>
                  </a:txBody>
                  <a:tcPr/>
                </a:tc>
                <a:extLst>
                  <a:ext uri="{0D108BD9-81ED-4DB2-BD59-A6C34878D82A}">
                    <a16:rowId xmlns:a16="http://schemas.microsoft.com/office/drawing/2014/main" val="17277422"/>
                  </a:ext>
                </a:extLst>
              </a:tr>
            </a:tbl>
          </a:graphicData>
        </a:graphic>
      </p:graphicFrame>
      <p:pic>
        <p:nvPicPr>
          <p:cNvPr id="6146" name="Picture 2" descr="Klinča Sela – Wikipedija">
            <a:extLst>
              <a:ext uri="{FF2B5EF4-FFF2-40B4-BE49-F238E27FC236}">
                <a16:creationId xmlns:a16="http://schemas.microsoft.com/office/drawing/2014/main" id="{690010A1-1860-CC41-F6DA-E3293EC178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511" y="436197"/>
            <a:ext cx="1622953" cy="174406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Public Space Icons - Free SVG &amp; PNG Public Space Images - Noun Project">
            <a:extLst>
              <a:ext uri="{FF2B5EF4-FFF2-40B4-BE49-F238E27FC236}">
                <a16:creationId xmlns:a16="http://schemas.microsoft.com/office/drawing/2014/main" id="{A9F5A9CC-E77C-8D15-D3F9-B4A30DF467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85466" y="204628"/>
            <a:ext cx="2880864" cy="2880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26553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C31A5E-9114-684F-E893-EEE5E370C81B}"/>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58E0B658-B20C-0651-7A6F-E79FA86093B8}"/>
              </a:ext>
            </a:extLst>
          </p:cNvPr>
          <p:cNvSpPr>
            <a:spLocks noGrp="1"/>
          </p:cNvSpPr>
          <p:nvPr>
            <p:ph type="title"/>
          </p:nvPr>
        </p:nvSpPr>
        <p:spPr>
          <a:xfrm>
            <a:off x="2154821" y="365125"/>
            <a:ext cx="6171031" cy="1325563"/>
          </a:xfrm>
        </p:spPr>
        <p:txBody>
          <a:bodyPr/>
          <a:lstStyle/>
          <a:p>
            <a:r>
              <a:rPr lang="hr-HR" b="1" dirty="0"/>
              <a:t>Općina Luka</a:t>
            </a:r>
            <a:br>
              <a:rPr lang="hr-HR" dirty="0"/>
            </a:br>
            <a:endParaRPr lang="hr-HR" dirty="0"/>
          </a:p>
        </p:txBody>
      </p:sp>
      <p:sp>
        <p:nvSpPr>
          <p:cNvPr id="3" name="Rezervirano mjesto sadržaja 2">
            <a:extLst>
              <a:ext uri="{FF2B5EF4-FFF2-40B4-BE49-F238E27FC236}">
                <a16:creationId xmlns:a16="http://schemas.microsoft.com/office/drawing/2014/main" id="{624E0575-37F0-3AE2-CCAB-1C423483AA0C}"/>
              </a:ext>
            </a:extLst>
          </p:cNvPr>
          <p:cNvSpPr>
            <a:spLocks noGrp="1"/>
          </p:cNvSpPr>
          <p:nvPr>
            <p:ph idx="1"/>
          </p:nvPr>
        </p:nvSpPr>
        <p:spPr>
          <a:xfrm>
            <a:off x="838200" y="2588167"/>
            <a:ext cx="10515600" cy="2961601"/>
          </a:xfrm>
        </p:spPr>
        <p:txBody>
          <a:bodyPr>
            <a:normAutofit lnSpcReduction="10000"/>
          </a:bodyPr>
          <a:lstStyle/>
          <a:p>
            <a:pPr marL="0" indent="0" algn="ctr">
              <a:buNone/>
            </a:pPr>
            <a:r>
              <a:rPr lang="hr-HR" sz="2400" b="1" dirty="0"/>
              <a:t>OPIS</a:t>
            </a:r>
            <a:r>
              <a:rPr lang="hr-HR" b="1" dirty="0"/>
              <a:t> </a:t>
            </a:r>
            <a:r>
              <a:rPr lang="hr-HR" sz="2400" b="1" dirty="0"/>
              <a:t>PROJEKTA</a:t>
            </a:r>
            <a:r>
              <a:rPr lang="hr-HR" b="1" dirty="0"/>
              <a:t> </a:t>
            </a:r>
            <a:br>
              <a:rPr lang="hr-HR" dirty="0"/>
            </a:br>
            <a:r>
              <a:rPr lang="hr-HR" sz="1800" b="1" dirty="0"/>
              <a:t>Rekonstrukcija dječjeg igrališta u Općini Luka</a:t>
            </a:r>
          </a:p>
          <a:p>
            <a:pPr marL="0" indent="0" algn="just">
              <a:buNone/>
            </a:pPr>
            <a:r>
              <a:rPr lang="hr-HR" sz="1800" dirty="0">
                <a:latin typeface="+mj-lt"/>
              </a:rPr>
              <a:t>Na građevnoj čestici Osnovne škole Luka smješteno je dječje igralište ukupne površine 115 m². Igralište je trenutno ograđeno žičanom ogradom i odvojeno od ostatka školskog dvorišta. S obzirom na dotrajalost postojećeg igrališta i neprikladnost postavljenih sprava, koje ne udovoljavaju sigurnosnim standardima te ograničenost izbora sprava, Općina Luka planira osuvremeniti igralište predmetnim projektom. Projekt obuhvaća pripremne radove, zemljane radove, postavljanje podne obloge i betonske galanterije, nabavu urbane opreme i igrala, hortikulturne radove, te izvođenje betonskih i armiranobetonskih radova. Također, uključuje i radove na dobavi i ugradnji potrebne opreme.</a:t>
            </a:r>
          </a:p>
          <a:p>
            <a:pPr marL="0" indent="0" algn="just">
              <a:buNone/>
            </a:pPr>
            <a:r>
              <a:rPr lang="hr-HR" sz="1800" dirty="0">
                <a:latin typeface="+mj-lt"/>
              </a:rPr>
              <a:t>Izvedbom ovog projekta proširit će se postojeće igralište i omogućit će se njegova transformacija u sigurno i suvremeno okruženje za djecu predškolske i osnovnoškolske dobi.</a:t>
            </a:r>
          </a:p>
          <a:p>
            <a:pPr marL="0" indent="0">
              <a:buNone/>
            </a:pPr>
            <a:endParaRPr lang="hr-HR" dirty="0"/>
          </a:p>
        </p:txBody>
      </p:sp>
      <p:pic>
        <p:nvPicPr>
          <p:cNvPr id="6" name="Slika 5">
            <a:extLst>
              <a:ext uri="{FF2B5EF4-FFF2-40B4-BE49-F238E27FC236}">
                <a16:creationId xmlns:a16="http://schemas.microsoft.com/office/drawing/2014/main" id="{E9FEFC35-1784-8A42-22D4-6D415FD39BDF}"/>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0B49D0FC-DEA7-4A08-E6AA-E1D3C5E242EF}"/>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3ACDFD52-DF66-F2EB-3313-ADEC0168BDDC}"/>
              </a:ext>
            </a:extLst>
          </p:cNvPr>
          <p:cNvGraphicFramePr>
            <a:graphicFrameLocks noGrp="1"/>
          </p:cNvGraphicFramePr>
          <p:nvPr>
            <p:extLst>
              <p:ext uri="{D42A27DB-BD31-4B8C-83A1-F6EECF244321}">
                <p14:modId xmlns:p14="http://schemas.microsoft.com/office/powerpoint/2010/main" val="855630986"/>
              </p:ext>
            </p:extLst>
          </p:nvPr>
        </p:nvGraphicFramePr>
        <p:xfrm>
          <a:off x="2166102" y="1262604"/>
          <a:ext cx="5680726" cy="901528"/>
        </p:xfrm>
        <a:graphic>
          <a:graphicData uri="http://schemas.openxmlformats.org/drawingml/2006/table">
            <a:tbl>
              <a:tblPr firstRow="1" bandRow="1">
                <a:tableStyleId>{5C22544A-7EE6-4342-B048-85BDC9FD1C3A}</a:tableStyleId>
              </a:tblPr>
              <a:tblGrid>
                <a:gridCol w="2840363">
                  <a:extLst>
                    <a:ext uri="{9D8B030D-6E8A-4147-A177-3AD203B41FA5}">
                      <a16:colId xmlns:a16="http://schemas.microsoft.com/office/drawing/2014/main" val="1028989941"/>
                    </a:ext>
                  </a:extLst>
                </a:gridCol>
                <a:gridCol w="2840363">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101.068,75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53.314,00</a:t>
                      </a:r>
                    </a:p>
                  </a:txBody>
                  <a:tcPr/>
                </a:tc>
                <a:extLst>
                  <a:ext uri="{0D108BD9-81ED-4DB2-BD59-A6C34878D82A}">
                    <a16:rowId xmlns:a16="http://schemas.microsoft.com/office/drawing/2014/main" val="17277422"/>
                  </a:ext>
                </a:extLst>
              </a:tr>
            </a:tbl>
          </a:graphicData>
        </a:graphic>
      </p:graphicFrame>
      <p:pic>
        <p:nvPicPr>
          <p:cNvPr id="9218" name="Picture 2" descr="Općina Luka">
            <a:extLst>
              <a:ext uri="{FF2B5EF4-FFF2-40B4-BE49-F238E27FC236}">
                <a16:creationId xmlns:a16="http://schemas.microsoft.com/office/drawing/2014/main" id="{E6F36363-CF8B-927A-99A3-9838C2BB39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440" y="435681"/>
            <a:ext cx="2001136" cy="2001136"/>
          </a:xfrm>
          <a:prstGeom prst="rect">
            <a:avLst/>
          </a:prstGeom>
          <a:noFill/>
          <a:extLst>
            <a:ext uri="{909E8E84-426E-40DD-AFC4-6F175D3DCCD1}">
              <a14:hiddenFill xmlns:a14="http://schemas.microsoft.com/office/drawing/2010/main">
                <a:solidFill>
                  <a:srgbClr val="FFFFFF"/>
                </a:solidFill>
              </a14:hiddenFill>
            </a:ext>
          </a:extLst>
        </p:spPr>
      </p:pic>
      <p:pic>
        <p:nvPicPr>
          <p:cNvPr id="2" name="Slika 1">
            <a:extLst>
              <a:ext uri="{FF2B5EF4-FFF2-40B4-BE49-F238E27FC236}">
                <a16:creationId xmlns:a16="http://schemas.microsoft.com/office/drawing/2014/main" id="{A4CECDD0-63B1-575E-C253-45A36A311E40}"/>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60878763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E5B80-89CE-0F3A-8FB8-3A0B081744C5}"/>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676ACE52-7264-EBB5-4CFB-438024E2AEFF}"/>
              </a:ext>
            </a:extLst>
          </p:cNvPr>
          <p:cNvSpPr>
            <a:spLocks noGrp="1"/>
          </p:cNvSpPr>
          <p:nvPr>
            <p:ph type="title"/>
          </p:nvPr>
        </p:nvSpPr>
        <p:spPr>
          <a:xfrm>
            <a:off x="2154821" y="365125"/>
            <a:ext cx="6171031" cy="1325563"/>
          </a:xfrm>
        </p:spPr>
        <p:txBody>
          <a:bodyPr/>
          <a:lstStyle/>
          <a:p>
            <a:r>
              <a:rPr lang="hr-HR" b="1" dirty="0"/>
              <a:t>Općina Marija Gorica</a:t>
            </a:r>
            <a:br>
              <a:rPr lang="hr-HR" dirty="0"/>
            </a:br>
            <a:endParaRPr lang="hr-HR" dirty="0"/>
          </a:p>
        </p:txBody>
      </p:sp>
      <p:sp>
        <p:nvSpPr>
          <p:cNvPr id="3" name="Rezervirano mjesto sadržaja 2">
            <a:extLst>
              <a:ext uri="{FF2B5EF4-FFF2-40B4-BE49-F238E27FC236}">
                <a16:creationId xmlns:a16="http://schemas.microsoft.com/office/drawing/2014/main" id="{DB935501-B598-2550-132F-26229DB59C41}"/>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a:t>
            </a:r>
            <a:r>
              <a:rPr lang="hr-HR" b="1" dirty="0"/>
              <a:t> </a:t>
            </a:r>
            <a:r>
              <a:rPr lang="hr-HR" sz="2400" b="1" dirty="0"/>
              <a:t>PROJEKTA</a:t>
            </a:r>
            <a:r>
              <a:rPr lang="hr-HR" b="1" dirty="0"/>
              <a:t> </a:t>
            </a:r>
            <a:br>
              <a:rPr lang="hr-HR" dirty="0"/>
            </a:br>
            <a:r>
              <a:rPr lang="hr-HR" sz="1800" b="1" dirty="0"/>
              <a:t>Dječje igralište u Mariji Gorici</a:t>
            </a:r>
          </a:p>
          <a:p>
            <a:pPr marL="0" indent="0" algn="ctr">
              <a:buNone/>
            </a:pPr>
            <a:endParaRPr lang="hr-HR" sz="2100" b="1" dirty="0"/>
          </a:p>
          <a:p>
            <a:pPr marL="0" indent="0" algn="just">
              <a:buNone/>
            </a:pPr>
            <a:r>
              <a:rPr lang="hr-HR" sz="1800" dirty="0">
                <a:latin typeface="+mj-lt"/>
              </a:rPr>
              <a:t>Predmet ovog  projekta, čiji je investitor Općina Marija Gorica, sa sjedištem na adresi Gorička 18/a, Marija Gorica, jest izgradnja i opremanje dječjeg igrališta na katastarskoj čestici broj 1035/1, k.o. Kraj. Planirano je formiranje jedinstvene čestice ukupne površine 980 m²,  na lokaciji Marija Gorica, Odvojak Goričke ulice.</a:t>
            </a:r>
          </a:p>
          <a:p>
            <a:pPr marL="0" indent="0" algn="just">
              <a:buNone/>
            </a:pPr>
            <a:r>
              <a:rPr lang="hr-HR" sz="1800" dirty="0">
                <a:latin typeface="+mj-lt"/>
              </a:rPr>
              <a:t>Obuhvat projekta uključuje ograđivanje igrališta, izradu odgovarajuće podloge, nabavu i ugradnju sprava za dječju igru te postavljanje urbane opreme. Izgradnjom navedenog igrališta stvara se funkcionalna i sigurnosno usklađena cjelina namijenjena igri djece</a:t>
            </a:r>
            <a:r>
              <a:rPr lang="hr-HR" sz="1900" dirty="0">
                <a:latin typeface="+mj-lt"/>
              </a:rPr>
              <a:t>.</a:t>
            </a:r>
          </a:p>
          <a:p>
            <a:pPr marL="0" indent="0">
              <a:buNone/>
            </a:pPr>
            <a:endParaRPr lang="hr-HR" dirty="0"/>
          </a:p>
        </p:txBody>
      </p:sp>
      <p:pic>
        <p:nvPicPr>
          <p:cNvPr id="6" name="Slika 5">
            <a:extLst>
              <a:ext uri="{FF2B5EF4-FFF2-40B4-BE49-F238E27FC236}">
                <a16:creationId xmlns:a16="http://schemas.microsoft.com/office/drawing/2014/main" id="{C91E526C-A775-1BBC-E4EA-228E69E001F0}"/>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DB012AC3-EFE9-ED92-B46F-D793E069373B}"/>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0D78BD53-A866-6833-82FA-75843AE11AF4}"/>
              </a:ext>
            </a:extLst>
          </p:cNvPr>
          <p:cNvGraphicFramePr>
            <a:graphicFrameLocks noGrp="1"/>
          </p:cNvGraphicFramePr>
          <p:nvPr>
            <p:extLst>
              <p:ext uri="{D42A27DB-BD31-4B8C-83A1-F6EECF244321}">
                <p14:modId xmlns:p14="http://schemas.microsoft.com/office/powerpoint/2010/main" val="458134933"/>
              </p:ext>
            </p:extLst>
          </p:nvPr>
        </p:nvGraphicFramePr>
        <p:xfrm>
          <a:off x="2166102" y="1262604"/>
          <a:ext cx="5659462" cy="901528"/>
        </p:xfrm>
        <a:graphic>
          <a:graphicData uri="http://schemas.openxmlformats.org/drawingml/2006/table">
            <a:tbl>
              <a:tblPr firstRow="1" bandRow="1">
                <a:tableStyleId>{5C22544A-7EE6-4342-B048-85BDC9FD1C3A}</a:tableStyleId>
              </a:tblPr>
              <a:tblGrid>
                <a:gridCol w="2829731">
                  <a:extLst>
                    <a:ext uri="{9D8B030D-6E8A-4147-A177-3AD203B41FA5}">
                      <a16:colId xmlns:a16="http://schemas.microsoft.com/office/drawing/2014/main" val="1028989941"/>
                    </a:ext>
                  </a:extLst>
                </a:gridCol>
                <a:gridCol w="2829731">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168.409,38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53.314,59</a:t>
                      </a:r>
                    </a:p>
                  </a:txBody>
                  <a:tcPr/>
                </a:tc>
                <a:extLst>
                  <a:ext uri="{0D108BD9-81ED-4DB2-BD59-A6C34878D82A}">
                    <a16:rowId xmlns:a16="http://schemas.microsoft.com/office/drawing/2014/main" val="17277422"/>
                  </a:ext>
                </a:extLst>
              </a:tr>
            </a:tbl>
          </a:graphicData>
        </a:graphic>
      </p:graphicFrame>
      <p:pic>
        <p:nvPicPr>
          <p:cNvPr id="7172" name="Picture 4" descr="Marija Gorica – Wikipedija">
            <a:extLst>
              <a:ext uri="{FF2B5EF4-FFF2-40B4-BE49-F238E27FC236}">
                <a16:creationId xmlns:a16="http://schemas.microsoft.com/office/drawing/2014/main" id="{462CC1DD-CAFB-8C58-3C62-E54A846EAD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847" y="434613"/>
            <a:ext cx="1582046" cy="1857185"/>
          </a:xfrm>
          <a:prstGeom prst="rect">
            <a:avLst/>
          </a:prstGeom>
          <a:noFill/>
          <a:extLst>
            <a:ext uri="{909E8E84-426E-40DD-AFC4-6F175D3DCCD1}">
              <a14:hiddenFill xmlns:a14="http://schemas.microsoft.com/office/drawing/2010/main">
                <a:solidFill>
                  <a:srgbClr val="FFFFFF"/>
                </a:solidFill>
              </a14:hiddenFill>
            </a:ext>
          </a:extLst>
        </p:spPr>
      </p:pic>
      <p:pic>
        <p:nvPicPr>
          <p:cNvPr id="4" name="Slika 3">
            <a:extLst>
              <a:ext uri="{FF2B5EF4-FFF2-40B4-BE49-F238E27FC236}">
                <a16:creationId xmlns:a16="http://schemas.microsoft.com/office/drawing/2014/main" id="{598777EE-BA4F-9FB3-3422-43D16D7A0F15}"/>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1143160983"/>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1C0A10-7918-C953-99CC-38537D06381D}"/>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67E6E157-620A-3534-6315-9B72C2835248}"/>
              </a:ext>
            </a:extLst>
          </p:cNvPr>
          <p:cNvSpPr>
            <a:spLocks noGrp="1"/>
          </p:cNvSpPr>
          <p:nvPr>
            <p:ph type="title"/>
          </p:nvPr>
        </p:nvSpPr>
        <p:spPr>
          <a:xfrm>
            <a:off x="2154821" y="365125"/>
            <a:ext cx="6171031" cy="1325563"/>
          </a:xfrm>
        </p:spPr>
        <p:txBody>
          <a:bodyPr/>
          <a:lstStyle/>
          <a:p>
            <a:r>
              <a:rPr lang="hr-HR" b="1" dirty="0"/>
              <a:t>Općina </a:t>
            </a:r>
            <a:r>
              <a:rPr lang="hr-HR" b="1" dirty="0" err="1"/>
              <a:t>Pušća</a:t>
            </a:r>
            <a:br>
              <a:rPr lang="hr-HR" dirty="0"/>
            </a:br>
            <a:endParaRPr lang="hr-HR" dirty="0"/>
          </a:p>
        </p:txBody>
      </p:sp>
      <p:sp>
        <p:nvSpPr>
          <p:cNvPr id="3" name="Rezervirano mjesto sadržaja 2">
            <a:extLst>
              <a:ext uri="{FF2B5EF4-FFF2-40B4-BE49-F238E27FC236}">
                <a16:creationId xmlns:a16="http://schemas.microsoft.com/office/drawing/2014/main" id="{A85D12FE-44C1-8383-39E7-6260426B5DA8}"/>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a:t>
            </a:r>
            <a:r>
              <a:rPr lang="hr-HR" b="1" dirty="0"/>
              <a:t> </a:t>
            </a:r>
            <a:r>
              <a:rPr lang="hr-HR" sz="2400" b="1" dirty="0"/>
              <a:t>PROJEKTA</a:t>
            </a:r>
            <a:r>
              <a:rPr lang="hr-HR" b="1" dirty="0"/>
              <a:t> </a:t>
            </a:r>
            <a:br>
              <a:rPr lang="hr-HR" dirty="0"/>
            </a:br>
            <a:r>
              <a:rPr lang="hr-HR" sz="1800" b="1" dirty="0"/>
              <a:t>Dječje igralište u </a:t>
            </a:r>
            <a:r>
              <a:rPr lang="hr-HR" sz="1800" b="1" dirty="0" err="1"/>
              <a:t>Hrebinama</a:t>
            </a:r>
            <a:endParaRPr lang="hr-HR" sz="1800" b="1" dirty="0"/>
          </a:p>
          <a:p>
            <a:pPr marL="0" indent="0" algn="just">
              <a:buNone/>
            </a:pPr>
            <a:r>
              <a:rPr lang="hr-HR" sz="1800" dirty="0">
                <a:latin typeface="+mj-lt"/>
              </a:rPr>
              <a:t>Kako bi se na razini cijele općine ostvarile jednake mogućnosti za sve stanovnike, potrebno je ravnomjerno i proporcionalno ulagati u razvoj pojedinih naselja. Ovim projektom određeno je naselje Hrebine kao pogodna lokacija za proširenje infrastrukture društvenog i sportsko-rekreacijskog sadržaja. Kako bi se omogućio prostor gdje roditelji mogu boraviti i dovoditi djecu i mlade te gdje djeca školske i predškolske dobi mogu boraviti i igrati se na otvorenom, projektom će se izgraditi dječje igralište u Hrebinama. Igralište će osim sprava i igrala sadržavati klupe i sjenicu, čineći ga, ne samo lokacijom za rekreaciju na otvorenom, već i točkom okupljanja stanovnika lokalne zajednice. </a:t>
            </a:r>
          </a:p>
          <a:p>
            <a:pPr marL="0" indent="0">
              <a:buNone/>
            </a:pPr>
            <a:endParaRPr lang="hr-HR" dirty="0"/>
          </a:p>
        </p:txBody>
      </p:sp>
      <p:pic>
        <p:nvPicPr>
          <p:cNvPr id="6" name="Slika 5">
            <a:extLst>
              <a:ext uri="{FF2B5EF4-FFF2-40B4-BE49-F238E27FC236}">
                <a16:creationId xmlns:a16="http://schemas.microsoft.com/office/drawing/2014/main" id="{FE934FA6-4BF4-11FA-F41B-45695CD8F760}"/>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FC79F1B6-1A5E-13CC-CB1D-B99CADFBDD18}"/>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960ED1BB-5CEB-6470-2DB0-C523A9328CFD}"/>
              </a:ext>
            </a:extLst>
          </p:cNvPr>
          <p:cNvGraphicFramePr>
            <a:graphicFrameLocks noGrp="1"/>
          </p:cNvGraphicFramePr>
          <p:nvPr>
            <p:extLst>
              <p:ext uri="{D42A27DB-BD31-4B8C-83A1-F6EECF244321}">
                <p14:modId xmlns:p14="http://schemas.microsoft.com/office/powerpoint/2010/main" val="2768063316"/>
              </p:ext>
            </p:extLst>
          </p:nvPr>
        </p:nvGraphicFramePr>
        <p:xfrm>
          <a:off x="2166102" y="1262604"/>
          <a:ext cx="5744522" cy="901528"/>
        </p:xfrm>
        <a:graphic>
          <a:graphicData uri="http://schemas.openxmlformats.org/drawingml/2006/table">
            <a:tbl>
              <a:tblPr firstRow="1" bandRow="1">
                <a:tableStyleId>{5C22544A-7EE6-4342-B048-85BDC9FD1C3A}</a:tableStyleId>
              </a:tblPr>
              <a:tblGrid>
                <a:gridCol w="2872261">
                  <a:extLst>
                    <a:ext uri="{9D8B030D-6E8A-4147-A177-3AD203B41FA5}">
                      <a16:colId xmlns:a16="http://schemas.microsoft.com/office/drawing/2014/main" val="1028989941"/>
                    </a:ext>
                  </a:extLst>
                </a:gridCol>
                <a:gridCol w="2872261">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61.358,30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53.314,59</a:t>
                      </a:r>
                    </a:p>
                  </a:txBody>
                  <a:tcPr/>
                </a:tc>
                <a:extLst>
                  <a:ext uri="{0D108BD9-81ED-4DB2-BD59-A6C34878D82A}">
                    <a16:rowId xmlns:a16="http://schemas.microsoft.com/office/drawing/2014/main" val="17277422"/>
                  </a:ext>
                </a:extLst>
              </a:tr>
            </a:tbl>
          </a:graphicData>
        </a:graphic>
      </p:graphicFrame>
      <p:pic>
        <p:nvPicPr>
          <p:cNvPr id="10242" name="Picture 2" descr="Pušća – Wikipedija">
            <a:extLst>
              <a:ext uri="{FF2B5EF4-FFF2-40B4-BE49-F238E27FC236}">
                <a16:creationId xmlns:a16="http://schemas.microsoft.com/office/drawing/2014/main" id="{5F5944D8-EA88-6A92-2C34-9AAC5E6260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73" y="478783"/>
            <a:ext cx="1372585" cy="1775319"/>
          </a:xfrm>
          <a:prstGeom prst="rect">
            <a:avLst/>
          </a:prstGeom>
          <a:noFill/>
          <a:extLst>
            <a:ext uri="{909E8E84-426E-40DD-AFC4-6F175D3DCCD1}">
              <a14:hiddenFill xmlns:a14="http://schemas.microsoft.com/office/drawing/2010/main">
                <a:solidFill>
                  <a:srgbClr val="FFFFFF"/>
                </a:solidFill>
              </a14:hiddenFill>
            </a:ext>
          </a:extLst>
        </p:spPr>
      </p:pic>
      <p:pic>
        <p:nvPicPr>
          <p:cNvPr id="4" name="Slika 3">
            <a:extLst>
              <a:ext uri="{FF2B5EF4-FFF2-40B4-BE49-F238E27FC236}">
                <a16:creationId xmlns:a16="http://schemas.microsoft.com/office/drawing/2014/main" id="{33831605-2838-9E40-9230-6288898579F8}"/>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93164448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515B2-6A57-8DD4-FDC6-DF9C88905B63}"/>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8152A004-1AF2-CA3E-971F-6628E93CA130}"/>
              </a:ext>
            </a:extLst>
          </p:cNvPr>
          <p:cNvSpPr>
            <a:spLocks noGrp="1"/>
          </p:cNvSpPr>
          <p:nvPr>
            <p:ph type="title"/>
          </p:nvPr>
        </p:nvSpPr>
        <p:spPr>
          <a:xfrm>
            <a:off x="2154821" y="365125"/>
            <a:ext cx="6171031" cy="1325563"/>
          </a:xfrm>
        </p:spPr>
        <p:txBody>
          <a:bodyPr/>
          <a:lstStyle/>
          <a:p>
            <a:r>
              <a:rPr lang="hr-HR" b="1" dirty="0"/>
              <a:t>Općina Stupnik</a:t>
            </a:r>
            <a:br>
              <a:rPr lang="hr-HR" dirty="0"/>
            </a:br>
            <a:endParaRPr lang="hr-HR" dirty="0"/>
          </a:p>
        </p:txBody>
      </p:sp>
      <p:sp>
        <p:nvSpPr>
          <p:cNvPr id="3" name="Rezervirano mjesto sadržaja 2">
            <a:extLst>
              <a:ext uri="{FF2B5EF4-FFF2-40B4-BE49-F238E27FC236}">
                <a16:creationId xmlns:a16="http://schemas.microsoft.com/office/drawing/2014/main" id="{D2C217DF-8E62-CBA0-1F8D-37A9CD69760B}"/>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 PROJEKTA </a:t>
            </a:r>
            <a:br>
              <a:rPr lang="hr-HR" dirty="0"/>
            </a:br>
            <a:r>
              <a:rPr lang="hr-HR" sz="1800" b="1" dirty="0"/>
              <a:t>Gradnja i opremanje dječjeg igrališta u naselju </a:t>
            </a:r>
            <a:r>
              <a:rPr lang="hr-HR" sz="1800" b="1" dirty="0" err="1"/>
              <a:t>Stupnički</a:t>
            </a:r>
            <a:r>
              <a:rPr lang="hr-HR" sz="1800" b="1" dirty="0"/>
              <a:t> </a:t>
            </a:r>
            <a:r>
              <a:rPr lang="hr-HR" sz="1800" b="1" dirty="0" err="1"/>
              <a:t>Obrež</a:t>
            </a:r>
            <a:endParaRPr lang="hr-HR" sz="1800" b="1" dirty="0"/>
          </a:p>
          <a:p>
            <a:pPr marL="0" indent="0" algn="ctr">
              <a:buNone/>
            </a:pPr>
            <a:endParaRPr lang="hr-HR" sz="1800" b="1" dirty="0"/>
          </a:p>
          <a:p>
            <a:pPr marL="0" indent="0" algn="just">
              <a:buNone/>
            </a:pPr>
            <a:r>
              <a:rPr lang="hr-HR" sz="1800" dirty="0">
                <a:latin typeface="+mj-lt"/>
              </a:rPr>
              <a:t>Projekt obuhvaća izgradnju i opremanje dječjeg igrališta na dijelu </a:t>
            </a:r>
            <a:r>
              <a:rPr lang="hr-HR" sz="1800" dirty="0" err="1">
                <a:latin typeface="+mj-lt"/>
              </a:rPr>
              <a:t>k.č</a:t>
            </a:r>
            <a:r>
              <a:rPr lang="hr-HR" sz="1800" dirty="0">
                <a:latin typeface="+mj-lt"/>
              </a:rPr>
              <a:t>. 4001, k.o. Stupnik, u naselju </a:t>
            </a:r>
            <a:r>
              <a:rPr lang="hr-HR" sz="1800" dirty="0" err="1">
                <a:latin typeface="+mj-lt"/>
              </a:rPr>
              <a:t>Stupnički</a:t>
            </a:r>
            <a:r>
              <a:rPr lang="hr-HR" sz="1800" dirty="0">
                <a:latin typeface="+mj-lt"/>
              </a:rPr>
              <a:t> </a:t>
            </a:r>
            <a:r>
              <a:rPr lang="hr-HR" sz="1800" dirty="0" err="1">
                <a:latin typeface="+mj-lt"/>
              </a:rPr>
              <a:t>Obrež</a:t>
            </a:r>
            <a:r>
              <a:rPr lang="hr-HR" sz="1800" dirty="0">
                <a:latin typeface="+mj-lt"/>
              </a:rPr>
              <a:t>. Postavit će se dječje igrala (ljuljačke, kućice za igru, klackalice, zip line), klupe, sjenica te urediti zelena površina i pristupne staze. Prostor će biti opremljen u skladu s važećim normama za sigurnost djece. Time se dobiva novi javni sadržaj koji podiže kvalitetu života stanovnika </a:t>
            </a:r>
            <a:r>
              <a:rPr lang="hr-HR" sz="1800" dirty="0" err="1">
                <a:latin typeface="+mj-lt"/>
              </a:rPr>
              <a:t>Stupničkog</a:t>
            </a:r>
            <a:r>
              <a:rPr lang="hr-HR" sz="1800" dirty="0">
                <a:latin typeface="+mj-lt"/>
              </a:rPr>
              <a:t> </a:t>
            </a:r>
            <a:r>
              <a:rPr lang="hr-HR" sz="1800" dirty="0" err="1">
                <a:latin typeface="+mj-lt"/>
              </a:rPr>
              <a:t>Obreža</a:t>
            </a:r>
            <a:r>
              <a:rPr lang="hr-HR" sz="1800" dirty="0">
                <a:latin typeface="+mj-lt"/>
              </a:rPr>
              <a:t> i okolice.</a:t>
            </a:r>
          </a:p>
          <a:p>
            <a:pPr marL="0" indent="0">
              <a:buNone/>
            </a:pPr>
            <a:endParaRPr lang="hr-HR" dirty="0"/>
          </a:p>
        </p:txBody>
      </p:sp>
      <p:pic>
        <p:nvPicPr>
          <p:cNvPr id="6" name="Slika 5">
            <a:extLst>
              <a:ext uri="{FF2B5EF4-FFF2-40B4-BE49-F238E27FC236}">
                <a16:creationId xmlns:a16="http://schemas.microsoft.com/office/drawing/2014/main" id="{092A2846-89F6-8A17-F0C0-C695101065B3}"/>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A246E6C3-F6AE-56CE-9387-17F687CDB894}"/>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E1C32266-A26C-A534-4537-29DDCD058789}"/>
              </a:ext>
            </a:extLst>
          </p:cNvPr>
          <p:cNvGraphicFramePr>
            <a:graphicFrameLocks noGrp="1"/>
          </p:cNvGraphicFramePr>
          <p:nvPr>
            <p:extLst>
              <p:ext uri="{D42A27DB-BD31-4B8C-83A1-F6EECF244321}">
                <p14:modId xmlns:p14="http://schemas.microsoft.com/office/powerpoint/2010/main" val="1835805983"/>
              </p:ext>
            </p:extLst>
          </p:nvPr>
        </p:nvGraphicFramePr>
        <p:xfrm>
          <a:off x="2166102" y="1262604"/>
          <a:ext cx="5372382" cy="901528"/>
        </p:xfrm>
        <a:graphic>
          <a:graphicData uri="http://schemas.openxmlformats.org/drawingml/2006/table">
            <a:tbl>
              <a:tblPr firstRow="1" bandRow="1">
                <a:tableStyleId>{5C22544A-7EE6-4342-B048-85BDC9FD1C3A}</a:tableStyleId>
              </a:tblPr>
              <a:tblGrid>
                <a:gridCol w="2686191">
                  <a:extLst>
                    <a:ext uri="{9D8B030D-6E8A-4147-A177-3AD203B41FA5}">
                      <a16:colId xmlns:a16="http://schemas.microsoft.com/office/drawing/2014/main" val="1028989941"/>
                    </a:ext>
                  </a:extLst>
                </a:gridCol>
                <a:gridCol w="2686191">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204.698,75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53.314,00</a:t>
                      </a:r>
                    </a:p>
                  </a:txBody>
                  <a:tcPr/>
                </a:tc>
                <a:extLst>
                  <a:ext uri="{0D108BD9-81ED-4DB2-BD59-A6C34878D82A}">
                    <a16:rowId xmlns:a16="http://schemas.microsoft.com/office/drawing/2014/main" val="17277422"/>
                  </a:ext>
                </a:extLst>
              </a:tr>
            </a:tbl>
          </a:graphicData>
        </a:graphic>
      </p:graphicFrame>
      <p:pic>
        <p:nvPicPr>
          <p:cNvPr id="5122" name="Picture 2" descr="Stupnik – Wikipedija">
            <a:extLst>
              <a:ext uri="{FF2B5EF4-FFF2-40B4-BE49-F238E27FC236}">
                <a16:creationId xmlns:a16="http://schemas.microsoft.com/office/drawing/2014/main" id="{8DAE6C6D-5C99-5C56-AFBF-C9516889B9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364" y="513558"/>
            <a:ext cx="1459762" cy="1751715"/>
          </a:xfrm>
          <a:prstGeom prst="rect">
            <a:avLst/>
          </a:prstGeom>
          <a:noFill/>
          <a:extLst>
            <a:ext uri="{909E8E84-426E-40DD-AFC4-6F175D3DCCD1}">
              <a14:hiddenFill xmlns:a14="http://schemas.microsoft.com/office/drawing/2010/main">
                <a:solidFill>
                  <a:srgbClr val="FFFFFF"/>
                </a:solidFill>
              </a14:hiddenFill>
            </a:ext>
          </a:extLst>
        </p:spPr>
      </p:pic>
      <p:pic>
        <p:nvPicPr>
          <p:cNvPr id="4" name="Slika 3">
            <a:extLst>
              <a:ext uri="{FF2B5EF4-FFF2-40B4-BE49-F238E27FC236}">
                <a16:creationId xmlns:a16="http://schemas.microsoft.com/office/drawing/2014/main" id="{06FF7EDB-13F4-4C59-7EC7-6CA549931D56}"/>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381655664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4614E37-5EA4-A17E-319D-2ABA3B084F34}"/>
              </a:ext>
            </a:extLst>
          </p:cNvPr>
          <p:cNvSpPr>
            <a:spLocks noGrp="1"/>
          </p:cNvSpPr>
          <p:nvPr>
            <p:ph type="title"/>
          </p:nvPr>
        </p:nvSpPr>
        <p:spPr/>
        <p:txBody>
          <a:bodyPr/>
          <a:lstStyle/>
          <a:p>
            <a:r>
              <a:rPr lang="hr-HR" b="1" dirty="0"/>
              <a:t>Inicijativa LAG-a SAVA </a:t>
            </a:r>
            <a:r>
              <a:rPr lang="hr-HR" dirty="0"/>
              <a:t>–osnivanje energetske zajednice</a:t>
            </a:r>
          </a:p>
        </p:txBody>
      </p:sp>
      <p:sp>
        <p:nvSpPr>
          <p:cNvPr id="3" name="Rezervirano mjesto sadržaja 2">
            <a:extLst>
              <a:ext uri="{FF2B5EF4-FFF2-40B4-BE49-F238E27FC236}">
                <a16:creationId xmlns:a16="http://schemas.microsoft.com/office/drawing/2014/main" id="{2841DBFB-BA36-F922-AAFB-D575B3FCFB0D}"/>
              </a:ext>
            </a:extLst>
          </p:cNvPr>
          <p:cNvSpPr>
            <a:spLocks noGrp="1"/>
          </p:cNvSpPr>
          <p:nvPr>
            <p:ph idx="1"/>
          </p:nvPr>
        </p:nvSpPr>
        <p:spPr>
          <a:xfrm>
            <a:off x="838200" y="1825625"/>
            <a:ext cx="10242176" cy="3724143"/>
          </a:xfrm>
        </p:spPr>
        <p:txBody>
          <a:bodyPr>
            <a:normAutofit fontScale="92500" lnSpcReduction="10000"/>
          </a:bodyPr>
          <a:lstStyle/>
          <a:p>
            <a:r>
              <a:rPr lang="hr-HR" dirty="0"/>
              <a:t>Zašto LAG kao inicijator?</a:t>
            </a:r>
          </a:p>
          <a:p>
            <a:pPr marL="0" indent="0">
              <a:buNone/>
            </a:pPr>
            <a:endParaRPr lang="hr-HR" dirty="0"/>
          </a:p>
          <a:p>
            <a:pPr algn="just"/>
            <a:r>
              <a:rPr lang="hr-HR" sz="2000" dirty="0"/>
              <a:t>Energetske zajednice građana (</a:t>
            </a:r>
            <a:r>
              <a:rPr lang="hr-HR" sz="2000" dirty="0" err="1"/>
              <a:t>EZG</a:t>
            </a:r>
            <a:r>
              <a:rPr lang="hr-HR" sz="2000" dirty="0"/>
              <a:t>) relativno su nov koncept građanske energije koji je dobio svoje formalno priznanje kroz paket direktiva Čista energija za sve Europljane 2019. godine. </a:t>
            </a:r>
            <a:r>
              <a:rPr lang="hr-HR" sz="2000" b="1" i="1" dirty="0"/>
              <a:t>Upravo energetske zajednice smatraju se jednim od ključnih elemenata za ostvarivanje ciljeva energetske tranzicije EU do 2050. godine</a:t>
            </a:r>
            <a:r>
              <a:rPr lang="hr-HR" sz="2000" dirty="0"/>
              <a:t>. Bitno je napomenuti da građanska energija ne znači samo pristup građana kao fizičkih osoba tržištima energije, već ona predstavlja širi pojam odmicanja od tradicionalnih modela energetskih sustava i </a:t>
            </a:r>
            <a:r>
              <a:rPr lang="hr-HR" sz="2000" b="1" i="1" dirty="0"/>
              <a:t>uključivanje širokog spektra dionika – malih, mikro i srednjih poduzeća, jedinica lokalne i regionalne samouprave, a potom i građana kao fizičkih osoba.</a:t>
            </a:r>
          </a:p>
          <a:p>
            <a:pPr algn="just"/>
            <a:r>
              <a:rPr lang="hr-HR" sz="2000" i="1" dirty="0"/>
              <a:t>Udruga statutom određuje tko može biti član</a:t>
            </a:r>
            <a:r>
              <a:rPr lang="hr-HR" sz="2000" dirty="0"/>
              <a:t> </a:t>
            </a:r>
          </a:p>
          <a:p>
            <a:pPr algn="just"/>
            <a:r>
              <a:rPr lang="hr-HR" sz="2000" dirty="0"/>
              <a:t>LAG posjeduje odgovarajuće kapacitete za vođenje energetske zajednice </a:t>
            </a:r>
          </a:p>
        </p:txBody>
      </p:sp>
      <p:pic>
        <p:nvPicPr>
          <p:cNvPr id="4" name="Slika 3">
            <a:extLst>
              <a:ext uri="{FF2B5EF4-FFF2-40B4-BE49-F238E27FC236}">
                <a16:creationId xmlns:a16="http://schemas.microsoft.com/office/drawing/2014/main" id="{39602D04-EC2E-BAE7-D383-C2177957614A}"/>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1831757651"/>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31240BF-EE3E-8B44-FAB4-F4D462DF442A}"/>
              </a:ext>
            </a:extLst>
          </p:cNvPr>
          <p:cNvSpPr>
            <a:spLocks noGrp="1"/>
          </p:cNvSpPr>
          <p:nvPr>
            <p:ph type="title"/>
          </p:nvPr>
        </p:nvSpPr>
        <p:spPr/>
        <p:txBody>
          <a:bodyPr/>
          <a:lstStyle/>
          <a:p>
            <a:r>
              <a:rPr lang="hr-HR" b="1" dirty="0"/>
              <a:t>Inicijativa LAG-a SAVA </a:t>
            </a:r>
            <a:r>
              <a:rPr lang="hr-HR" dirty="0"/>
              <a:t>–osnivanje energetske zajednice</a:t>
            </a:r>
          </a:p>
        </p:txBody>
      </p:sp>
      <p:sp>
        <p:nvSpPr>
          <p:cNvPr id="3" name="Rezervirano mjesto sadržaja 2">
            <a:extLst>
              <a:ext uri="{FF2B5EF4-FFF2-40B4-BE49-F238E27FC236}">
                <a16:creationId xmlns:a16="http://schemas.microsoft.com/office/drawing/2014/main" id="{C2DC3C93-D8ED-428D-7974-15703E2891CF}"/>
              </a:ext>
            </a:extLst>
          </p:cNvPr>
          <p:cNvSpPr>
            <a:spLocks noGrp="1"/>
          </p:cNvSpPr>
          <p:nvPr>
            <p:ph idx="1"/>
          </p:nvPr>
        </p:nvSpPr>
        <p:spPr>
          <a:xfrm>
            <a:off x="838200" y="1825625"/>
            <a:ext cx="10376647" cy="3724143"/>
          </a:xfrm>
        </p:spPr>
        <p:txBody>
          <a:bodyPr>
            <a:normAutofit fontScale="92500" lnSpcReduction="20000"/>
          </a:bodyPr>
          <a:lstStyle/>
          <a:p>
            <a:r>
              <a:rPr lang="hr-HR" dirty="0"/>
              <a:t>Zašto je potreban zasebni pravni subjekt?</a:t>
            </a:r>
          </a:p>
          <a:p>
            <a:endParaRPr lang="hr-HR" dirty="0"/>
          </a:p>
          <a:p>
            <a:pPr algn="just"/>
            <a:r>
              <a:rPr lang="hr-HR" sz="2400" dirty="0"/>
              <a:t>LAG ne može upisati gospodarsku djelatnost obzirom da se financira iz Europskih sredstava te članarina JLS-ova i upisom gospodarske djelatnosti smatrao bi se poduzetnikom.</a:t>
            </a:r>
          </a:p>
          <a:p>
            <a:pPr algn="just"/>
            <a:r>
              <a:rPr lang="hr-HR" sz="2400" dirty="0"/>
              <a:t>De </a:t>
            </a:r>
            <a:r>
              <a:rPr lang="hr-HR" sz="2400" dirty="0" err="1"/>
              <a:t>minimis</a:t>
            </a:r>
            <a:r>
              <a:rPr lang="hr-HR" sz="2400" dirty="0"/>
              <a:t> potpora, ili potpora male vrijednosti, je financijska pomoć koju poduzetnici mogu primiti od države, a koja je uređena Uredbom Europske unije. Njezina glavna značajka je da zbog svog iznosa ne narušava ili ne prijeti narušavanjem tržišnog natjecanja. Države članice ne smiju jednom poduzetniku (odnosno, jednom poduzeću koje prima potporu i povezanim poduzećima) dati više od </a:t>
            </a:r>
            <a:r>
              <a:rPr lang="hr-HR" sz="2400" b="1" dirty="0"/>
              <a:t>300 000 EUR tijekom </a:t>
            </a:r>
            <a:r>
              <a:rPr lang="hr-HR" sz="2400" dirty="0"/>
              <a:t>trogodišnjeg razdoblja. – </a:t>
            </a:r>
            <a:r>
              <a:rPr lang="hr-HR" sz="2400" b="1" dirty="0"/>
              <a:t>za LAG-ove dodatno ograničenje pravilnikom o provedbi Intervencije 77.06 i smanjen prag na 200.000,00 EUR-a</a:t>
            </a:r>
          </a:p>
          <a:p>
            <a:endParaRPr lang="hr-HR" dirty="0"/>
          </a:p>
        </p:txBody>
      </p:sp>
      <p:pic>
        <p:nvPicPr>
          <p:cNvPr id="4" name="Slika 3">
            <a:extLst>
              <a:ext uri="{FF2B5EF4-FFF2-40B4-BE49-F238E27FC236}">
                <a16:creationId xmlns:a16="http://schemas.microsoft.com/office/drawing/2014/main" id="{EFA3A496-31E7-CD80-F878-4E6B7FEE856A}"/>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364174405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97F771-E640-2CB0-F452-CC858C1302A7}"/>
              </a:ext>
            </a:extLst>
          </p:cNvPr>
          <p:cNvSpPr>
            <a:spLocks noGrp="1"/>
          </p:cNvSpPr>
          <p:nvPr>
            <p:ph type="title"/>
          </p:nvPr>
        </p:nvSpPr>
        <p:spPr/>
        <p:txBody>
          <a:bodyPr/>
          <a:lstStyle/>
          <a:p>
            <a:r>
              <a:rPr lang="hr-HR" b="1" dirty="0"/>
              <a:t>Ideja</a:t>
            </a:r>
          </a:p>
        </p:txBody>
      </p:sp>
      <p:sp>
        <p:nvSpPr>
          <p:cNvPr id="3" name="Rezervirano mjesto sadržaja 2">
            <a:extLst>
              <a:ext uri="{FF2B5EF4-FFF2-40B4-BE49-F238E27FC236}">
                <a16:creationId xmlns:a16="http://schemas.microsoft.com/office/drawing/2014/main" id="{6EA919DC-E6FF-140A-1D06-AAEE9499D282}"/>
              </a:ext>
            </a:extLst>
          </p:cNvPr>
          <p:cNvSpPr>
            <a:spLocks noGrp="1"/>
          </p:cNvSpPr>
          <p:nvPr>
            <p:ph idx="1"/>
          </p:nvPr>
        </p:nvSpPr>
        <p:spPr>
          <a:xfrm>
            <a:off x="838199" y="1825625"/>
            <a:ext cx="10515599" cy="3642846"/>
          </a:xfrm>
        </p:spPr>
        <p:txBody>
          <a:bodyPr>
            <a:normAutofit fontScale="70000" lnSpcReduction="20000"/>
          </a:bodyPr>
          <a:lstStyle/>
          <a:p>
            <a:r>
              <a:rPr lang="hr-HR" sz="2400" dirty="0"/>
              <a:t>Energetska zajednica koja obuhvaća područje LAG-a – (11 JLS)</a:t>
            </a:r>
          </a:p>
          <a:p>
            <a:r>
              <a:rPr lang="hr-HR" sz="2400" dirty="0"/>
              <a:t>Članovi-ograničeno članstvo: JLS, LAG, druge udruge i pravni subjekti čiji je osnivač JLS</a:t>
            </a:r>
          </a:p>
          <a:p>
            <a:r>
              <a:rPr lang="hr-HR" sz="2400" dirty="0"/>
              <a:t>Izrada jedne solarne elektrane na javnoj zgradi u vlasništvu JLS u svakoj Općini/Gradu koji su članovi LAG-a sredstvima koje LAG ima osigurane u LRS za provedbu projekta suradnje (npr. 1 elektrana od 15 kw u svaku JLS) – početak provedbe partnerskog projekta planira se nakon što HEP omogući dijeljenje energije</a:t>
            </a:r>
          </a:p>
          <a:p>
            <a:r>
              <a:rPr lang="hr-HR" sz="2400" dirty="0"/>
              <a:t>Sva proizvedena energija iz svih solarnih elektrana dijeli se ravnomjerno među članovima zadruge</a:t>
            </a:r>
          </a:p>
          <a:p>
            <a:r>
              <a:rPr lang="hr-HR" sz="2400" dirty="0"/>
              <a:t>Sva energija proizvedena iz elektrana koje se </a:t>
            </a:r>
            <a:r>
              <a:rPr lang="hr-HR" sz="2400" dirty="0" err="1"/>
              <a:t>finaniciraju</a:t>
            </a:r>
            <a:r>
              <a:rPr lang="hr-HR" sz="2400" dirty="0"/>
              <a:t> iz projekta suradnje mora se potrošiti unutar EZ i ne smije se prodavati tj. ne smije se ostvarivati profit! </a:t>
            </a:r>
          </a:p>
          <a:p>
            <a:r>
              <a:rPr lang="hr-HR" sz="2400" dirty="0"/>
              <a:t>Mogućnosti daljnjeg razvoja i izrade novih solarnih elektrana – prijave na Natječaje, ulaganje sredstava iz članarina</a:t>
            </a:r>
          </a:p>
          <a:p>
            <a:r>
              <a:rPr lang="hr-HR" sz="2400" dirty="0"/>
              <a:t>Najveća prednost EZ koju bi osnovali u odnosu na druge EZ; osigurana sredstva u Strategiji LAG-a za izgradnju prvih elektrana</a:t>
            </a:r>
          </a:p>
          <a:p>
            <a:r>
              <a:rPr lang="hr-HR" sz="2400" b="1" dirty="0"/>
              <a:t>prva EZ koja u članstvu ima JLS-ove</a:t>
            </a:r>
          </a:p>
        </p:txBody>
      </p:sp>
      <p:pic>
        <p:nvPicPr>
          <p:cNvPr id="4" name="Slika 3">
            <a:extLst>
              <a:ext uri="{FF2B5EF4-FFF2-40B4-BE49-F238E27FC236}">
                <a16:creationId xmlns:a16="http://schemas.microsoft.com/office/drawing/2014/main" id="{C2A7C3E6-E4E5-0C8E-DB80-327B1C7B04DB}"/>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3151968007"/>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1FD6C7-FCBE-0190-4124-E87C83838166}"/>
              </a:ext>
            </a:extLst>
          </p:cNvPr>
          <p:cNvSpPr>
            <a:spLocks noGrp="1"/>
          </p:cNvSpPr>
          <p:nvPr>
            <p:ph type="title"/>
          </p:nvPr>
        </p:nvSpPr>
        <p:spPr/>
        <p:txBody>
          <a:bodyPr/>
          <a:lstStyle/>
          <a:p>
            <a:r>
              <a:rPr lang="hr-HR" b="1" dirty="0"/>
              <a:t>EZ U Hrvatskoj</a:t>
            </a:r>
          </a:p>
        </p:txBody>
      </p:sp>
      <p:sp>
        <p:nvSpPr>
          <p:cNvPr id="3" name="Rezervirano mjesto sadržaja 2">
            <a:extLst>
              <a:ext uri="{FF2B5EF4-FFF2-40B4-BE49-F238E27FC236}">
                <a16:creationId xmlns:a16="http://schemas.microsoft.com/office/drawing/2014/main" id="{FAF99523-DE37-D365-9253-336866D5DC95}"/>
              </a:ext>
            </a:extLst>
          </p:cNvPr>
          <p:cNvSpPr>
            <a:spLocks noGrp="1"/>
          </p:cNvSpPr>
          <p:nvPr>
            <p:ph idx="1"/>
          </p:nvPr>
        </p:nvSpPr>
        <p:spPr/>
        <p:txBody>
          <a:bodyPr>
            <a:normAutofit/>
          </a:bodyPr>
          <a:lstStyle/>
          <a:p>
            <a:endParaRPr lang="hr-HR" dirty="0"/>
          </a:p>
          <a:p>
            <a:endParaRPr lang="hr-HR" dirty="0"/>
          </a:p>
          <a:p>
            <a:endParaRPr lang="hr-HR" dirty="0"/>
          </a:p>
          <a:p>
            <a:endParaRPr lang="hr-HR" dirty="0"/>
          </a:p>
          <a:p>
            <a:endParaRPr lang="hr-HR" dirty="0"/>
          </a:p>
          <a:p>
            <a:endParaRPr lang="hr-HR" dirty="0"/>
          </a:p>
          <a:p>
            <a:pPr marL="0" indent="0">
              <a:buNone/>
            </a:pPr>
            <a:br>
              <a:rPr lang="hr-HR" sz="1600" dirty="0"/>
            </a:br>
            <a:r>
              <a:rPr lang="hr-HR" sz="1600" dirty="0"/>
              <a:t>ZEZ- Zelena energetska zajednica –</a:t>
            </a:r>
            <a:r>
              <a:rPr lang="hr-HR" sz="1600" dirty="0" err="1"/>
              <a:t>zaduga</a:t>
            </a:r>
            <a:endParaRPr lang="hr-HR" sz="1600" dirty="0"/>
          </a:p>
        </p:txBody>
      </p:sp>
      <p:graphicFrame>
        <p:nvGraphicFramePr>
          <p:cNvPr id="4" name="Tablica 3">
            <a:extLst>
              <a:ext uri="{FF2B5EF4-FFF2-40B4-BE49-F238E27FC236}">
                <a16:creationId xmlns:a16="http://schemas.microsoft.com/office/drawing/2014/main" id="{76C1A0D9-8FC8-F877-8A03-334435AE676D}"/>
              </a:ext>
            </a:extLst>
          </p:cNvPr>
          <p:cNvGraphicFramePr>
            <a:graphicFrameLocks noGrp="1"/>
          </p:cNvGraphicFramePr>
          <p:nvPr>
            <p:extLst>
              <p:ext uri="{D42A27DB-BD31-4B8C-83A1-F6EECF244321}">
                <p14:modId xmlns:p14="http://schemas.microsoft.com/office/powerpoint/2010/main" val="2463359521"/>
              </p:ext>
            </p:extLst>
          </p:nvPr>
        </p:nvGraphicFramePr>
        <p:xfrm>
          <a:off x="838202" y="1825625"/>
          <a:ext cx="10515598" cy="2741435"/>
        </p:xfrm>
        <a:graphic>
          <a:graphicData uri="http://schemas.openxmlformats.org/drawingml/2006/table">
            <a:tbl>
              <a:tblPr>
                <a:tableStyleId>{5C22544A-7EE6-4342-B048-85BDC9FD1C3A}</a:tableStyleId>
              </a:tblPr>
              <a:tblGrid>
                <a:gridCol w="1886386">
                  <a:extLst>
                    <a:ext uri="{9D8B030D-6E8A-4147-A177-3AD203B41FA5}">
                      <a16:colId xmlns:a16="http://schemas.microsoft.com/office/drawing/2014/main" val="3807186347"/>
                    </a:ext>
                  </a:extLst>
                </a:gridCol>
                <a:gridCol w="832819">
                  <a:extLst>
                    <a:ext uri="{9D8B030D-6E8A-4147-A177-3AD203B41FA5}">
                      <a16:colId xmlns:a16="http://schemas.microsoft.com/office/drawing/2014/main" val="2817611212"/>
                    </a:ext>
                  </a:extLst>
                </a:gridCol>
                <a:gridCol w="832819">
                  <a:extLst>
                    <a:ext uri="{9D8B030D-6E8A-4147-A177-3AD203B41FA5}">
                      <a16:colId xmlns:a16="http://schemas.microsoft.com/office/drawing/2014/main" val="3901053194"/>
                    </a:ext>
                  </a:extLst>
                </a:gridCol>
                <a:gridCol w="1354586">
                  <a:extLst>
                    <a:ext uri="{9D8B030D-6E8A-4147-A177-3AD203B41FA5}">
                      <a16:colId xmlns:a16="http://schemas.microsoft.com/office/drawing/2014/main" val="1999784299"/>
                    </a:ext>
                  </a:extLst>
                </a:gridCol>
                <a:gridCol w="672276">
                  <a:extLst>
                    <a:ext uri="{9D8B030D-6E8A-4147-A177-3AD203B41FA5}">
                      <a16:colId xmlns:a16="http://schemas.microsoft.com/office/drawing/2014/main" val="3711555920"/>
                    </a:ext>
                  </a:extLst>
                </a:gridCol>
                <a:gridCol w="672276">
                  <a:extLst>
                    <a:ext uri="{9D8B030D-6E8A-4147-A177-3AD203B41FA5}">
                      <a16:colId xmlns:a16="http://schemas.microsoft.com/office/drawing/2014/main" val="2172484168"/>
                    </a:ext>
                  </a:extLst>
                </a:gridCol>
                <a:gridCol w="832819">
                  <a:extLst>
                    <a:ext uri="{9D8B030D-6E8A-4147-A177-3AD203B41FA5}">
                      <a16:colId xmlns:a16="http://schemas.microsoft.com/office/drawing/2014/main" val="1454601477"/>
                    </a:ext>
                  </a:extLst>
                </a:gridCol>
                <a:gridCol w="832819">
                  <a:extLst>
                    <a:ext uri="{9D8B030D-6E8A-4147-A177-3AD203B41FA5}">
                      <a16:colId xmlns:a16="http://schemas.microsoft.com/office/drawing/2014/main" val="2364075208"/>
                    </a:ext>
                  </a:extLst>
                </a:gridCol>
                <a:gridCol w="832819">
                  <a:extLst>
                    <a:ext uri="{9D8B030D-6E8A-4147-A177-3AD203B41FA5}">
                      <a16:colId xmlns:a16="http://schemas.microsoft.com/office/drawing/2014/main" val="3477691357"/>
                    </a:ext>
                  </a:extLst>
                </a:gridCol>
                <a:gridCol w="672276">
                  <a:extLst>
                    <a:ext uri="{9D8B030D-6E8A-4147-A177-3AD203B41FA5}">
                      <a16:colId xmlns:a16="http://schemas.microsoft.com/office/drawing/2014/main" val="1702618818"/>
                    </a:ext>
                  </a:extLst>
                </a:gridCol>
                <a:gridCol w="1093703">
                  <a:extLst>
                    <a:ext uri="{9D8B030D-6E8A-4147-A177-3AD203B41FA5}">
                      <a16:colId xmlns:a16="http://schemas.microsoft.com/office/drawing/2014/main" val="435250120"/>
                    </a:ext>
                  </a:extLst>
                </a:gridCol>
              </a:tblGrid>
              <a:tr h="246352">
                <a:tc rowSpan="3">
                  <a:txBody>
                    <a:bodyPr/>
                    <a:lstStyle/>
                    <a:p>
                      <a:pPr algn="ctr" fontAlgn="t"/>
                      <a:r>
                        <a:rPr lang="hr-HR" sz="1200" u="none" strike="noStrike">
                          <a:effectLst/>
                        </a:rPr>
                        <a:t>Naziv energetske zajednice građana</a:t>
                      </a:r>
                      <a:endParaRPr lang="hr-HR" sz="1200" b="1" i="0" u="none" strike="noStrike">
                        <a:solidFill>
                          <a:srgbClr val="000000"/>
                        </a:solidFill>
                        <a:effectLst/>
                        <a:latin typeface="Calibri" panose="020F0502020204030204" pitchFamily="34" charset="0"/>
                      </a:endParaRPr>
                    </a:p>
                  </a:txBody>
                  <a:tcPr marL="7525" marR="7525" marT="7525" marB="0"/>
                </a:tc>
                <a:tc rowSpan="3">
                  <a:txBody>
                    <a:bodyPr/>
                    <a:lstStyle/>
                    <a:p>
                      <a:pPr algn="ctr" fontAlgn="t"/>
                      <a:r>
                        <a:rPr lang="hr-HR" sz="1200" u="none" strike="noStrike">
                          <a:effectLst/>
                        </a:rPr>
                        <a:t>Pravni oblik</a:t>
                      </a:r>
                      <a:endParaRPr lang="hr-HR" sz="1200" b="1" i="0" u="none" strike="noStrike">
                        <a:solidFill>
                          <a:srgbClr val="000000"/>
                        </a:solidFill>
                        <a:effectLst/>
                        <a:latin typeface="Calibri" panose="020F0502020204030204" pitchFamily="34" charset="0"/>
                      </a:endParaRPr>
                    </a:p>
                  </a:txBody>
                  <a:tcPr marL="7525" marR="7525" marT="7525" marB="0"/>
                </a:tc>
                <a:tc rowSpan="3">
                  <a:txBody>
                    <a:bodyPr/>
                    <a:lstStyle/>
                    <a:p>
                      <a:pPr algn="ctr" fontAlgn="t"/>
                      <a:r>
                        <a:rPr lang="hr-HR" sz="1200" u="none" strike="noStrike">
                          <a:effectLst/>
                        </a:rPr>
                        <a:t>Glasačka prava</a:t>
                      </a:r>
                      <a:endParaRPr lang="hr-HR" sz="1200" b="1" i="0" u="none" strike="noStrike">
                        <a:solidFill>
                          <a:srgbClr val="000000"/>
                        </a:solidFill>
                        <a:effectLst/>
                        <a:latin typeface="Calibri" panose="020F0502020204030204" pitchFamily="34" charset="0"/>
                      </a:endParaRPr>
                    </a:p>
                  </a:txBody>
                  <a:tcPr marL="7525" marR="7525" marT="7525" marB="0"/>
                </a:tc>
                <a:tc rowSpan="3">
                  <a:txBody>
                    <a:bodyPr/>
                    <a:lstStyle/>
                    <a:p>
                      <a:pPr algn="ctr" fontAlgn="t"/>
                      <a:r>
                        <a:rPr lang="hr-HR" sz="1200" u="none" strike="noStrike">
                          <a:effectLst/>
                        </a:rPr>
                        <a:t>Prostorni obuhvat na kojem djeluje energetska zajednica građana</a:t>
                      </a:r>
                      <a:endParaRPr lang="hr-HR" sz="1200" b="1" i="0" u="none" strike="noStrike">
                        <a:solidFill>
                          <a:srgbClr val="000000"/>
                        </a:solidFill>
                        <a:effectLst/>
                        <a:latin typeface="Calibri" panose="020F0502020204030204" pitchFamily="34" charset="0"/>
                      </a:endParaRPr>
                    </a:p>
                  </a:txBody>
                  <a:tcPr marL="7525" marR="7525" marT="7525" marB="0"/>
                </a:tc>
                <a:tc rowSpan="3">
                  <a:txBody>
                    <a:bodyPr/>
                    <a:lstStyle/>
                    <a:p>
                      <a:pPr algn="ctr" fontAlgn="t"/>
                      <a:r>
                        <a:rPr lang="hr-HR" sz="1200" u="none" strike="noStrike">
                          <a:effectLst/>
                        </a:rPr>
                        <a:t>Ukupan broj članova</a:t>
                      </a:r>
                      <a:endParaRPr lang="hr-HR" sz="1200" b="1" i="0" u="none" strike="noStrike">
                        <a:solidFill>
                          <a:srgbClr val="000000"/>
                        </a:solidFill>
                        <a:effectLst/>
                        <a:latin typeface="Calibri" panose="020F0502020204030204" pitchFamily="34" charset="0"/>
                      </a:endParaRPr>
                    </a:p>
                  </a:txBody>
                  <a:tcPr marL="7525" marR="7525" marT="7525" marB="0"/>
                </a:tc>
                <a:tc gridSpan="5">
                  <a:txBody>
                    <a:bodyPr/>
                    <a:lstStyle/>
                    <a:p>
                      <a:pPr algn="ctr" fontAlgn="t"/>
                      <a:r>
                        <a:rPr lang="hr-HR" sz="1200" u="none" strike="noStrike">
                          <a:effectLst/>
                        </a:rPr>
                        <a:t>Ukupan broj članova po tipu člana</a:t>
                      </a:r>
                      <a:endParaRPr lang="hr-HR" sz="1200" b="1" i="0" u="none" strike="noStrike">
                        <a:solidFill>
                          <a:srgbClr val="000000"/>
                        </a:solidFill>
                        <a:effectLst/>
                        <a:latin typeface="Calibri" panose="020F0502020204030204" pitchFamily="34" charset="0"/>
                      </a:endParaRPr>
                    </a:p>
                  </a:txBody>
                  <a:tcPr marL="7525" marR="7525" marT="7525" marB="0"/>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tc rowSpan="3">
                  <a:txBody>
                    <a:bodyPr/>
                    <a:lstStyle/>
                    <a:p>
                      <a:pPr algn="ctr" fontAlgn="t"/>
                      <a:r>
                        <a:rPr lang="hr-HR" sz="1200" u="none" strike="noStrike">
                          <a:effectLst/>
                        </a:rPr>
                        <a:t>Datum osvježavanja podataka</a:t>
                      </a:r>
                      <a:endParaRPr lang="hr-HR" sz="1200" b="1" i="0" u="none" strike="noStrike">
                        <a:solidFill>
                          <a:srgbClr val="000000"/>
                        </a:solidFill>
                        <a:effectLst/>
                        <a:latin typeface="Calibri" panose="020F0502020204030204" pitchFamily="34" charset="0"/>
                      </a:endParaRPr>
                    </a:p>
                  </a:txBody>
                  <a:tcPr marL="7525" marR="7525" marT="7525" marB="0"/>
                </a:tc>
                <a:extLst>
                  <a:ext uri="{0D108BD9-81ED-4DB2-BD59-A6C34878D82A}">
                    <a16:rowId xmlns:a16="http://schemas.microsoft.com/office/drawing/2014/main" val="3143851165"/>
                  </a:ext>
                </a:extLst>
              </a:tr>
              <a:tr h="333942">
                <a:tc vMerge="1">
                  <a:txBody>
                    <a:bodyPr/>
                    <a:lstStyle/>
                    <a:p>
                      <a:endParaRPr lang="hr-HR"/>
                    </a:p>
                  </a:txBody>
                  <a:tcPr/>
                </a:tc>
                <a:tc vMerge="1">
                  <a:txBody>
                    <a:bodyPr/>
                    <a:lstStyle/>
                    <a:p>
                      <a:endParaRPr lang="hr-HR"/>
                    </a:p>
                  </a:txBody>
                  <a:tcPr/>
                </a:tc>
                <a:tc vMerge="1">
                  <a:txBody>
                    <a:bodyPr/>
                    <a:lstStyle/>
                    <a:p>
                      <a:endParaRPr lang="hr-HR"/>
                    </a:p>
                  </a:txBody>
                  <a:tcPr/>
                </a:tc>
                <a:tc vMerge="1">
                  <a:txBody>
                    <a:bodyPr/>
                    <a:lstStyle/>
                    <a:p>
                      <a:endParaRPr lang="hr-HR"/>
                    </a:p>
                  </a:txBody>
                  <a:tcPr/>
                </a:tc>
                <a:tc vMerge="1">
                  <a:txBody>
                    <a:bodyPr/>
                    <a:lstStyle/>
                    <a:p>
                      <a:endParaRPr lang="hr-HR"/>
                    </a:p>
                  </a:txBody>
                  <a:tcPr/>
                </a:tc>
                <a:tc rowSpan="2">
                  <a:txBody>
                    <a:bodyPr/>
                    <a:lstStyle/>
                    <a:p>
                      <a:pPr algn="ctr" fontAlgn="ctr"/>
                      <a:r>
                        <a:rPr lang="hr-HR" sz="1200" u="none" strike="noStrike">
                          <a:effectLst/>
                        </a:rPr>
                        <a:t>fizička osoba</a:t>
                      </a:r>
                      <a:endParaRPr lang="hr-HR" sz="1200" b="1" i="0" u="none" strike="noStrike">
                        <a:solidFill>
                          <a:srgbClr val="000000"/>
                        </a:solidFill>
                        <a:effectLst/>
                        <a:latin typeface="Calibri" panose="020F0502020204030204" pitchFamily="34" charset="0"/>
                      </a:endParaRPr>
                    </a:p>
                  </a:txBody>
                  <a:tcPr marL="7525" marR="7525" marT="7525" marB="0" anchor="ctr"/>
                </a:tc>
                <a:tc gridSpan="3">
                  <a:txBody>
                    <a:bodyPr/>
                    <a:lstStyle/>
                    <a:p>
                      <a:pPr algn="ctr" fontAlgn="ctr"/>
                      <a:r>
                        <a:rPr lang="hr-HR" sz="1200" u="none" strike="noStrike">
                          <a:effectLst/>
                        </a:rPr>
                        <a:t>pravna osoba</a:t>
                      </a:r>
                      <a:endParaRPr lang="hr-HR" sz="1200" b="1" i="0" u="none" strike="noStrike">
                        <a:solidFill>
                          <a:srgbClr val="000000"/>
                        </a:solidFill>
                        <a:effectLst/>
                        <a:latin typeface="Calibri" panose="020F0502020204030204" pitchFamily="34" charset="0"/>
                      </a:endParaRPr>
                    </a:p>
                  </a:txBody>
                  <a:tcPr marL="7525" marR="7525" marT="7525" marB="0" anchor="ctr"/>
                </a:tc>
                <a:tc hMerge="1">
                  <a:txBody>
                    <a:bodyPr/>
                    <a:lstStyle/>
                    <a:p>
                      <a:endParaRPr lang="hr-HR"/>
                    </a:p>
                  </a:txBody>
                  <a:tcPr/>
                </a:tc>
                <a:tc hMerge="1">
                  <a:txBody>
                    <a:bodyPr/>
                    <a:lstStyle/>
                    <a:p>
                      <a:endParaRPr lang="hr-HR"/>
                    </a:p>
                  </a:txBody>
                  <a:tcPr/>
                </a:tc>
                <a:tc rowSpan="2">
                  <a:txBody>
                    <a:bodyPr/>
                    <a:lstStyle/>
                    <a:p>
                      <a:pPr algn="ctr" fontAlgn="ctr"/>
                      <a:r>
                        <a:rPr lang="hr-HR" sz="1200" u="none" strike="noStrike">
                          <a:effectLst/>
                        </a:rPr>
                        <a:t>jedinica lokalne samouprave</a:t>
                      </a:r>
                      <a:endParaRPr lang="hr-HR" sz="1200" b="1" i="0" u="none" strike="noStrike">
                        <a:solidFill>
                          <a:srgbClr val="000000"/>
                        </a:solidFill>
                        <a:effectLst/>
                        <a:latin typeface="Calibri" panose="020F0502020204030204" pitchFamily="34" charset="0"/>
                      </a:endParaRPr>
                    </a:p>
                  </a:txBody>
                  <a:tcPr marL="7525" marR="7525" marT="7525" marB="0" anchor="ctr"/>
                </a:tc>
                <a:tc vMerge="1">
                  <a:txBody>
                    <a:bodyPr/>
                    <a:lstStyle/>
                    <a:p>
                      <a:endParaRPr lang="hr-HR"/>
                    </a:p>
                  </a:txBody>
                  <a:tcPr/>
                </a:tc>
                <a:extLst>
                  <a:ext uri="{0D108BD9-81ED-4DB2-BD59-A6C34878D82A}">
                    <a16:rowId xmlns:a16="http://schemas.microsoft.com/office/drawing/2014/main" val="2653852703"/>
                  </a:ext>
                </a:extLst>
              </a:tr>
              <a:tr h="507308">
                <a:tc vMerge="1">
                  <a:txBody>
                    <a:bodyPr/>
                    <a:lstStyle/>
                    <a:p>
                      <a:endParaRPr lang="hr-HR"/>
                    </a:p>
                  </a:txBody>
                  <a:tcPr/>
                </a:tc>
                <a:tc vMerge="1">
                  <a:txBody>
                    <a:bodyPr/>
                    <a:lstStyle/>
                    <a:p>
                      <a:endParaRPr lang="hr-HR"/>
                    </a:p>
                  </a:txBody>
                  <a:tcPr/>
                </a:tc>
                <a:tc vMerge="1">
                  <a:txBody>
                    <a:bodyPr/>
                    <a:lstStyle/>
                    <a:p>
                      <a:endParaRPr lang="hr-HR"/>
                    </a:p>
                  </a:txBody>
                  <a:tcPr/>
                </a:tc>
                <a:tc vMerge="1">
                  <a:txBody>
                    <a:bodyPr/>
                    <a:lstStyle/>
                    <a:p>
                      <a:endParaRPr lang="hr-HR"/>
                    </a:p>
                  </a:txBody>
                  <a:tcPr/>
                </a:tc>
                <a:tc vMerge="1">
                  <a:txBody>
                    <a:bodyPr/>
                    <a:lstStyle/>
                    <a:p>
                      <a:endParaRPr lang="hr-HR"/>
                    </a:p>
                  </a:txBody>
                  <a:tcPr/>
                </a:tc>
                <a:tc vMerge="1">
                  <a:txBody>
                    <a:bodyPr/>
                    <a:lstStyle/>
                    <a:p>
                      <a:endParaRPr lang="hr-HR"/>
                    </a:p>
                  </a:txBody>
                  <a:tcPr/>
                </a:tc>
                <a:tc>
                  <a:txBody>
                    <a:bodyPr/>
                    <a:lstStyle/>
                    <a:p>
                      <a:pPr algn="ctr" fontAlgn="ctr"/>
                      <a:r>
                        <a:rPr lang="hr-HR" sz="1200" u="none" strike="noStrike">
                          <a:effectLst/>
                        </a:rPr>
                        <a:t>mikropoduzeće</a:t>
                      </a:r>
                      <a:endParaRPr lang="hr-HR" sz="1200" b="1"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malo poduzeće</a:t>
                      </a:r>
                      <a:endParaRPr lang="hr-HR" sz="1200" b="1"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ostalo</a:t>
                      </a:r>
                      <a:endParaRPr lang="hr-HR" sz="1200" b="1" i="0" u="none" strike="noStrike" dirty="0">
                        <a:solidFill>
                          <a:srgbClr val="000000"/>
                        </a:solidFill>
                        <a:effectLst/>
                        <a:latin typeface="Calibri" panose="020F0502020204030204" pitchFamily="34" charset="0"/>
                      </a:endParaRPr>
                    </a:p>
                  </a:txBody>
                  <a:tcPr marL="7525" marR="7525" marT="7525" marB="0" anchor="ctr"/>
                </a:tc>
                <a:tc vMerge="1">
                  <a:txBody>
                    <a:bodyPr/>
                    <a:lstStyle/>
                    <a:p>
                      <a:endParaRPr lang="hr-HR"/>
                    </a:p>
                  </a:txBody>
                  <a:tcPr/>
                </a:tc>
                <a:tc vMerge="1">
                  <a:txBody>
                    <a:bodyPr/>
                    <a:lstStyle/>
                    <a:p>
                      <a:endParaRPr lang="hr-HR"/>
                    </a:p>
                  </a:txBody>
                  <a:tcPr/>
                </a:tc>
                <a:extLst>
                  <a:ext uri="{0D108BD9-81ED-4DB2-BD59-A6C34878D82A}">
                    <a16:rowId xmlns:a16="http://schemas.microsoft.com/office/drawing/2014/main" val="4161202911"/>
                  </a:ext>
                </a:extLst>
              </a:tr>
              <a:tr h="367336">
                <a:tc>
                  <a:txBody>
                    <a:bodyPr/>
                    <a:lstStyle/>
                    <a:p>
                      <a:pPr algn="l" fontAlgn="ctr"/>
                      <a:r>
                        <a:rPr lang="hr-HR" sz="1200" u="none" strike="noStrike">
                          <a:effectLst/>
                        </a:rPr>
                        <a:t>MOJA ENERGETSKA ZAJEDNICA MEC</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Udruga</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 član - 1 glas</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l" fontAlgn="ctr"/>
                      <a:r>
                        <a:rPr lang="hr-HR" sz="1200" u="none" strike="noStrike">
                          <a:effectLst/>
                        </a:rPr>
                        <a:t>Općina Rugvica</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4</a:t>
                      </a:r>
                      <a:endParaRPr lang="hr-HR" sz="1200" b="0" i="0" u="none" strike="noStrike" dirty="0">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4</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2.4.2024.</a:t>
                      </a:r>
                      <a:endParaRPr lang="hr-HR" sz="1200" b="0" i="0" u="none" strike="noStrike" dirty="0">
                        <a:solidFill>
                          <a:srgbClr val="000000"/>
                        </a:solidFill>
                        <a:effectLst/>
                        <a:latin typeface="Calibri" panose="020F0502020204030204" pitchFamily="34" charset="0"/>
                      </a:endParaRPr>
                    </a:p>
                  </a:txBody>
                  <a:tcPr marL="7525" marR="7525" marT="7525" marB="0" anchor="ctr"/>
                </a:tc>
                <a:extLst>
                  <a:ext uri="{0D108BD9-81ED-4DB2-BD59-A6C34878D82A}">
                    <a16:rowId xmlns:a16="http://schemas.microsoft.com/office/drawing/2014/main" val="853788777"/>
                  </a:ext>
                </a:extLst>
              </a:tr>
              <a:tr h="907263">
                <a:tc>
                  <a:txBody>
                    <a:bodyPr/>
                    <a:lstStyle/>
                    <a:p>
                      <a:pPr algn="l" fontAlgn="ctr"/>
                      <a:r>
                        <a:rPr lang="hr-HR" sz="1200" u="none" strike="noStrike">
                          <a:effectLst/>
                        </a:rPr>
                        <a:t>ENERGETSKA ZAJEDNICA SJEVERNOG JADRANA</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Udruga</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 član - 1 glas</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l" fontAlgn="ctr"/>
                      <a:r>
                        <a:rPr lang="hr-HR" sz="1200" u="none" strike="noStrike">
                          <a:effectLst/>
                        </a:rPr>
                        <a:t>Primorsko-goranska županija i Istarska županija</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19</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16</a:t>
                      </a:r>
                      <a:endParaRPr lang="hr-HR" sz="1200" b="0" i="0" u="none" strike="noStrike" dirty="0">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27.8.2024.</a:t>
                      </a:r>
                      <a:endParaRPr lang="hr-HR" sz="1200" b="0" i="0" u="none" strike="noStrike">
                        <a:solidFill>
                          <a:srgbClr val="000000"/>
                        </a:solidFill>
                        <a:effectLst/>
                        <a:latin typeface="Calibri" panose="020F0502020204030204" pitchFamily="34" charset="0"/>
                      </a:endParaRPr>
                    </a:p>
                  </a:txBody>
                  <a:tcPr marL="7525" marR="7525" marT="7525" marB="0" anchor="ctr"/>
                </a:tc>
                <a:extLst>
                  <a:ext uri="{0D108BD9-81ED-4DB2-BD59-A6C34878D82A}">
                    <a16:rowId xmlns:a16="http://schemas.microsoft.com/office/drawing/2014/main" val="848508199"/>
                  </a:ext>
                </a:extLst>
              </a:tr>
              <a:tr h="366244">
                <a:tc>
                  <a:txBody>
                    <a:bodyPr/>
                    <a:lstStyle/>
                    <a:p>
                      <a:pPr algn="l" fontAlgn="ctr"/>
                      <a:r>
                        <a:rPr lang="hr-HR" sz="1200" u="none" strike="noStrike">
                          <a:effectLst/>
                        </a:rPr>
                        <a:t>Energetska zajednica Špičkovina </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Udruga</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 član - 1 glas</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l" fontAlgn="ctr"/>
                      <a:r>
                        <a:rPr lang="hr-HR" sz="1200" u="none" strike="noStrike">
                          <a:effectLst/>
                        </a:rPr>
                        <a:t>Grad Zabok i Grad Zagreb</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18</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16</a:t>
                      </a:r>
                      <a:endParaRPr lang="hr-HR" sz="1200" b="0" i="0" u="none" strike="noStrike" dirty="0">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1</a:t>
                      </a:r>
                      <a:endParaRPr lang="hr-HR" sz="1200" b="0" i="0" u="none" strike="noStrike" dirty="0">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1</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a:effectLst/>
                        </a:rPr>
                        <a:t>0</a:t>
                      </a:r>
                      <a:endParaRPr lang="hr-HR" sz="1200" b="0" i="0" u="none" strike="noStrike">
                        <a:solidFill>
                          <a:srgbClr val="000000"/>
                        </a:solidFill>
                        <a:effectLst/>
                        <a:latin typeface="Calibri" panose="020F0502020204030204" pitchFamily="34" charset="0"/>
                      </a:endParaRPr>
                    </a:p>
                  </a:txBody>
                  <a:tcPr marL="7525" marR="7525" marT="7525" marB="0" anchor="ctr"/>
                </a:tc>
                <a:tc>
                  <a:txBody>
                    <a:bodyPr/>
                    <a:lstStyle/>
                    <a:p>
                      <a:pPr algn="ctr" fontAlgn="ctr"/>
                      <a:r>
                        <a:rPr lang="hr-HR" sz="1200" u="none" strike="noStrike" dirty="0">
                          <a:effectLst/>
                        </a:rPr>
                        <a:t>16.9.2024.</a:t>
                      </a:r>
                      <a:endParaRPr lang="hr-HR" sz="1200" b="0" i="0" u="none" strike="noStrike" dirty="0">
                        <a:solidFill>
                          <a:srgbClr val="000000"/>
                        </a:solidFill>
                        <a:effectLst/>
                        <a:latin typeface="Calibri" panose="020F0502020204030204" pitchFamily="34" charset="0"/>
                      </a:endParaRPr>
                    </a:p>
                  </a:txBody>
                  <a:tcPr marL="7525" marR="7525" marT="7525" marB="0" anchor="ctr"/>
                </a:tc>
                <a:extLst>
                  <a:ext uri="{0D108BD9-81ED-4DB2-BD59-A6C34878D82A}">
                    <a16:rowId xmlns:a16="http://schemas.microsoft.com/office/drawing/2014/main" val="3240281731"/>
                  </a:ext>
                </a:extLst>
              </a:tr>
            </a:tbl>
          </a:graphicData>
        </a:graphic>
      </p:graphicFrame>
      <p:pic>
        <p:nvPicPr>
          <p:cNvPr id="5" name="Slika 4">
            <a:extLst>
              <a:ext uri="{FF2B5EF4-FFF2-40B4-BE49-F238E27FC236}">
                <a16:creationId xmlns:a16="http://schemas.microsoft.com/office/drawing/2014/main" id="{FEC98832-A52A-C377-6642-CC69AEC7841A}"/>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40027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5D376326-947D-26C8-77C5-7E2857E4767A}"/>
              </a:ext>
            </a:extLst>
          </p:cNvPr>
          <p:cNvSpPr>
            <a:spLocks noGrp="1"/>
          </p:cNvSpPr>
          <p:nvPr>
            <p:ph idx="1"/>
          </p:nvPr>
        </p:nvSpPr>
        <p:spPr>
          <a:xfrm>
            <a:off x="0" y="1549218"/>
            <a:ext cx="11887200" cy="4245526"/>
          </a:xfrm>
        </p:spPr>
        <p:txBody>
          <a:bodyPr/>
          <a:lstStyle/>
          <a:p>
            <a:pPr marL="0" indent="0" algn="ctr">
              <a:buNone/>
            </a:pPr>
            <a:r>
              <a:rPr lang="hr-HR" sz="4800" b="1" dirty="0"/>
              <a:t>DODJELA ODLUKA O ODABIRU PROJEKATA</a:t>
            </a:r>
          </a:p>
          <a:p>
            <a:pPr marL="0" indent="0" algn="ctr">
              <a:buNone/>
            </a:pPr>
            <a:endParaRPr lang="hr-HR" sz="4800" dirty="0"/>
          </a:p>
          <a:p>
            <a:pPr marL="0" indent="0" algn="ctr">
              <a:buNone/>
            </a:pPr>
            <a:r>
              <a:rPr lang="hr-HR" sz="3200" dirty="0"/>
              <a:t>prijavljenih na 1. Natječaj LAG-a SAVA za provedbu Intervencije:</a:t>
            </a:r>
          </a:p>
          <a:p>
            <a:pPr marL="0" indent="0" algn="ctr">
              <a:buNone/>
            </a:pPr>
            <a:r>
              <a:rPr lang="hr-HR" sz="3200" dirty="0"/>
              <a:t>1. modernizacija javno dostupnih sadržaja na ruralnom prostoru</a:t>
            </a:r>
          </a:p>
          <a:p>
            <a:pPr marL="0" indent="0" algn="ctr">
              <a:buNone/>
            </a:pPr>
            <a:endParaRPr lang="hr-HR" sz="3200" dirty="0"/>
          </a:p>
          <a:p>
            <a:pPr marL="0" indent="0" algn="ctr">
              <a:buNone/>
            </a:pPr>
            <a:r>
              <a:rPr lang="hr-HR" sz="2000" dirty="0"/>
              <a:t>Zaprešić, 11. lipnja 2025.</a:t>
            </a:r>
          </a:p>
          <a:p>
            <a:endParaRPr lang="hr-HR" dirty="0"/>
          </a:p>
        </p:txBody>
      </p:sp>
      <p:pic>
        <p:nvPicPr>
          <p:cNvPr id="16" name="Slika 15">
            <a:extLst>
              <a:ext uri="{FF2B5EF4-FFF2-40B4-BE49-F238E27FC236}">
                <a16:creationId xmlns:a16="http://schemas.microsoft.com/office/drawing/2014/main" id="{033A40C4-991C-FC6A-E62A-52A12424C020}"/>
              </a:ext>
            </a:extLst>
          </p:cNvPr>
          <p:cNvPicPr>
            <a:picLocks noChangeAspect="1"/>
          </p:cNvPicPr>
          <p:nvPr/>
        </p:nvPicPr>
        <p:blipFill>
          <a:blip r:embed="rId2"/>
          <a:stretch>
            <a:fillRect/>
          </a:stretch>
        </p:blipFill>
        <p:spPr>
          <a:xfrm>
            <a:off x="704097" y="5460014"/>
            <a:ext cx="10783805" cy="943107"/>
          </a:xfrm>
          <a:prstGeom prst="rect">
            <a:avLst/>
          </a:prstGeom>
        </p:spPr>
      </p:pic>
    </p:spTree>
    <p:extLst>
      <p:ext uri="{BB962C8B-B14F-4D97-AF65-F5344CB8AC3E}">
        <p14:creationId xmlns:p14="http://schemas.microsoft.com/office/powerpoint/2010/main" val="1619987269"/>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00F631-45F0-DF1A-6542-1F205EABC7D3}"/>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7584C7D9-1923-5F51-3301-C2FA10C3EAE6}"/>
              </a:ext>
            </a:extLst>
          </p:cNvPr>
          <p:cNvSpPr>
            <a:spLocks noGrp="1"/>
          </p:cNvSpPr>
          <p:nvPr>
            <p:ph type="title"/>
          </p:nvPr>
        </p:nvSpPr>
        <p:spPr/>
        <p:txBody>
          <a:bodyPr/>
          <a:lstStyle/>
          <a:p>
            <a:r>
              <a:rPr lang="hr-HR" b="1" dirty="0"/>
              <a:t>Prednosti sudjelovanja u EZ</a:t>
            </a:r>
          </a:p>
        </p:txBody>
      </p:sp>
      <p:sp>
        <p:nvSpPr>
          <p:cNvPr id="3" name="Rezervirano mjesto sadržaja 2">
            <a:extLst>
              <a:ext uri="{FF2B5EF4-FFF2-40B4-BE49-F238E27FC236}">
                <a16:creationId xmlns:a16="http://schemas.microsoft.com/office/drawing/2014/main" id="{F425F5D4-926C-335B-3A88-13F458948C78}"/>
              </a:ext>
            </a:extLst>
          </p:cNvPr>
          <p:cNvSpPr>
            <a:spLocks noGrp="1"/>
          </p:cNvSpPr>
          <p:nvPr>
            <p:ph idx="1"/>
          </p:nvPr>
        </p:nvSpPr>
        <p:spPr>
          <a:xfrm>
            <a:off x="838200" y="1825625"/>
            <a:ext cx="10783805" cy="4351338"/>
          </a:xfrm>
        </p:spPr>
        <p:txBody>
          <a:bodyPr>
            <a:normAutofit/>
          </a:bodyPr>
          <a:lstStyle/>
          <a:p>
            <a:r>
              <a:rPr lang="en-GB" sz="2000" dirty="0" err="1"/>
              <a:t>Mogućnost</a:t>
            </a:r>
            <a:r>
              <a:rPr lang="en-GB" sz="2000" dirty="0"/>
              <a:t> </a:t>
            </a:r>
            <a:r>
              <a:rPr lang="en-GB" sz="2000" dirty="0" err="1"/>
              <a:t>dijeljenja</a:t>
            </a:r>
            <a:r>
              <a:rPr lang="en-GB" sz="2000" dirty="0"/>
              <a:t> </a:t>
            </a:r>
            <a:r>
              <a:rPr lang="en-GB" sz="2000" dirty="0" err="1"/>
              <a:t>viškova</a:t>
            </a:r>
            <a:r>
              <a:rPr lang="en-GB" sz="2000" dirty="0"/>
              <a:t> </a:t>
            </a:r>
            <a:r>
              <a:rPr lang="en-GB" sz="2000" dirty="0" err="1"/>
              <a:t>energije</a:t>
            </a:r>
            <a:r>
              <a:rPr lang="en-GB" sz="2000" dirty="0"/>
              <a:t> </a:t>
            </a:r>
            <a:r>
              <a:rPr lang="en-GB" sz="2000" dirty="0" err="1"/>
              <a:t>među</a:t>
            </a:r>
            <a:r>
              <a:rPr lang="en-GB" sz="2000" dirty="0"/>
              <a:t> </a:t>
            </a:r>
            <a:r>
              <a:rPr lang="en-GB" sz="2000" dirty="0" err="1"/>
              <a:t>članovima</a:t>
            </a:r>
            <a:r>
              <a:rPr lang="en-GB" sz="2000" dirty="0"/>
              <a:t> </a:t>
            </a:r>
            <a:r>
              <a:rPr lang="en-GB" sz="2000" dirty="0" err="1"/>
              <a:t>zajednice</a:t>
            </a:r>
            <a:endParaRPr lang="en-GB" sz="2000" dirty="0"/>
          </a:p>
          <a:p>
            <a:r>
              <a:rPr lang="en-GB" sz="2000" dirty="0" err="1"/>
              <a:t>Mogućnost</a:t>
            </a:r>
            <a:r>
              <a:rPr lang="en-GB" sz="2000" dirty="0"/>
              <a:t> </a:t>
            </a:r>
            <a:r>
              <a:rPr lang="en-GB" sz="2000" dirty="0" err="1"/>
              <a:t>skladištenja</a:t>
            </a:r>
            <a:r>
              <a:rPr lang="en-GB" sz="2000" dirty="0"/>
              <a:t> </a:t>
            </a:r>
            <a:r>
              <a:rPr lang="en-GB" sz="2000" dirty="0" err="1"/>
              <a:t>viškova</a:t>
            </a:r>
            <a:r>
              <a:rPr lang="en-GB" sz="2000" dirty="0"/>
              <a:t> </a:t>
            </a:r>
            <a:r>
              <a:rPr lang="en-GB" sz="2000" dirty="0" err="1"/>
              <a:t>proizvedene</a:t>
            </a:r>
            <a:r>
              <a:rPr lang="en-GB" sz="2000" dirty="0"/>
              <a:t> </a:t>
            </a:r>
            <a:r>
              <a:rPr lang="en-GB" sz="2000" dirty="0" err="1"/>
              <a:t>energije</a:t>
            </a:r>
            <a:endParaRPr lang="en-GB" sz="2000" dirty="0"/>
          </a:p>
          <a:p>
            <a:r>
              <a:rPr lang="en-GB" sz="2000" dirty="0"/>
              <a:t>Briga </a:t>
            </a:r>
            <a:r>
              <a:rPr lang="en-GB" sz="2000" dirty="0" err="1"/>
              <a:t>oko</a:t>
            </a:r>
            <a:r>
              <a:rPr lang="en-GB" sz="2000" dirty="0"/>
              <a:t> </a:t>
            </a:r>
            <a:r>
              <a:rPr lang="en-GB" sz="2000" dirty="0" err="1"/>
              <a:t>okoliša</a:t>
            </a:r>
            <a:r>
              <a:rPr lang="en-GB" sz="2000" dirty="0"/>
              <a:t> </a:t>
            </a:r>
            <a:r>
              <a:rPr lang="en-GB" sz="2000" dirty="0" err="1"/>
              <a:t>i</a:t>
            </a:r>
            <a:r>
              <a:rPr lang="en-GB" sz="2000" dirty="0"/>
              <a:t> </a:t>
            </a:r>
            <a:r>
              <a:rPr lang="en-GB" sz="2000" dirty="0" err="1"/>
              <a:t>doprinos</a:t>
            </a:r>
            <a:r>
              <a:rPr lang="en-GB" sz="2000" dirty="0"/>
              <a:t> u </a:t>
            </a:r>
            <a:r>
              <a:rPr lang="en-GB" sz="2000" dirty="0" err="1"/>
              <a:t>smanjenju</a:t>
            </a:r>
            <a:r>
              <a:rPr lang="en-GB" sz="2000" dirty="0"/>
              <a:t> </a:t>
            </a:r>
            <a:r>
              <a:rPr lang="en-GB" sz="2000" dirty="0" err="1"/>
              <a:t>emisije</a:t>
            </a:r>
            <a:r>
              <a:rPr lang="en-GB" sz="2000" dirty="0"/>
              <a:t> </a:t>
            </a:r>
            <a:r>
              <a:rPr lang="en-GB" sz="2000" dirty="0" err="1"/>
              <a:t>stakleničkih</a:t>
            </a:r>
            <a:r>
              <a:rPr lang="en-GB" sz="2000" dirty="0"/>
              <a:t> </a:t>
            </a:r>
            <a:r>
              <a:rPr lang="en-GB" sz="2000" dirty="0" err="1"/>
              <a:t>plinova</a:t>
            </a:r>
            <a:r>
              <a:rPr lang="en-GB" sz="2000" dirty="0"/>
              <a:t> </a:t>
            </a:r>
          </a:p>
          <a:p>
            <a:r>
              <a:rPr lang="en-GB" sz="2000" dirty="0"/>
              <a:t>Manji </a:t>
            </a:r>
            <a:r>
              <a:rPr lang="en-GB" sz="2000" dirty="0" err="1"/>
              <a:t>izdatci</a:t>
            </a:r>
            <a:r>
              <a:rPr lang="en-GB" sz="2000" dirty="0"/>
              <a:t> za </a:t>
            </a:r>
            <a:r>
              <a:rPr lang="en-GB" sz="2000" dirty="0" err="1"/>
              <a:t>račune</a:t>
            </a:r>
            <a:r>
              <a:rPr lang="en-GB" sz="2000" dirty="0"/>
              <a:t> za </a:t>
            </a:r>
            <a:r>
              <a:rPr lang="en-GB" sz="2000" dirty="0" err="1"/>
              <a:t>energiju</a:t>
            </a:r>
            <a:r>
              <a:rPr lang="en-GB" sz="2000" dirty="0"/>
              <a:t> </a:t>
            </a:r>
          </a:p>
          <a:p>
            <a:r>
              <a:rPr lang="en-GB" sz="2000" dirty="0" err="1"/>
              <a:t>Financijska</a:t>
            </a:r>
            <a:r>
              <a:rPr lang="en-GB" sz="2000" dirty="0"/>
              <a:t> </a:t>
            </a:r>
            <a:r>
              <a:rPr lang="en-GB" sz="2000" dirty="0" err="1"/>
              <a:t>korist</a:t>
            </a:r>
            <a:r>
              <a:rPr lang="en-GB" sz="2000" dirty="0"/>
              <a:t> od </a:t>
            </a:r>
            <a:r>
              <a:rPr lang="en-GB" sz="2000" dirty="0" err="1"/>
              <a:t>prodaje</a:t>
            </a:r>
            <a:r>
              <a:rPr lang="en-GB" sz="2000" dirty="0"/>
              <a:t> </a:t>
            </a:r>
            <a:r>
              <a:rPr lang="en-GB" sz="2000" dirty="0" err="1"/>
              <a:t>viškova</a:t>
            </a:r>
            <a:r>
              <a:rPr lang="en-GB" sz="2000" dirty="0"/>
              <a:t> </a:t>
            </a:r>
            <a:r>
              <a:rPr lang="en-GB" sz="2000" dirty="0" err="1"/>
              <a:t>energije</a:t>
            </a:r>
            <a:r>
              <a:rPr lang="en-GB" sz="2000" dirty="0"/>
              <a:t> u </a:t>
            </a:r>
            <a:r>
              <a:rPr lang="en-GB" sz="2000" dirty="0" err="1"/>
              <a:t>mrežu</a:t>
            </a:r>
            <a:r>
              <a:rPr lang="en-GB" sz="2000" dirty="0"/>
              <a:t> </a:t>
            </a:r>
            <a:r>
              <a:rPr lang="hr-HR" sz="2000" dirty="0"/>
              <a:t>(moguće za elektrane koje se ne financiraju iz projekta suradnje LAG-a)</a:t>
            </a:r>
            <a:endParaRPr lang="en-GB" sz="2000" dirty="0"/>
          </a:p>
          <a:p>
            <a:r>
              <a:rPr lang="en-GB" sz="2000" dirty="0" err="1"/>
              <a:t>Samostalno</a:t>
            </a:r>
            <a:r>
              <a:rPr lang="en-GB" sz="2000" dirty="0"/>
              <a:t> </a:t>
            </a:r>
            <a:r>
              <a:rPr lang="en-GB" sz="2000" dirty="0" err="1"/>
              <a:t>vođenje</a:t>
            </a:r>
            <a:r>
              <a:rPr lang="en-GB" sz="2000" dirty="0"/>
              <a:t> </a:t>
            </a:r>
            <a:r>
              <a:rPr lang="en-GB" sz="2000" dirty="0" err="1"/>
              <a:t>sustava</a:t>
            </a:r>
            <a:r>
              <a:rPr lang="en-GB" sz="2000" dirty="0"/>
              <a:t> </a:t>
            </a:r>
            <a:r>
              <a:rPr lang="en-GB" sz="2000" dirty="0" err="1"/>
              <a:t>obnovljive</a:t>
            </a:r>
            <a:r>
              <a:rPr lang="en-GB" sz="2000" dirty="0"/>
              <a:t> </a:t>
            </a:r>
            <a:r>
              <a:rPr lang="en-GB" sz="2000" dirty="0" err="1"/>
              <a:t>energije</a:t>
            </a:r>
            <a:r>
              <a:rPr lang="en-GB" sz="2000" dirty="0"/>
              <a:t> (</a:t>
            </a:r>
            <a:r>
              <a:rPr lang="en-GB" sz="2000" dirty="0" err="1"/>
              <a:t>unutar</a:t>
            </a:r>
            <a:r>
              <a:rPr lang="en-GB" sz="2000" dirty="0"/>
              <a:t> </a:t>
            </a:r>
            <a:r>
              <a:rPr lang="en-GB" sz="2000" dirty="0" err="1"/>
              <a:t>EZ</a:t>
            </a:r>
            <a:r>
              <a:rPr lang="en-GB" sz="2000" dirty="0"/>
              <a:t>) </a:t>
            </a:r>
            <a:r>
              <a:rPr lang="en-GB" sz="2000" dirty="0" err="1"/>
              <a:t>čime</a:t>
            </a:r>
            <a:r>
              <a:rPr lang="en-GB" sz="2000" dirty="0"/>
              <a:t> se </a:t>
            </a:r>
            <a:r>
              <a:rPr lang="en-GB" sz="2000" dirty="0" err="1"/>
              <a:t>smanjuje</a:t>
            </a:r>
            <a:r>
              <a:rPr lang="en-GB" sz="2000" dirty="0"/>
              <a:t> </a:t>
            </a:r>
            <a:r>
              <a:rPr lang="en-GB" sz="2000" dirty="0" err="1"/>
              <a:t>ovisnost</a:t>
            </a:r>
            <a:r>
              <a:rPr lang="en-GB" sz="2000" dirty="0"/>
              <a:t> o </a:t>
            </a:r>
            <a:r>
              <a:rPr lang="en-GB" sz="2000" dirty="0" err="1"/>
              <a:t>mreži</a:t>
            </a:r>
            <a:r>
              <a:rPr lang="en-GB" sz="2000" dirty="0"/>
              <a:t> </a:t>
            </a:r>
          </a:p>
          <a:p>
            <a:r>
              <a:rPr lang="en-GB" sz="2000" dirty="0" err="1"/>
              <a:t>Sigurnost</a:t>
            </a:r>
            <a:r>
              <a:rPr lang="en-GB" sz="2000" dirty="0"/>
              <a:t> </a:t>
            </a:r>
            <a:r>
              <a:rPr lang="en-GB" sz="2000" dirty="0" err="1"/>
              <a:t>opskrbe</a:t>
            </a:r>
            <a:r>
              <a:rPr lang="en-GB" sz="2000" dirty="0"/>
              <a:t> </a:t>
            </a:r>
            <a:r>
              <a:rPr lang="en-GB" sz="2000" dirty="0" err="1"/>
              <a:t>energijom</a:t>
            </a:r>
            <a:r>
              <a:rPr lang="en-GB" sz="2000" dirty="0"/>
              <a:t> u </a:t>
            </a:r>
            <a:r>
              <a:rPr lang="en-GB" sz="2000" dirty="0" err="1"/>
              <a:t>svakom</a:t>
            </a:r>
            <a:r>
              <a:rPr lang="en-GB" sz="2000" dirty="0"/>
              <a:t> </a:t>
            </a:r>
            <a:r>
              <a:rPr lang="en-GB" sz="2000" dirty="0" err="1"/>
              <a:t>trenutku</a:t>
            </a:r>
            <a:endParaRPr lang="en-GB" sz="2000" dirty="0"/>
          </a:p>
        </p:txBody>
      </p:sp>
      <p:pic>
        <p:nvPicPr>
          <p:cNvPr id="4" name="Slika 3">
            <a:extLst>
              <a:ext uri="{FF2B5EF4-FFF2-40B4-BE49-F238E27FC236}">
                <a16:creationId xmlns:a16="http://schemas.microsoft.com/office/drawing/2014/main" id="{B2EE9209-EF8C-CE1C-B79A-56D44EBC75CF}"/>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2727531080"/>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6169CC6-EB03-A4A3-7093-A33BBA9E9F10}"/>
              </a:ext>
            </a:extLst>
          </p:cNvPr>
          <p:cNvSpPr>
            <a:spLocks noGrp="1"/>
          </p:cNvSpPr>
          <p:nvPr>
            <p:ph type="title"/>
          </p:nvPr>
        </p:nvSpPr>
        <p:spPr/>
        <p:txBody>
          <a:bodyPr>
            <a:normAutofit fontScale="90000"/>
          </a:bodyPr>
          <a:lstStyle/>
          <a:p>
            <a:r>
              <a:rPr lang="hr-HR" b="1" dirty="0"/>
              <a:t>Zakon o tržištu električne energije (NN 111/21, 83/23)</a:t>
            </a:r>
            <a:br>
              <a:rPr lang="hr-HR" dirty="0"/>
            </a:br>
            <a:endParaRPr lang="hr-HR" dirty="0"/>
          </a:p>
        </p:txBody>
      </p:sp>
      <p:sp>
        <p:nvSpPr>
          <p:cNvPr id="3" name="Rezervirano mjesto sadržaja 2">
            <a:extLst>
              <a:ext uri="{FF2B5EF4-FFF2-40B4-BE49-F238E27FC236}">
                <a16:creationId xmlns:a16="http://schemas.microsoft.com/office/drawing/2014/main" id="{F8C84716-187E-F169-020A-1FDB5B16AF93}"/>
              </a:ext>
            </a:extLst>
          </p:cNvPr>
          <p:cNvSpPr>
            <a:spLocks noGrp="1"/>
          </p:cNvSpPr>
          <p:nvPr>
            <p:ph idx="1"/>
          </p:nvPr>
        </p:nvSpPr>
        <p:spPr>
          <a:xfrm>
            <a:off x="838200" y="1825625"/>
            <a:ext cx="10161494" cy="3705599"/>
          </a:xfrm>
        </p:spPr>
        <p:txBody>
          <a:bodyPr>
            <a:normAutofit fontScale="85000" lnSpcReduction="20000"/>
          </a:bodyPr>
          <a:lstStyle/>
          <a:p>
            <a:r>
              <a:rPr lang="hr-HR" dirty="0" err="1">
                <a:latin typeface="Calibri" panose="020F0502020204030204" pitchFamily="34" charset="0"/>
                <a:ea typeface="Times New Roman" panose="02020603050405020304" pitchFamily="18" charset="0"/>
                <a:cs typeface="Times New Roman" panose="02020603050405020304" pitchFamily="18" charset="0"/>
              </a:rPr>
              <a:t>EZG</a:t>
            </a:r>
            <a:r>
              <a:rPr lang="hr-HR" dirty="0">
                <a:latin typeface="Calibri" panose="020F0502020204030204" pitchFamily="34" charset="0"/>
                <a:ea typeface="Times New Roman" panose="02020603050405020304" pitchFamily="18" charset="0"/>
                <a:cs typeface="Times New Roman" panose="02020603050405020304" pitchFamily="18" charset="0"/>
              </a:rPr>
              <a:t> = pravna osoba (</a:t>
            </a:r>
            <a:r>
              <a:rPr lang="hr-HR" u="sng" dirty="0">
                <a:latin typeface="Calibri" panose="020F0502020204030204" pitchFamily="34" charset="0"/>
                <a:ea typeface="Times New Roman" panose="02020603050405020304" pitchFamily="18" charset="0"/>
                <a:cs typeface="Times New Roman" panose="02020603050405020304" pitchFamily="18" charset="0"/>
              </a:rPr>
              <a:t>isključivo neprofitna</a:t>
            </a:r>
            <a:r>
              <a:rPr lang="hr-HR" dirty="0">
                <a:latin typeface="Calibri" panose="020F0502020204030204" pitchFamily="34" charset="0"/>
                <a:ea typeface="Times New Roman" panose="02020603050405020304" pitchFamily="18" charset="0"/>
                <a:cs typeface="Times New Roman" panose="02020603050405020304" pitchFamily="18" charset="0"/>
              </a:rPr>
              <a:t>) upisana u registar EZ kod </a:t>
            </a:r>
            <a:r>
              <a:rPr lang="hr-HR" dirty="0" err="1">
                <a:latin typeface="Calibri" panose="020F0502020204030204" pitchFamily="34" charset="0"/>
                <a:ea typeface="Times New Roman" panose="02020603050405020304" pitchFamily="18" charset="0"/>
                <a:cs typeface="Times New Roman" panose="02020603050405020304" pitchFamily="18" charset="0"/>
              </a:rPr>
              <a:t>HERAe</a:t>
            </a:r>
            <a:endParaRPr lang="hr-HR" dirty="0">
              <a:latin typeface="Calibri" panose="020F0502020204030204" pitchFamily="34" charset="0"/>
              <a:ea typeface="Times New Roman" panose="02020603050405020304" pitchFamily="18" charset="0"/>
              <a:cs typeface="Times New Roman" panose="02020603050405020304" pitchFamily="18" charset="0"/>
            </a:endParaRPr>
          </a:p>
          <a:p>
            <a:pPr lvl="1"/>
            <a:r>
              <a:rPr lang="hr-HR" dirty="0">
                <a:latin typeface="Calibri" panose="020F0502020204030204" pitchFamily="34" charset="0"/>
                <a:ea typeface="Times New Roman" panose="02020603050405020304" pitchFamily="18" charset="0"/>
                <a:cs typeface="Times New Roman" panose="02020603050405020304" pitchFamily="18" charset="0"/>
              </a:rPr>
              <a:t>pod kontrolom članova ili vlasnika udjela (1 član =1 glas)</a:t>
            </a:r>
          </a:p>
          <a:p>
            <a:pPr lvl="2" indent="-457206"/>
            <a:r>
              <a:rPr lang="hr-HR" sz="2400" b="1" dirty="0">
                <a:latin typeface="Calibri" panose="020F0502020204030204" pitchFamily="34" charset="0"/>
                <a:ea typeface="Times New Roman" panose="02020603050405020304" pitchFamily="18" charset="0"/>
                <a:cs typeface="Times New Roman" panose="02020603050405020304" pitchFamily="18" charset="0"/>
              </a:rPr>
              <a:t>JLS, fizičke osobe, mikro i mala poduzeća </a:t>
            </a:r>
          </a:p>
          <a:p>
            <a:pPr lvl="1"/>
            <a:r>
              <a:rPr lang="hr-HR" sz="2534" dirty="0">
                <a:latin typeface="Calibri" panose="020F0502020204030204" pitchFamily="34" charset="0"/>
                <a:ea typeface="Times New Roman" panose="02020603050405020304" pitchFamily="18" charset="0"/>
                <a:cs typeface="Times New Roman" panose="02020603050405020304" pitchFamily="18" charset="0"/>
              </a:rPr>
              <a:t>primarna svrha pružanje okolišne, gospodarske ili socijalne koristi, a ne stvaranje financijske dobiti</a:t>
            </a:r>
          </a:p>
          <a:p>
            <a:r>
              <a:rPr lang="hr-HR" b="1" u="sng" dirty="0">
                <a:latin typeface="Calibri" panose="020F0502020204030204" pitchFamily="34" charset="0"/>
                <a:ea typeface="Times New Roman" panose="02020603050405020304" pitchFamily="18" charset="0"/>
                <a:cs typeface="Times New Roman" panose="02020603050405020304" pitchFamily="18" charset="0"/>
              </a:rPr>
              <a:t>može</a:t>
            </a:r>
            <a:r>
              <a:rPr lang="hr-HR" dirty="0">
                <a:latin typeface="Calibri" panose="020F0502020204030204" pitchFamily="34" charset="0"/>
                <a:ea typeface="Times New Roman" panose="02020603050405020304" pitchFamily="18" charset="0"/>
                <a:cs typeface="Times New Roman" panose="02020603050405020304" pitchFamily="18" charset="0"/>
              </a:rPr>
              <a:t> sudjelovati u proizvodnji, opskrbi, potrošnji, agregiranju, skladištenju energije, uslugama </a:t>
            </a:r>
            <a:r>
              <a:rPr lang="hr-HR" dirty="0" err="1">
                <a:latin typeface="Calibri" panose="020F0502020204030204" pitchFamily="34" charset="0"/>
                <a:ea typeface="Times New Roman" panose="02020603050405020304" pitchFamily="18" charset="0"/>
                <a:cs typeface="Times New Roman" panose="02020603050405020304" pitchFamily="18" charset="0"/>
              </a:rPr>
              <a:t>EnU</a:t>
            </a:r>
            <a:r>
              <a:rPr lang="hr-HR" dirty="0">
                <a:latin typeface="Calibri" panose="020F0502020204030204" pitchFamily="34" charset="0"/>
                <a:ea typeface="Times New Roman" panose="02020603050405020304" pitchFamily="18" charset="0"/>
                <a:cs typeface="Times New Roman" panose="02020603050405020304" pitchFamily="18" charset="0"/>
              </a:rPr>
              <a:t> ili uslugama punjenja za električna vozila ili pružati druge energetske usluge svojim članovima ili vlasnicima udjela</a:t>
            </a:r>
          </a:p>
          <a:p>
            <a:r>
              <a:rPr lang="hr-HR" u="sng" dirty="0">
                <a:latin typeface="Calibri" panose="020F0502020204030204" pitchFamily="34" charset="0"/>
                <a:ea typeface="Times New Roman" panose="02020603050405020304" pitchFamily="18" charset="0"/>
                <a:cs typeface="Times New Roman" panose="02020603050405020304" pitchFamily="18" charset="0"/>
              </a:rPr>
              <a:t>organiziranje </a:t>
            </a:r>
            <a:r>
              <a:rPr lang="hr-HR" u="sng" dirty="0" err="1">
                <a:latin typeface="Calibri" panose="020F0502020204030204" pitchFamily="34" charset="0"/>
                <a:ea typeface="Times New Roman" panose="02020603050405020304" pitchFamily="18" charset="0"/>
                <a:cs typeface="Times New Roman" panose="02020603050405020304" pitchFamily="18" charset="0"/>
              </a:rPr>
              <a:t>EZG</a:t>
            </a:r>
            <a:r>
              <a:rPr lang="hr-HR" u="sng" dirty="0">
                <a:latin typeface="Calibri" panose="020F0502020204030204" pitchFamily="34" charset="0"/>
                <a:ea typeface="Times New Roman" panose="02020603050405020304" pitchFamily="18" charset="0"/>
                <a:cs typeface="Times New Roman" panose="02020603050405020304" pitchFamily="18" charset="0"/>
              </a:rPr>
              <a:t> = elektroenergetska djelatnost</a:t>
            </a:r>
          </a:p>
          <a:p>
            <a:pPr lvl="1"/>
            <a:r>
              <a:rPr lang="hr-HR" dirty="0">
                <a:latin typeface="Calibri" panose="020F0502020204030204" pitchFamily="34" charset="0"/>
                <a:ea typeface="Times New Roman" panose="02020603050405020304" pitchFamily="18" charset="0"/>
                <a:cs typeface="Times New Roman" panose="02020603050405020304" pitchFamily="18" charset="0"/>
              </a:rPr>
              <a:t>potrebna dozvola za obavljanje (HERA)</a:t>
            </a:r>
          </a:p>
          <a:p>
            <a:pPr lvl="2"/>
            <a:r>
              <a:rPr lang="hr-HR" sz="2400" dirty="0">
                <a:latin typeface="Calibri" panose="020F0502020204030204" pitchFamily="34" charset="0"/>
                <a:ea typeface="Times New Roman" panose="02020603050405020304" pitchFamily="18" charset="0"/>
                <a:cs typeface="Times New Roman" panose="02020603050405020304" pitchFamily="18" charset="0"/>
              </a:rPr>
              <a:t>tehnička, stručna i financijska sposobnost</a:t>
            </a:r>
          </a:p>
          <a:p>
            <a:pPr lvl="3"/>
            <a:r>
              <a:rPr lang="hr-HR" sz="2600" u="sng" dirty="0">
                <a:latin typeface="Calibri" panose="020F0502020204030204" pitchFamily="34" charset="0"/>
                <a:ea typeface="Times New Roman" panose="02020603050405020304" pitchFamily="18" charset="0"/>
                <a:cs typeface="Times New Roman" panose="02020603050405020304" pitchFamily="18" charset="0"/>
              </a:rPr>
              <a:t>1 stalno zaposlena osoba (može biti na NEPUNO radno vrijeme!) </a:t>
            </a:r>
          </a:p>
          <a:p>
            <a:endParaRPr lang="hr-HR" dirty="0"/>
          </a:p>
        </p:txBody>
      </p:sp>
      <p:pic>
        <p:nvPicPr>
          <p:cNvPr id="4" name="Slika 3">
            <a:extLst>
              <a:ext uri="{FF2B5EF4-FFF2-40B4-BE49-F238E27FC236}">
                <a16:creationId xmlns:a16="http://schemas.microsoft.com/office/drawing/2014/main" id="{A57AFB48-F545-ADEF-F60B-FA8680054229}"/>
              </a:ext>
            </a:extLst>
          </p:cNvPr>
          <p:cNvPicPr>
            <a:picLocks noChangeAspect="1"/>
          </p:cNvPicPr>
          <p:nvPr/>
        </p:nvPicPr>
        <p:blipFill>
          <a:blip r:embed="rId2"/>
          <a:stretch>
            <a:fillRect/>
          </a:stretch>
        </p:blipFill>
        <p:spPr>
          <a:xfrm>
            <a:off x="640977" y="5705409"/>
            <a:ext cx="10783805" cy="943107"/>
          </a:xfrm>
          <a:prstGeom prst="rect">
            <a:avLst/>
          </a:prstGeom>
        </p:spPr>
      </p:pic>
    </p:spTree>
    <p:extLst>
      <p:ext uri="{BB962C8B-B14F-4D97-AF65-F5344CB8AC3E}">
        <p14:creationId xmlns:p14="http://schemas.microsoft.com/office/powerpoint/2010/main" val="2151814873"/>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18C7F9B-CC7F-3B01-44C0-F42FCC59A862}"/>
              </a:ext>
            </a:extLst>
          </p:cNvPr>
          <p:cNvSpPr>
            <a:spLocks noGrp="1"/>
          </p:cNvSpPr>
          <p:nvPr>
            <p:ph type="title"/>
          </p:nvPr>
        </p:nvSpPr>
        <p:spPr/>
        <p:txBody>
          <a:bodyPr/>
          <a:lstStyle/>
          <a:p>
            <a:r>
              <a:rPr lang="hr-HR" b="1" dirty="0"/>
              <a:t>Radionica o energetskim zajednicama</a:t>
            </a:r>
          </a:p>
        </p:txBody>
      </p:sp>
      <p:sp>
        <p:nvSpPr>
          <p:cNvPr id="3" name="Rezervirano mjesto sadržaja 2">
            <a:extLst>
              <a:ext uri="{FF2B5EF4-FFF2-40B4-BE49-F238E27FC236}">
                <a16:creationId xmlns:a16="http://schemas.microsoft.com/office/drawing/2014/main" id="{C5758653-1AB1-DB2B-808E-0213445EB2B4}"/>
              </a:ext>
            </a:extLst>
          </p:cNvPr>
          <p:cNvSpPr>
            <a:spLocks noGrp="1"/>
          </p:cNvSpPr>
          <p:nvPr>
            <p:ph idx="1"/>
          </p:nvPr>
        </p:nvSpPr>
        <p:spPr/>
        <p:txBody>
          <a:bodyPr/>
          <a:lstStyle/>
          <a:p>
            <a:r>
              <a:rPr lang="hr-HR" dirty="0"/>
              <a:t>Ponedjeljak 7.7.2025. s početkom u 10 sati</a:t>
            </a:r>
          </a:p>
          <a:p>
            <a:endParaRPr lang="hr-HR" dirty="0"/>
          </a:p>
          <a:p>
            <a:r>
              <a:rPr lang="hr-HR" dirty="0"/>
              <a:t>Prijedlog-nakon radionice, održavanje Osnivačke Skupštine</a:t>
            </a:r>
          </a:p>
        </p:txBody>
      </p:sp>
      <p:pic>
        <p:nvPicPr>
          <p:cNvPr id="4" name="Slika 3">
            <a:extLst>
              <a:ext uri="{FF2B5EF4-FFF2-40B4-BE49-F238E27FC236}">
                <a16:creationId xmlns:a16="http://schemas.microsoft.com/office/drawing/2014/main" id="{D2BCEE84-11F8-5E83-88CE-1C3096D7CB41}"/>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58084461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EDCA7-EEFA-4A15-BAF7-EEAE32F2E1B9}"/>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7A944026-2B8F-C6CC-88AA-41E735DC3EDE}"/>
              </a:ext>
            </a:extLst>
          </p:cNvPr>
          <p:cNvSpPr>
            <a:spLocks noGrp="1"/>
          </p:cNvSpPr>
          <p:nvPr>
            <p:ph type="title"/>
          </p:nvPr>
        </p:nvSpPr>
        <p:spPr/>
        <p:txBody>
          <a:bodyPr/>
          <a:lstStyle/>
          <a:p>
            <a:r>
              <a:rPr lang="hr-HR" b="1" dirty="0"/>
              <a:t>EU OKVIR</a:t>
            </a:r>
            <a:endParaRPr lang="hr-HR" dirty="0"/>
          </a:p>
        </p:txBody>
      </p:sp>
      <p:sp>
        <p:nvSpPr>
          <p:cNvPr id="3" name="Rezervirano mjesto sadržaja 2">
            <a:extLst>
              <a:ext uri="{FF2B5EF4-FFF2-40B4-BE49-F238E27FC236}">
                <a16:creationId xmlns:a16="http://schemas.microsoft.com/office/drawing/2014/main" id="{3C53E09C-2CEB-4632-218B-73F5150507F6}"/>
              </a:ext>
            </a:extLst>
          </p:cNvPr>
          <p:cNvSpPr>
            <a:spLocks noGrp="1"/>
          </p:cNvSpPr>
          <p:nvPr>
            <p:ph idx="1"/>
          </p:nvPr>
        </p:nvSpPr>
        <p:spPr/>
        <p:txBody>
          <a:bodyPr>
            <a:normAutofit/>
          </a:bodyPr>
          <a:lstStyle/>
          <a:p>
            <a:r>
              <a:rPr lang="hr-HR" sz="1867" dirty="0"/>
              <a:t>Kroz paket direktiva “Čista energija za sve Europljane” EU je uvela koncept energetskih zajednica u legislativu</a:t>
            </a:r>
          </a:p>
          <a:p>
            <a:r>
              <a:rPr lang="hr-HR" sz="2067" dirty="0"/>
              <a:t>Energetske zajednice građana (</a:t>
            </a:r>
            <a:r>
              <a:rPr lang="hr-HR" sz="2067" dirty="0" err="1"/>
              <a:t>EZG</a:t>
            </a:r>
            <a:r>
              <a:rPr lang="hr-HR" sz="2067" dirty="0"/>
              <a:t>, engl. </a:t>
            </a:r>
            <a:r>
              <a:rPr lang="hr-HR" sz="2067" dirty="0" err="1"/>
              <a:t>citizen</a:t>
            </a:r>
            <a:r>
              <a:rPr lang="hr-HR" sz="2067" dirty="0"/>
              <a:t> </a:t>
            </a:r>
            <a:r>
              <a:rPr lang="hr-HR" sz="2067" dirty="0" err="1"/>
              <a:t>energy</a:t>
            </a:r>
            <a:r>
              <a:rPr lang="hr-HR" sz="2067" dirty="0"/>
              <a:t> </a:t>
            </a:r>
            <a:r>
              <a:rPr lang="hr-HR" sz="2067" dirty="0" err="1"/>
              <a:t>communities</a:t>
            </a:r>
            <a:r>
              <a:rPr lang="hr-HR" sz="2067" dirty="0"/>
              <a:t>), </a:t>
            </a:r>
            <a:r>
              <a:rPr lang="hr-HR" sz="1467" dirty="0"/>
              <a:t>i </a:t>
            </a:r>
          </a:p>
          <a:p>
            <a:pPr lvl="2"/>
            <a:r>
              <a:rPr lang="hr-HR" sz="2067" dirty="0"/>
              <a:t>Zajednice obnovljive energije (ZOE, engl. </a:t>
            </a:r>
            <a:r>
              <a:rPr lang="hr-HR" sz="2067" i="1" dirty="0" err="1"/>
              <a:t>renewable</a:t>
            </a:r>
            <a:r>
              <a:rPr lang="hr-HR" sz="2067" i="1" dirty="0"/>
              <a:t> </a:t>
            </a:r>
            <a:r>
              <a:rPr lang="hr-HR" sz="2067" i="1" dirty="0" err="1"/>
              <a:t>energy</a:t>
            </a:r>
            <a:r>
              <a:rPr lang="hr-HR" sz="2067" i="1" dirty="0"/>
              <a:t> </a:t>
            </a:r>
            <a:r>
              <a:rPr lang="hr-HR" sz="2067" i="1" dirty="0" err="1"/>
              <a:t>communities</a:t>
            </a:r>
            <a:r>
              <a:rPr lang="hr-HR" sz="2067" dirty="0"/>
              <a:t>)</a:t>
            </a:r>
          </a:p>
          <a:p>
            <a:pPr marL="1600220" lvl="2" indent="-381005"/>
            <a:r>
              <a:rPr lang="hr-HR" dirty="0"/>
              <a:t>+Potrošači koji djeluju zajednički (razina zgrade)</a:t>
            </a:r>
          </a:p>
          <a:p>
            <a:pPr marL="1600220" lvl="2" indent="-381005"/>
            <a:endParaRPr lang="hr-HR" dirty="0"/>
          </a:p>
          <a:p>
            <a:pPr marL="18000">
              <a:spcBef>
                <a:spcPts val="0"/>
              </a:spcBef>
            </a:pPr>
            <a:r>
              <a:rPr lang="hr-HR" sz="1867" b="1" dirty="0"/>
              <a:t>Strategija EU-a za solarnu energiju</a:t>
            </a:r>
            <a:r>
              <a:rPr lang="hr-HR" sz="1867" dirty="0"/>
              <a:t> (</a:t>
            </a:r>
            <a:r>
              <a:rPr lang="hr-HR" sz="1867" dirty="0" err="1"/>
              <a:t>SWD</a:t>
            </a:r>
            <a:r>
              <a:rPr lang="hr-HR" sz="1867" dirty="0"/>
              <a:t>(2022) 148 </a:t>
            </a:r>
            <a:r>
              <a:rPr lang="hr-HR" sz="1867" dirty="0" err="1"/>
              <a:t>final</a:t>
            </a:r>
            <a:r>
              <a:rPr lang="hr-HR" sz="1867" dirty="0"/>
              <a:t>), predviđa da će zemlje članice EU surađivati na:</a:t>
            </a:r>
          </a:p>
          <a:p>
            <a:pPr marL="867569" lvl="4" indent="-271463">
              <a:spcBef>
                <a:spcPts val="0"/>
              </a:spcBef>
              <a:buFont typeface="Wingdings" pitchFamily="2" charset="2"/>
              <a:buChar char="Ø"/>
            </a:pPr>
            <a:r>
              <a:rPr lang="hr-HR" dirty="0"/>
              <a:t>Uspostavi barem jedne EZ utemeljene na </a:t>
            </a:r>
            <a:r>
              <a:rPr lang="hr-HR" dirty="0" err="1"/>
              <a:t>OIE</a:t>
            </a:r>
            <a:r>
              <a:rPr lang="hr-HR" dirty="0"/>
              <a:t> u svakoj JLS s više od 10.000 stanovnika do 2025. godine;</a:t>
            </a:r>
          </a:p>
          <a:p>
            <a:pPr marL="867569" lvl="1" indent="-271463">
              <a:spcBef>
                <a:spcPts val="0"/>
              </a:spcBef>
              <a:buFont typeface="Wingdings" pitchFamily="2" charset="2"/>
              <a:buChar char="Ø"/>
            </a:pPr>
            <a:r>
              <a:rPr lang="hr-HR" sz="1800" dirty="0"/>
              <a:t>Osiguravanju da energetski siromašni i ranjivi potrošači imaju pristup sunčevoj energiji, npr. putem izgradnje integriranih fotonaponskih sustava na zgradama koje se koriste u socijalnom smještaju, energetskih zajednica ili financiranja potpore za pojedinačne fotonaponske elektrane;</a:t>
            </a:r>
          </a:p>
        </p:txBody>
      </p:sp>
      <p:pic>
        <p:nvPicPr>
          <p:cNvPr id="4" name="Slika 3">
            <a:extLst>
              <a:ext uri="{FF2B5EF4-FFF2-40B4-BE49-F238E27FC236}">
                <a16:creationId xmlns:a16="http://schemas.microsoft.com/office/drawing/2014/main" id="{4E1BF20E-7BBA-CE1A-23D1-A1070A51D13D}"/>
              </a:ext>
            </a:extLst>
          </p:cNvPr>
          <p:cNvPicPr>
            <a:picLocks noChangeAspect="1"/>
          </p:cNvPicPr>
          <p:nvPr/>
        </p:nvPicPr>
        <p:blipFill>
          <a:blip r:embed="rId2"/>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4145387132"/>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99822C-865A-1246-1356-07395ECE327F}"/>
            </a:ext>
          </a:extLst>
        </p:cNvPr>
        <p:cNvGrpSpPr/>
        <p:nvPr/>
      </p:nvGrpSpPr>
      <p:grpSpPr>
        <a:xfrm>
          <a:off x="0" y="0"/>
          <a:ext cx="0" cy="0"/>
          <a:chOff x="0" y="0"/>
          <a:chExt cx="0" cy="0"/>
        </a:xfrm>
      </p:grpSpPr>
      <p:sp>
        <p:nvSpPr>
          <p:cNvPr id="2" name="Naslov 1">
            <a:extLst>
              <a:ext uri="{FF2B5EF4-FFF2-40B4-BE49-F238E27FC236}">
                <a16:creationId xmlns:a16="http://schemas.microsoft.com/office/drawing/2014/main" id="{E52ECD26-89D4-FEB3-7FD7-86FAA0A98CF8}"/>
              </a:ext>
            </a:extLst>
          </p:cNvPr>
          <p:cNvSpPr>
            <a:spLocks noGrp="1"/>
          </p:cNvSpPr>
          <p:nvPr>
            <p:ph type="title"/>
          </p:nvPr>
        </p:nvSpPr>
        <p:spPr/>
        <p:txBody>
          <a:bodyPr/>
          <a:lstStyle/>
          <a:p>
            <a:r>
              <a:rPr lang="hr-HR" b="1" dirty="0"/>
              <a:t>Hrvatski zakonodavni okvir</a:t>
            </a:r>
            <a:endParaRPr lang="hr-HR" dirty="0"/>
          </a:p>
        </p:txBody>
      </p:sp>
      <p:sp>
        <p:nvSpPr>
          <p:cNvPr id="3" name="Rezervirano mjesto sadržaja 2">
            <a:extLst>
              <a:ext uri="{FF2B5EF4-FFF2-40B4-BE49-F238E27FC236}">
                <a16:creationId xmlns:a16="http://schemas.microsoft.com/office/drawing/2014/main" id="{634B0B2B-E3B3-C89F-94AC-8625F8904FCA}"/>
              </a:ext>
            </a:extLst>
          </p:cNvPr>
          <p:cNvSpPr>
            <a:spLocks noGrp="1"/>
          </p:cNvSpPr>
          <p:nvPr>
            <p:ph idx="1"/>
          </p:nvPr>
        </p:nvSpPr>
        <p:spPr/>
        <p:txBody>
          <a:bodyPr>
            <a:normAutofit/>
          </a:bodyPr>
          <a:lstStyle/>
          <a:p>
            <a:r>
              <a:rPr lang="hr-HR" sz="2000" b="1"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Zakon o tržištu električne energije </a:t>
            </a:r>
            <a:r>
              <a:rPr lang="hr-HR" sz="2000" b="1"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hlinkClick r:id="rId2"/>
              </a:rPr>
              <a:t>(NN 111/2021, 83/2023)</a:t>
            </a:r>
            <a:endParaRPr lang="hr-HR" sz="2000" b="1"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hr-HR" sz="20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Zakon o obnovljivim izvorima energije i visokoučinkovitoj kogeneraciji (NN 138/21, 83/2023)</a:t>
            </a:r>
          </a:p>
          <a:p>
            <a:r>
              <a:rPr lang="hr-HR" sz="2000" b="1"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Pravilnik o općim uvjetima za korištenje mreže i opskrbu električnom energijom </a:t>
            </a:r>
            <a:r>
              <a:rPr lang="hr-HR" sz="2000"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hlinkClick r:id="rId3"/>
              </a:rPr>
              <a:t>(NN 100/2022)</a:t>
            </a:r>
            <a:endParaRPr lang="hr-HR" sz="20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r>
              <a:rPr lang="hr-HR" sz="2000" b="1"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Pravilnik o dozvolama za obavljanje energetskih djelatnosti i vođenju registra izdanih i oduzetih dozvola za obavljanje energetskih djelatnosti</a:t>
            </a:r>
            <a:r>
              <a:rPr lang="hr-HR" sz="20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a:t>
            </a:r>
            <a:r>
              <a:rPr lang="hr-HR" sz="2000" b="1" u="sng"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hlinkClick r:id="rId4"/>
              </a:rPr>
              <a:t>NN 44/2022</a:t>
            </a:r>
            <a:r>
              <a:rPr lang="hr-HR" sz="2000" b="1" kern="0"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a:t>
            </a:r>
          </a:p>
        </p:txBody>
      </p:sp>
      <p:pic>
        <p:nvPicPr>
          <p:cNvPr id="4" name="Slika 3">
            <a:extLst>
              <a:ext uri="{FF2B5EF4-FFF2-40B4-BE49-F238E27FC236}">
                <a16:creationId xmlns:a16="http://schemas.microsoft.com/office/drawing/2014/main" id="{1B710D98-EC4C-F214-992F-1DBDC3F36C13}"/>
              </a:ext>
            </a:extLst>
          </p:cNvPr>
          <p:cNvPicPr>
            <a:picLocks noChangeAspect="1"/>
          </p:cNvPicPr>
          <p:nvPr/>
        </p:nvPicPr>
        <p:blipFill>
          <a:blip r:embed="rId5"/>
          <a:stretch>
            <a:fillRect/>
          </a:stretch>
        </p:blipFill>
        <p:spPr>
          <a:xfrm>
            <a:off x="838200" y="5549768"/>
            <a:ext cx="10783805" cy="943107"/>
          </a:xfrm>
          <a:prstGeom prst="rect">
            <a:avLst/>
          </a:prstGeom>
        </p:spPr>
      </p:pic>
    </p:spTree>
    <p:extLst>
      <p:ext uri="{BB962C8B-B14F-4D97-AF65-F5344CB8AC3E}">
        <p14:creationId xmlns:p14="http://schemas.microsoft.com/office/powerpoint/2010/main" val="294637962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C2F5308-5183-BBF8-F7AB-8CAEA09D82CB}"/>
              </a:ext>
            </a:extLst>
          </p:cNvPr>
          <p:cNvSpPr>
            <a:spLocks noGrp="1"/>
          </p:cNvSpPr>
          <p:nvPr>
            <p:ph type="title"/>
          </p:nvPr>
        </p:nvSpPr>
        <p:spPr/>
        <p:txBody>
          <a:bodyPr/>
          <a:lstStyle/>
          <a:p>
            <a:pPr algn="ctr"/>
            <a:r>
              <a:rPr lang="hr-HR" dirty="0"/>
              <a:t>Hvala na pažnji</a:t>
            </a:r>
            <a:br>
              <a:rPr lang="hr-HR" dirty="0"/>
            </a:br>
            <a:endParaRPr lang="hr-HR" dirty="0"/>
          </a:p>
        </p:txBody>
      </p:sp>
      <p:sp>
        <p:nvSpPr>
          <p:cNvPr id="3" name="Rezervirano mjesto sadržaja 2">
            <a:extLst>
              <a:ext uri="{FF2B5EF4-FFF2-40B4-BE49-F238E27FC236}">
                <a16:creationId xmlns:a16="http://schemas.microsoft.com/office/drawing/2014/main" id="{CF35E359-2563-E404-1CDB-7B538FA690AB}"/>
              </a:ext>
            </a:extLst>
          </p:cNvPr>
          <p:cNvSpPr>
            <a:spLocks noGrp="1"/>
          </p:cNvSpPr>
          <p:nvPr>
            <p:ph idx="1"/>
          </p:nvPr>
        </p:nvSpPr>
        <p:spPr>
          <a:xfrm>
            <a:off x="838200" y="1825625"/>
            <a:ext cx="2998694" cy="2351928"/>
          </a:xfrm>
        </p:spPr>
        <p:txBody>
          <a:bodyPr/>
          <a:lstStyle/>
          <a:p>
            <a:pPr marL="0" indent="0">
              <a:buNone/>
            </a:pPr>
            <a:r>
              <a:rPr lang="hr-HR" dirty="0"/>
              <a:t>Kontakt:</a:t>
            </a:r>
          </a:p>
          <a:p>
            <a:pPr marL="0" indent="0">
              <a:buNone/>
            </a:pPr>
            <a:r>
              <a:rPr lang="hr-HR" sz="2000" dirty="0"/>
              <a:t>Voditeljica LAG-a SAVA</a:t>
            </a:r>
          </a:p>
          <a:p>
            <a:pPr marL="0" indent="0">
              <a:buNone/>
            </a:pPr>
            <a:r>
              <a:rPr lang="hr-HR" sz="2000" dirty="0"/>
              <a:t>Maja </a:t>
            </a:r>
            <a:r>
              <a:rPr lang="hr-HR" sz="2000" dirty="0" err="1"/>
              <a:t>Čičko</a:t>
            </a:r>
            <a:endParaRPr lang="hr-HR" sz="2000" dirty="0"/>
          </a:p>
          <a:p>
            <a:pPr marL="0" indent="0">
              <a:buNone/>
            </a:pPr>
            <a:r>
              <a:rPr lang="hr-HR" sz="2000" dirty="0">
                <a:hlinkClick r:id="rId2"/>
              </a:rPr>
              <a:t>maja.cicko@lagsava.hr</a:t>
            </a:r>
            <a:endParaRPr lang="hr-HR" sz="2000" dirty="0"/>
          </a:p>
          <a:p>
            <a:pPr marL="0" indent="0">
              <a:buNone/>
            </a:pPr>
            <a:r>
              <a:rPr lang="hr-HR" sz="2000" dirty="0"/>
              <a:t>095 5937 630</a:t>
            </a:r>
          </a:p>
        </p:txBody>
      </p:sp>
      <p:pic>
        <p:nvPicPr>
          <p:cNvPr id="4" name="Slika 3">
            <a:extLst>
              <a:ext uri="{FF2B5EF4-FFF2-40B4-BE49-F238E27FC236}">
                <a16:creationId xmlns:a16="http://schemas.microsoft.com/office/drawing/2014/main" id="{61A16C6C-70CF-E1A7-3FDD-3243FEE2AF15}"/>
              </a:ext>
            </a:extLst>
          </p:cNvPr>
          <p:cNvPicPr>
            <a:picLocks noChangeAspect="1"/>
          </p:cNvPicPr>
          <p:nvPr/>
        </p:nvPicPr>
        <p:blipFill>
          <a:blip r:embed="rId3"/>
          <a:stretch>
            <a:fillRect/>
          </a:stretch>
        </p:blipFill>
        <p:spPr>
          <a:xfrm>
            <a:off x="838200" y="5549768"/>
            <a:ext cx="10783805" cy="943107"/>
          </a:xfrm>
          <a:prstGeom prst="rect">
            <a:avLst/>
          </a:prstGeom>
        </p:spPr>
      </p:pic>
      <p:sp>
        <p:nvSpPr>
          <p:cNvPr id="5" name="Rezervirano mjesto sadržaja 2">
            <a:extLst>
              <a:ext uri="{FF2B5EF4-FFF2-40B4-BE49-F238E27FC236}">
                <a16:creationId xmlns:a16="http://schemas.microsoft.com/office/drawing/2014/main" id="{4E086169-879C-886F-C752-F71814BF1FEA}"/>
              </a:ext>
            </a:extLst>
          </p:cNvPr>
          <p:cNvSpPr txBox="1">
            <a:spLocks/>
          </p:cNvSpPr>
          <p:nvPr/>
        </p:nvSpPr>
        <p:spPr>
          <a:xfrm>
            <a:off x="6432176" y="1825625"/>
            <a:ext cx="4334436" cy="2351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r-HR" dirty="0"/>
              <a:t>Ured LAG-a SAVA:</a:t>
            </a:r>
          </a:p>
          <a:p>
            <a:pPr marL="0" indent="0">
              <a:buFont typeface="Arial" panose="020B0604020202020204" pitchFamily="34" charset="0"/>
              <a:buNone/>
            </a:pPr>
            <a:r>
              <a:rPr lang="hr-HR" sz="2000" dirty="0"/>
              <a:t>Ulica bana Josipa Jelačića 48</a:t>
            </a:r>
          </a:p>
          <a:p>
            <a:pPr marL="0" indent="0">
              <a:buFont typeface="Arial" panose="020B0604020202020204" pitchFamily="34" charset="0"/>
              <a:buNone/>
            </a:pPr>
            <a:r>
              <a:rPr lang="hr-HR" sz="2000" dirty="0"/>
              <a:t>10290 Zaprešić</a:t>
            </a:r>
          </a:p>
          <a:p>
            <a:pPr marL="0" indent="0">
              <a:buFont typeface="Arial" panose="020B0604020202020204" pitchFamily="34" charset="0"/>
              <a:buNone/>
            </a:pPr>
            <a:r>
              <a:rPr lang="hr-HR" sz="2000" dirty="0"/>
              <a:t>Radno vrijeme sa strankama: </a:t>
            </a:r>
          </a:p>
          <a:p>
            <a:pPr marL="0" indent="0">
              <a:buFont typeface="Arial" panose="020B0604020202020204" pitchFamily="34" charset="0"/>
              <a:buNone/>
            </a:pPr>
            <a:r>
              <a:rPr lang="hr-HR" sz="2000" dirty="0"/>
              <a:t>po dogovoru</a:t>
            </a:r>
          </a:p>
          <a:p>
            <a:pPr marL="0" indent="0">
              <a:buFont typeface="Arial" panose="020B0604020202020204" pitchFamily="34" charset="0"/>
              <a:buNone/>
            </a:pPr>
            <a:endParaRPr lang="hr-HR" sz="2000" dirty="0"/>
          </a:p>
        </p:txBody>
      </p:sp>
    </p:spTree>
    <p:extLst>
      <p:ext uri="{BB962C8B-B14F-4D97-AF65-F5344CB8AC3E}">
        <p14:creationId xmlns:p14="http://schemas.microsoft.com/office/powerpoint/2010/main" val="99219966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98748160-518C-1F85-6676-8BE51F4173D2}"/>
              </a:ext>
            </a:extLst>
          </p:cNvPr>
          <p:cNvSpPr>
            <a:spLocks noGrp="1"/>
          </p:cNvSpPr>
          <p:nvPr>
            <p:ph idx="1"/>
          </p:nvPr>
        </p:nvSpPr>
        <p:spPr>
          <a:xfrm>
            <a:off x="478465" y="570271"/>
            <a:ext cx="11418567" cy="5987845"/>
          </a:xfrm>
        </p:spPr>
        <p:txBody>
          <a:bodyPr>
            <a:normAutofit/>
          </a:bodyPr>
          <a:lstStyle/>
          <a:p>
            <a:r>
              <a:rPr lang="hr-HR" dirty="0"/>
              <a:t>Lokalna akcijska grupa SAVA objavila je Natječaj za provedbu Intervencije 1: modernizacija javno dostupnih sadržaja na ruralnom prostoru. 21. siječnja 2025. godine</a:t>
            </a:r>
          </a:p>
          <a:p>
            <a:r>
              <a:rPr lang="hr-HR" dirty="0"/>
              <a:t>Zaprimanje prijava trajalo je od 11. veljače 2025. do 14. travnja 2025. </a:t>
            </a:r>
          </a:p>
          <a:p>
            <a:pPr marL="0" indent="0">
              <a:buNone/>
            </a:pPr>
            <a:endParaRPr lang="hr-HR" dirty="0"/>
          </a:p>
          <a:p>
            <a:r>
              <a:rPr lang="hr-HR" dirty="0"/>
              <a:t>Ukupni iznos sredstava osiguran za ovaj natječaj iznosi </a:t>
            </a:r>
            <a:r>
              <a:rPr lang="hr-HR" b="1" dirty="0"/>
              <a:t>586.460,54 EUR-a</a:t>
            </a:r>
            <a:r>
              <a:rPr lang="hr-HR" dirty="0"/>
              <a:t>, </a:t>
            </a:r>
          </a:p>
          <a:p>
            <a:r>
              <a:rPr lang="hr-HR" dirty="0"/>
              <a:t>Pojedinačni projekti mogli su ostvariti financiranje u iznosu </a:t>
            </a:r>
            <a:r>
              <a:rPr lang="hr-HR" b="1" dirty="0"/>
              <a:t>od 30.000,00 EUR-a do 53.314,59 EUR. </a:t>
            </a:r>
          </a:p>
          <a:p>
            <a:r>
              <a:rPr lang="hr-HR" dirty="0"/>
              <a:t>Ukupan iznos za dodjelu odabranim projektima: </a:t>
            </a:r>
            <a:r>
              <a:rPr lang="hr-HR" b="1" dirty="0"/>
              <a:t>578.943,54</a:t>
            </a:r>
            <a:endParaRPr lang="hr-HR" dirty="0"/>
          </a:p>
          <a:p>
            <a:r>
              <a:rPr lang="hr-HR" dirty="0"/>
              <a:t>Intenzitet potpore iznosi do 100% prihvatljivih troškova.</a:t>
            </a:r>
          </a:p>
          <a:p>
            <a:endParaRPr lang="hr-HR" dirty="0"/>
          </a:p>
        </p:txBody>
      </p:sp>
      <p:pic>
        <p:nvPicPr>
          <p:cNvPr id="6" name="Slika 5">
            <a:extLst>
              <a:ext uri="{FF2B5EF4-FFF2-40B4-BE49-F238E27FC236}">
                <a16:creationId xmlns:a16="http://schemas.microsoft.com/office/drawing/2014/main" id="{986E88FF-D95B-9A26-7A7E-624CD3916B45}"/>
              </a:ext>
            </a:extLst>
          </p:cNvPr>
          <p:cNvPicPr>
            <a:picLocks noChangeAspect="1"/>
          </p:cNvPicPr>
          <p:nvPr/>
        </p:nvPicPr>
        <p:blipFill>
          <a:blip r:embed="rId2"/>
          <a:stretch>
            <a:fillRect/>
          </a:stretch>
        </p:blipFill>
        <p:spPr>
          <a:xfrm>
            <a:off x="704097" y="5344622"/>
            <a:ext cx="10783805" cy="943107"/>
          </a:xfrm>
          <a:prstGeom prst="rect">
            <a:avLst/>
          </a:prstGeom>
        </p:spPr>
      </p:pic>
    </p:spTree>
    <p:extLst>
      <p:ext uri="{BB962C8B-B14F-4D97-AF65-F5344CB8AC3E}">
        <p14:creationId xmlns:p14="http://schemas.microsoft.com/office/powerpoint/2010/main" val="412916608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02CD5316-17A5-6890-9EA2-23899343DEF5}"/>
              </a:ext>
            </a:extLst>
          </p:cNvPr>
          <p:cNvSpPr>
            <a:spLocks noGrp="1"/>
          </p:cNvSpPr>
          <p:nvPr>
            <p:ph idx="1"/>
          </p:nvPr>
        </p:nvSpPr>
        <p:spPr>
          <a:xfrm>
            <a:off x="838200" y="803070"/>
            <a:ext cx="10515600" cy="4351338"/>
          </a:xfrm>
        </p:spPr>
        <p:txBody>
          <a:bodyPr/>
          <a:lstStyle/>
          <a:p>
            <a:r>
              <a:rPr lang="hr-HR" dirty="0"/>
              <a:t>Zaprimljeno 11 projektnih prijava</a:t>
            </a:r>
          </a:p>
          <a:p>
            <a:r>
              <a:rPr lang="hr-HR" dirty="0"/>
              <a:t>Svih 11 projekata administrativno je pozitivno ocijenjeno te odobreno za financiranje od strane Upravnog odbora LAG-a SAVA </a:t>
            </a:r>
          </a:p>
          <a:p>
            <a:endParaRPr lang="hr-HR" dirty="0"/>
          </a:p>
          <a:p>
            <a:pPr marL="0" indent="0">
              <a:buNone/>
            </a:pPr>
            <a:endParaRPr lang="hr-HR" dirty="0"/>
          </a:p>
        </p:txBody>
      </p:sp>
      <p:pic>
        <p:nvPicPr>
          <p:cNvPr id="6" name="Picture 2" descr="Naslovnica | Grad Jastrebarsko">
            <a:extLst>
              <a:ext uri="{FF2B5EF4-FFF2-40B4-BE49-F238E27FC236}">
                <a16:creationId xmlns:a16="http://schemas.microsoft.com/office/drawing/2014/main" id="{F873937F-214F-5B74-AC75-0C83021E39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891" y="2396954"/>
            <a:ext cx="1675535" cy="19563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Stupnik – Wikipedija">
            <a:extLst>
              <a:ext uri="{FF2B5EF4-FFF2-40B4-BE49-F238E27FC236}">
                <a16:creationId xmlns:a16="http://schemas.microsoft.com/office/drawing/2014/main" id="{7CBF570C-7FF0-C993-CC3C-9C95D49065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7060" y="2396954"/>
            <a:ext cx="1648940" cy="197872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Klinča Sela – Wikipedija">
            <a:extLst>
              <a:ext uri="{FF2B5EF4-FFF2-40B4-BE49-F238E27FC236}">
                <a16:creationId xmlns:a16="http://schemas.microsoft.com/office/drawing/2014/main" id="{742DA997-8109-DCD4-9220-5A096ACF1F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18609" y="2382098"/>
            <a:ext cx="1714118" cy="18420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Marija Gorica – Wikipedija">
            <a:extLst>
              <a:ext uri="{FF2B5EF4-FFF2-40B4-BE49-F238E27FC236}">
                <a16:creationId xmlns:a16="http://schemas.microsoft.com/office/drawing/2014/main" id="{BAC2FC01-0945-399B-8888-068DBA974C4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1903" y="2374525"/>
            <a:ext cx="1582046" cy="185718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Dubravica – Wikipedija">
            <a:extLst>
              <a:ext uri="{FF2B5EF4-FFF2-40B4-BE49-F238E27FC236}">
                <a16:creationId xmlns:a16="http://schemas.microsoft.com/office/drawing/2014/main" id="{122CFDFB-DE38-9A2E-CB64-837F3C5C6A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33125" y="2374525"/>
            <a:ext cx="1529851" cy="197872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Općina Luka">
            <a:extLst>
              <a:ext uri="{FF2B5EF4-FFF2-40B4-BE49-F238E27FC236}">
                <a16:creationId xmlns:a16="http://schemas.microsoft.com/office/drawing/2014/main" id="{4DAC6B6B-4342-C426-C5F8-E7A857E231D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5483" y="4538883"/>
            <a:ext cx="2001136" cy="200113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Pušća – Wikipedija">
            <a:extLst>
              <a:ext uri="{FF2B5EF4-FFF2-40B4-BE49-F238E27FC236}">
                <a16:creationId xmlns:a16="http://schemas.microsoft.com/office/drawing/2014/main" id="{1424A6AD-ECFE-DFD0-2194-CF5B1B6AE0E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20523" y="4579300"/>
            <a:ext cx="1526306" cy="197414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amobor - Wikiwand">
            <a:extLst>
              <a:ext uri="{FF2B5EF4-FFF2-40B4-BE49-F238E27FC236}">
                <a16:creationId xmlns:a16="http://schemas.microsoft.com/office/drawing/2014/main" id="{15E9E81B-4DDA-A457-0AE2-3E4530BCBC9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73731" y="4556527"/>
            <a:ext cx="1526306" cy="1996917"/>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Grb i zastava | Grad Sveta Nedelja">
            <a:extLst>
              <a:ext uri="{FF2B5EF4-FFF2-40B4-BE49-F238E27FC236}">
                <a16:creationId xmlns:a16="http://schemas.microsoft.com/office/drawing/2014/main" id="{7E02E355-1F86-579E-8500-D4886BD870E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76173" y="4517569"/>
            <a:ext cx="1529851" cy="200271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Brdovec - Grb i zastava Općine Brdovec">
            <a:extLst>
              <a:ext uri="{FF2B5EF4-FFF2-40B4-BE49-F238E27FC236}">
                <a16:creationId xmlns:a16="http://schemas.microsoft.com/office/drawing/2014/main" id="{8936D322-ACA4-62DE-F759-4E590AA162F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032926" y="4558618"/>
            <a:ext cx="1582046" cy="1961666"/>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Grb Zaprešića – Wikipedija">
            <a:extLst>
              <a:ext uri="{FF2B5EF4-FFF2-40B4-BE49-F238E27FC236}">
                <a16:creationId xmlns:a16="http://schemas.microsoft.com/office/drawing/2014/main" id="{DAF6AABC-04BC-37AD-8E2A-E543A826F8F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65445" y="2374525"/>
            <a:ext cx="1502688" cy="1983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69928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olar Energy Vector Icon, Eps10 Royalty Free SVG, Cliparts, Vectors, and  Stock Illustration. Image 112177347.">
            <a:extLst>
              <a:ext uri="{FF2B5EF4-FFF2-40B4-BE49-F238E27FC236}">
                <a16:creationId xmlns:a16="http://schemas.microsoft.com/office/drawing/2014/main" id="{C62D24D9-56B9-4810-15DE-E6D56CDA2E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6538" y="-1269499"/>
            <a:ext cx="5155462" cy="5155462"/>
          </a:xfrm>
          <a:prstGeom prst="rect">
            <a:avLst/>
          </a:prstGeom>
          <a:noFill/>
          <a:extLst>
            <a:ext uri="{909E8E84-426E-40DD-AFC4-6F175D3DCCD1}">
              <a14:hiddenFill xmlns:a14="http://schemas.microsoft.com/office/drawing/2010/main">
                <a:solidFill>
                  <a:srgbClr val="FFFFFF"/>
                </a:solidFill>
              </a14:hiddenFill>
            </a:ext>
          </a:extLst>
        </p:spPr>
      </p:pic>
      <p:sp>
        <p:nvSpPr>
          <p:cNvPr id="7" name="Naslov 6">
            <a:extLst>
              <a:ext uri="{FF2B5EF4-FFF2-40B4-BE49-F238E27FC236}">
                <a16:creationId xmlns:a16="http://schemas.microsoft.com/office/drawing/2014/main" id="{5EA08970-BF31-8C93-2A7B-D8C5BA7C5DF5}"/>
              </a:ext>
            </a:extLst>
          </p:cNvPr>
          <p:cNvSpPr>
            <a:spLocks noGrp="1"/>
          </p:cNvSpPr>
          <p:nvPr>
            <p:ph type="title"/>
          </p:nvPr>
        </p:nvSpPr>
        <p:spPr>
          <a:xfrm>
            <a:off x="2154821" y="365125"/>
            <a:ext cx="6171031" cy="1325563"/>
          </a:xfrm>
        </p:spPr>
        <p:txBody>
          <a:bodyPr/>
          <a:lstStyle/>
          <a:p>
            <a:r>
              <a:rPr lang="hr-HR" b="1" dirty="0"/>
              <a:t>Grad Jastrebarsko</a:t>
            </a:r>
            <a:br>
              <a:rPr lang="hr-HR" dirty="0"/>
            </a:br>
            <a:endParaRPr lang="hr-HR" dirty="0"/>
          </a:p>
        </p:txBody>
      </p:sp>
      <p:sp>
        <p:nvSpPr>
          <p:cNvPr id="3" name="Rezervirano mjesto sadržaja 2">
            <a:extLst>
              <a:ext uri="{FF2B5EF4-FFF2-40B4-BE49-F238E27FC236}">
                <a16:creationId xmlns:a16="http://schemas.microsoft.com/office/drawing/2014/main" id="{B7550647-B5A8-6C83-3713-43D06718ABE8}"/>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 PROJEKTA </a:t>
            </a:r>
            <a:br>
              <a:rPr lang="hr-HR" dirty="0"/>
            </a:br>
            <a:r>
              <a:rPr lang="hr-HR" sz="1800" b="1" dirty="0"/>
              <a:t>Povećanje energetske učinkovitosti kroz ugradnju sunčanih elektrana na javnim objektima u Gradu Jastrebarskom</a:t>
            </a:r>
          </a:p>
          <a:p>
            <a:pPr marL="0" indent="0" algn="just">
              <a:buNone/>
            </a:pPr>
            <a:r>
              <a:rPr lang="hr-HR" sz="1800" dirty="0">
                <a:latin typeface="+mj-lt"/>
              </a:rPr>
              <a:t>Projekt uključuje modernizaciju javne infrastrukture namijenjene djeci na ruralnom prostoru kroz instalaciju sunčanih elektrana na Dječji vrtić Radost 3 i Glazbenu školu Jastrebarsko, smještene na području Grada Jastrebarsko, unutar prostora LAG-a SAVA. Projektom će se povećati energetska učinkovitost i smanjiti operativni troškovi javnih ustanova kroz korištenje obnovljivih izvora energije. Projekt ne samo da doprinosi modernizaciji javne infrastrukture, već ima i širi društveni učinak, omogućujući edukaciju djece i građana o prednostima obnovljivih izvora energije. Nadalje, implementacija ovih sustava prati ciljeve energetske samodostatnosti i održivog razvoja, nudeći dugoročne koristi za lokalnu zajednicu.</a:t>
            </a:r>
          </a:p>
          <a:p>
            <a:pPr marL="0" indent="0">
              <a:buNone/>
            </a:pPr>
            <a:endParaRPr lang="hr-HR" sz="1800" dirty="0">
              <a:latin typeface="+mj-lt"/>
            </a:endParaRPr>
          </a:p>
          <a:p>
            <a:pPr marL="0" indent="0">
              <a:buNone/>
            </a:pPr>
            <a:endParaRPr lang="hr-HR" sz="1800" dirty="0">
              <a:latin typeface="+mj-lt"/>
            </a:endParaRPr>
          </a:p>
          <a:p>
            <a:pPr marL="0" indent="0">
              <a:buNone/>
            </a:pPr>
            <a:endParaRPr lang="hr-HR" dirty="0"/>
          </a:p>
        </p:txBody>
      </p:sp>
      <p:pic>
        <p:nvPicPr>
          <p:cNvPr id="6" name="Slika 5">
            <a:extLst>
              <a:ext uri="{FF2B5EF4-FFF2-40B4-BE49-F238E27FC236}">
                <a16:creationId xmlns:a16="http://schemas.microsoft.com/office/drawing/2014/main" id="{8F772E7C-A953-549C-C681-0E643089C202}"/>
              </a:ext>
            </a:extLst>
          </p:cNvPr>
          <p:cNvPicPr>
            <a:picLocks noChangeAspect="1"/>
          </p:cNvPicPr>
          <p:nvPr/>
        </p:nvPicPr>
        <p:blipFill>
          <a:blip r:embed="rId3"/>
          <a:stretch>
            <a:fillRect/>
          </a:stretch>
        </p:blipFill>
        <p:spPr>
          <a:xfrm>
            <a:off x="838200" y="5549768"/>
            <a:ext cx="10783805" cy="943107"/>
          </a:xfrm>
          <a:prstGeom prst="rect">
            <a:avLst/>
          </a:prstGeom>
        </p:spPr>
      </p:pic>
      <p:pic>
        <p:nvPicPr>
          <p:cNvPr id="1026" name="Picture 2" descr="Naslovnica | Grad Jastrebarsko">
            <a:extLst>
              <a:ext uri="{FF2B5EF4-FFF2-40B4-BE49-F238E27FC236}">
                <a16:creationId xmlns:a16="http://schemas.microsoft.com/office/drawing/2014/main" id="{9D2EA10F-2AD9-3AF8-0A8E-9A93F5A84D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428" y="389217"/>
            <a:ext cx="1586023" cy="1851789"/>
          </a:xfrm>
          <a:prstGeom prst="rect">
            <a:avLst/>
          </a:prstGeom>
          <a:noFill/>
          <a:extLst>
            <a:ext uri="{909E8E84-426E-40DD-AFC4-6F175D3DCCD1}">
              <a14:hiddenFill xmlns:a14="http://schemas.microsoft.com/office/drawing/2010/main">
                <a:solidFill>
                  <a:srgbClr val="FFFFFF"/>
                </a:solidFill>
              </a14:hiddenFill>
            </a:ext>
          </a:extLst>
        </p:spPr>
      </p:pic>
      <p:cxnSp>
        <p:nvCxnSpPr>
          <p:cNvPr id="9" name="Ravni poveznik 8">
            <a:extLst>
              <a:ext uri="{FF2B5EF4-FFF2-40B4-BE49-F238E27FC236}">
                <a16:creationId xmlns:a16="http://schemas.microsoft.com/office/drawing/2014/main" id="{6E9AE9BD-637D-768F-9037-8547DF223445}"/>
              </a:ext>
            </a:extLst>
          </p:cNvPr>
          <p:cNvCxnSpPr/>
          <p:nvPr/>
        </p:nvCxnSpPr>
        <p:spPr>
          <a:xfrm>
            <a:off x="0" y="543281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92AF8033-52F0-5C72-ABFF-86B79ADDC0E5}"/>
              </a:ext>
            </a:extLst>
          </p:cNvPr>
          <p:cNvGraphicFramePr>
            <a:graphicFrameLocks noGrp="1"/>
          </p:cNvGraphicFramePr>
          <p:nvPr>
            <p:extLst>
              <p:ext uri="{D42A27DB-BD31-4B8C-83A1-F6EECF244321}">
                <p14:modId xmlns:p14="http://schemas.microsoft.com/office/powerpoint/2010/main" val="2790217574"/>
              </p:ext>
            </p:extLst>
          </p:nvPr>
        </p:nvGraphicFramePr>
        <p:xfrm>
          <a:off x="2166102" y="1262604"/>
          <a:ext cx="5255424" cy="901528"/>
        </p:xfrm>
        <a:graphic>
          <a:graphicData uri="http://schemas.openxmlformats.org/drawingml/2006/table">
            <a:tbl>
              <a:tblPr firstRow="1" bandRow="1">
                <a:tableStyleId>{5C22544A-7EE6-4342-B048-85BDC9FD1C3A}</a:tableStyleId>
              </a:tblPr>
              <a:tblGrid>
                <a:gridCol w="2627712">
                  <a:extLst>
                    <a:ext uri="{9D8B030D-6E8A-4147-A177-3AD203B41FA5}">
                      <a16:colId xmlns:a16="http://schemas.microsoft.com/office/drawing/2014/main" val="1028989941"/>
                    </a:ext>
                  </a:extLst>
                </a:gridCol>
                <a:gridCol w="2627712">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85.175,00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53.314,00</a:t>
                      </a:r>
                    </a:p>
                  </a:txBody>
                  <a:tcPr/>
                </a:tc>
                <a:extLst>
                  <a:ext uri="{0D108BD9-81ED-4DB2-BD59-A6C34878D82A}">
                    <a16:rowId xmlns:a16="http://schemas.microsoft.com/office/drawing/2014/main" val="17277422"/>
                  </a:ext>
                </a:extLst>
              </a:tr>
            </a:tbl>
          </a:graphicData>
        </a:graphic>
      </p:graphicFrame>
    </p:spTree>
    <p:extLst>
      <p:ext uri="{BB962C8B-B14F-4D97-AF65-F5344CB8AC3E}">
        <p14:creationId xmlns:p14="http://schemas.microsoft.com/office/powerpoint/2010/main" val="405887930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B3F8B6-6240-F611-DCD3-D3B01D95ACEE}"/>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5CAF017F-F009-2657-F863-91CB10815A2B}"/>
              </a:ext>
            </a:extLst>
          </p:cNvPr>
          <p:cNvSpPr>
            <a:spLocks noGrp="1"/>
          </p:cNvSpPr>
          <p:nvPr>
            <p:ph type="title"/>
          </p:nvPr>
        </p:nvSpPr>
        <p:spPr>
          <a:xfrm>
            <a:off x="2154821" y="365125"/>
            <a:ext cx="6171031" cy="1325563"/>
          </a:xfrm>
        </p:spPr>
        <p:txBody>
          <a:bodyPr/>
          <a:lstStyle/>
          <a:p>
            <a:r>
              <a:rPr lang="hr-HR" b="1" dirty="0"/>
              <a:t>Grad Samobor</a:t>
            </a:r>
            <a:br>
              <a:rPr lang="hr-HR" dirty="0"/>
            </a:br>
            <a:endParaRPr lang="hr-HR" dirty="0"/>
          </a:p>
        </p:txBody>
      </p:sp>
      <p:sp>
        <p:nvSpPr>
          <p:cNvPr id="3" name="Rezervirano mjesto sadržaja 2">
            <a:extLst>
              <a:ext uri="{FF2B5EF4-FFF2-40B4-BE49-F238E27FC236}">
                <a16:creationId xmlns:a16="http://schemas.microsoft.com/office/drawing/2014/main" id="{ED8CDBF6-7324-A7F2-2AAE-4088438AF1BA}"/>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a:t>
            </a:r>
            <a:r>
              <a:rPr lang="hr-HR" b="1" dirty="0"/>
              <a:t> </a:t>
            </a:r>
            <a:r>
              <a:rPr lang="hr-HR" sz="2400" b="1" dirty="0"/>
              <a:t>PROJEKTA</a:t>
            </a:r>
            <a:r>
              <a:rPr lang="hr-HR" b="1" dirty="0"/>
              <a:t> </a:t>
            </a:r>
            <a:br>
              <a:rPr lang="hr-HR" dirty="0"/>
            </a:br>
            <a:r>
              <a:rPr lang="pl-PL" sz="1800" b="1" dirty="0"/>
              <a:t>Izmjena parketa u Sportskoj dvorani Samobor</a:t>
            </a:r>
          </a:p>
          <a:p>
            <a:pPr marL="0" indent="0" algn="ctr">
              <a:buNone/>
            </a:pPr>
            <a:endParaRPr lang="pl-PL" sz="1800" b="1" dirty="0"/>
          </a:p>
          <a:p>
            <a:pPr marL="0" indent="0" algn="ctr">
              <a:buNone/>
            </a:pPr>
            <a:r>
              <a:rPr lang="hr-HR" sz="1800" dirty="0">
                <a:latin typeface="+mj-lt"/>
              </a:rPr>
              <a:t>Izmjena parketa u Sportskoj dvorani Samobor radi nesmetanog i sigurnog provođenja nastave </a:t>
            </a:r>
            <a:r>
              <a:rPr lang="hr-HR" sz="1800" dirty="0" err="1">
                <a:latin typeface="+mj-lt"/>
              </a:rPr>
              <a:t>TZK</a:t>
            </a:r>
            <a:r>
              <a:rPr lang="hr-HR" sz="1800" dirty="0">
                <a:latin typeface="+mj-lt"/>
              </a:rPr>
              <a:t>  srednjih škola, izvanškolskih sportskih aktivnosti i drugih dvoranskih sportskih programa (treninzi, utakmice, sportske, kulturne i humanitarne manifestacije i sl.).</a:t>
            </a:r>
            <a:endParaRPr lang="hr-HR" dirty="0"/>
          </a:p>
        </p:txBody>
      </p:sp>
      <p:pic>
        <p:nvPicPr>
          <p:cNvPr id="6" name="Slika 5">
            <a:extLst>
              <a:ext uri="{FF2B5EF4-FFF2-40B4-BE49-F238E27FC236}">
                <a16:creationId xmlns:a16="http://schemas.microsoft.com/office/drawing/2014/main" id="{FB96D361-B930-DFAE-16F8-07A8F85DDC59}"/>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3342D477-0A95-843E-2512-84796BC487F5}"/>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64742A4F-D3C9-15D4-A979-7B0BE6360D27}"/>
              </a:ext>
            </a:extLst>
          </p:cNvPr>
          <p:cNvGraphicFramePr>
            <a:graphicFrameLocks noGrp="1"/>
          </p:cNvGraphicFramePr>
          <p:nvPr>
            <p:extLst>
              <p:ext uri="{D42A27DB-BD31-4B8C-83A1-F6EECF244321}">
                <p14:modId xmlns:p14="http://schemas.microsoft.com/office/powerpoint/2010/main" val="1267139756"/>
              </p:ext>
            </p:extLst>
          </p:nvPr>
        </p:nvGraphicFramePr>
        <p:xfrm>
          <a:off x="2166102" y="1262604"/>
          <a:ext cx="5765786" cy="901528"/>
        </p:xfrm>
        <a:graphic>
          <a:graphicData uri="http://schemas.openxmlformats.org/drawingml/2006/table">
            <a:tbl>
              <a:tblPr firstRow="1" bandRow="1">
                <a:tableStyleId>{5C22544A-7EE6-4342-B048-85BDC9FD1C3A}</a:tableStyleId>
              </a:tblPr>
              <a:tblGrid>
                <a:gridCol w="2882893">
                  <a:extLst>
                    <a:ext uri="{9D8B030D-6E8A-4147-A177-3AD203B41FA5}">
                      <a16:colId xmlns:a16="http://schemas.microsoft.com/office/drawing/2014/main" val="1028989941"/>
                    </a:ext>
                  </a:extLst>
                </a:gridCol>
                <a:gridCol w="2882893">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174.612,00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53.314,00</a:t>
                      </a:r>
                    </a:p>
                  </a:txBody>
                  <a:tcPr/>
                </a:tc>
                <a:extLst>
                  <a:ext uri="{0D108BD9-81ED-4DB2-BD59-A6C34878D82A}">
                    <a16:rowId xmlns:a16="http://schemas.microsoft.com/office/drawing/2014/main" val="17277422"/>
                  </a:ext>
                </a:extLst>
              </a:tr>
            </a:tbl>
          </a:graphicData>
        </a:graphic>
      </p:graphicFrame>
      <p:pic>
        <p:nvPicPr>
          <p:cNvPr id="11266" name="Picture 2" descr="Samobor - Wikiwand">
            <a:extLst>
              <a:ext uri="{FF2B5EF4-FFF2-40B4-BE49-F238E27FC236}">
                <a16:creationId xmlns:a16="http://schemas.microsoft.com/office/drawing/2014/main" id="{D8472EBB-BCB3-7681-1709-ADE2B7D1AC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993" y="515230"/>
            <a:ext cx="1407927" cy="1842038"/>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Sports - Free sports icons">
            <a:extLst>
              <a:ext uri="{FF2B5EF4-FFF2-40B4-BE49-F238E27FC236}">
                <a16:creationId xmlns:a16="http://schemas.microsoft.com/office/drawing/2014/main" id="{379E2BF9-7F5A-0E78-7EC3-4CCCCB5346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3231" y="186184"/>
            <a:ext cx="2578281" cy="2578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94998"/>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8D1F1-F86E-D615-5B07-C19BC936EBE5}"/>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88368A6D-B5A2-A603-9440-2CDE01E70E33}"/>
              </a:ext>
            </a:extLst>
          </p:cNvPr>
          <p:cNvSpPr>
            <a:spLocks noGrp="1"/>
          </p:cNvSpPr>
          <p:nvPr>
            <p:ph type="title"/>
          </p:nvPr>
        </p:nvSpPr>
        <p:spPr>
          <a:xfrm>
            <a:off x="2154821" y="365125"/>
            <a:ext cx="6171031" cy="1325563"/>
          </a:xfrm>
        </p:spPr>
        <p:txBody>
          <a:bodyPr/>
          <a:lstStyle/>
          <a:p>
            <a:r>
              <a:rPr lang="hr-HR" b="1" dirty="0"/>
              <a:t>Grad Sveta </a:t>
            </a:r>
            <a:r>
              <a:rPr lang="hr-HR" b="1" dirty="0" err="1"/>
              <a:t>Nedelja</a:t>
            </a:r>
            <a:br>
              <a:rPr lang="hr-HR" dirty="0"/>
            </a:br>
            <a:endParaRPr lang="hr-HR" dirty="0"/>
          </a:p>
        </p:txBody>
      </p:sp>
      <p:sp>
        <p:nvSpPr>
          <p:cNvPr id="3" name="Rezervirano mjesto sadržaja 2">
            <a:extLst>
              <a:ext uri="{FF2B5EF4-FFF2-40B4-BE49-F238E27FC236}">
                <a16:creationId xmlns:a16="http://schemas.microsoft.com/office/drawing/2014/main" id="{E9C2F824-8391-CBA8-5E36-8160C1FF3F43}"/>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a:t>
            </a:r>
            <a:r>
              <a:rPr lang="hr-HR" b="1" dirty="0"/>
              <a:t> </a:t>
            </a:r>
            <a:r>
              <a:rPr lang="hr-HR" sz="2400" b="1" dirty="0"/>
              <a:t>PROJEKTA</a:t>
            </a:r>
            <a:r>
              <a:rPr lang="hr-HR" b="1" dirty="0"/>
              <a:t> </a:t>
            </a:r>
            <a:br>
              <a:rPr lang="hr-HR" dirty="0"/>
            </a:br>
            <a:r>
              <a:rPr lang="pl-PL" sz="1800" b="1" dirty="0"/>
              <a:t>Uređenje dječjeg igrališta Markovići, Novaki</a:t>
            </a:r>
          </a:p>
          <a:p>
            <a:pPr marL="0" indent="0" algn="just">
              <a:buNone/>
            </a:pPr>
            <a:r>
              <a:rPr lang="hr-HR" sz="1800" dirty="0">
                <a:latin typeface="+mj-lt"/>
              </a:rPr>
              <a:t>Cilj projekta je uređenje dječjeg igrališta Markovići u naselju Novaki. Realizacijom projekta izgradit će se javna društvena infrastruktura na području Grada Svete Nedelje. Projektom se osigurava javni prostor namijenjen igri, druženju i tjelesnoj aktivnosti djece, ali i socijalnoj interakciji roditelja i skrbnika, čime se jača društvena kohezija i povezanost unutar lokalne zajednice. Kroz svima dostupnu javnu infrastrukturu – dječje igralište, osigurava se mjesto za okupljanje stanovnika čime se posredno utječe i na jačanje identiteta lokalne zajednice. U skladu s navedenim, projekt je usmjeren na opći interes zajednice jer pruža dugoročne koristi kroz poboljšanje životnih uvjeta, povećanje sigurnosti i stvaranje poticajnog okruženja za obitelj. </a:t>
            </a:r>
            <a:endParaRPr lang="hr-HR" dirty="0"/>
          </a:p>
        </p:txBody>
      </p:sp>
      <p:pic>
        <p:nvPicPr>
          <p:cNvPr id="6" name="Slika 5">
            <a:extLst>
              <a:ext uri="{FF2B5EF4-FFF2-40B4-BE49-F238E27FC236}">
                <a16:creationId xmlns:a16="http://schemas.microsoft.com/office/drawing/2014/main" id="{61E001E3-C53E-6AFC-8E9A-67D2722F794D}"/>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F7C8BDA4-B089-5CC6-23E2-B477FBC18F07}"/>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CD1C787E-01D7-E685-2F6F-0E146D141A40}"/>
              </a:ext>
            </a:extLst>
          </p:cNvPr>
          <p:cNvGraphicFramePr>
            <a:graphicFrameLocks noGrp="1"/>
          </p:cNvGraphicFramePr>
          <p:nvPr>
            <p:extLst>
              <p:ext uri="{D42A27DB-BD31-4B8C-83A1-F6EECF244321}">
                <p14:modId xmlns:p14="http://schemas.microsoft.com/office/powerpoint/2010/main" val="2925403003"/>
              </p:ext>
            </p:extLst>
          </p:nvPr>
        </p:nvGraphicFramePr>
        <p:xfrm>
          <a:off x="2166102" y="1262604"/>
          <a:ext cx="5638196" cy="901528"/>
        </p:xfrm>
        <a:graphic>
          <a:graphicData uri="http://schemas.openxmlformats.org/drawingml/2006/table">
            <a:tbl>
              <a:tblPr firstRow="1" bandRow="1">
                <a:tableStyleId>{5C22544A-7EE6-4342-B048-85BDC9FD1C3A}</a:tableStyleId>
              </a:tblPr>
              <a:tblGrid>
                <a:gridCol w="2819098">
                  <a:extLst>
                    <a:ext uri="{9D8B030D-6E8A-4147-A177-3AD203B41FA5}">
                      <a16:colId xmlns:a16="http://schemas.microsoft.com/office/drawing/2014/main" val="1028989941"/>
                    </a:ext>
                  </a:extLst>
                </a:gridCol>
                <a:gridCol w="2819098">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208.862,50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53.314,59</a:t>
                      </a:r>
                    </a:p>
                  </a:txBody>
                  <a:tcPr/>
                </a:tc>
                <a:extLst>
                  <a:ext uri="{0D108BD9-81ED-4DB2-BD59-A6C34878D82A}">
                    <a16:rowId xmlns:a16="http://schemas.microsoft.com/office/drawing/2014/main" val="17277422"/>
                  </a:ext>
                </a:extLst>
              </a:tr>
            </a:tbl>
          </a:graphicData>
        </a:graphic>
      </p:graphicFrame>
      <p:pic>
        <p:nvPicPr>
          <p:cNvPr id="12290" name="Picture 2" descr="Grb i zastava | Grad Sveta Nedelja">
            <a:extLst>
              <a:ext uri="{FF2B5EF4-FFF2-40B4-BE49-F238E27FC236}">
                <a16:creationId xmlns:a16="http://schemas.microsoft.com/office/drawing/2014/main" id="{A54FB6A0-C336-4B1F-8369-C6B68A98BA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36" y="365125"/>
            <a:ext cx="1473833" cy="1929382"/>
          </a:xfrm>
          <a:prstGeom prst="rect">
            <a:avLst/>
          </a:prstGeom>
          <a:noFill/>
          <a:extLst>
            <a:ext uri="{909E8E84-426E-40DD-AFC4-6F175D3DCCD1}">
              <a14:hiddenFill xmlns:a14="http://schemas.microsoft.com/office/drawing/2010/main">
                <a:solidFill>
                  <a:srgbClr val="FFFFFF"/>
                </a:solidFill>
              </a14:hiddenFill>
            </a:ext>
          </a:extLst>
        </p:spPr>
      </p:pic>
      <p:pic>
        <p:nvPicPr>
          <p:cNvPr id="2" name="Slika 1">
            <a:extLst>
              <a:ext uri="{FF2B5EF4-FFF2-40B4-BE49-F238E27FC236}">
                <a16:creationId xmlns:a16="http://schemas.microsoft.com/office/drawing/2014/main" id="{A187A6F6-273B-F0FD-09E3-A37800B233A8}"/>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108739587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AA4EB-EDEC-2328-AC7D-FC8FB6FA628C}"/>
            </a:ext>
          </a:extLst>
        </p:cNvPr>
        <p:cNvGrpSpPr/>
        <p:nvPr/>
      </p:nvGrpSpPr>
      <p:grpSpPr>
        <a:xfrm>
          <a:off x="0" y="0"/>
          <a:ext cx="0" cy="0"/>
          <a:chOff x="0" y="0"/>
          <a:chExt cx="0" cy="0"/>
        </a:xfrm>
      </p:grpSpPr>
      <p:graphicFrame>
        <p:nvGraphicFramePr>
          <p:cNvPr id="10" name="Tablica 9">
            <a:extLst>
              <a:ext uri="{FF2B5EF4-FFF2-40B4-BE49-F238E27FC236}">
                <a16:creationId xmlns:a16="http://schemas.microsoft.com/office/drawing/2014/main" id="{77A2F300-E8F9-0762-B2FF-06BEA261ED2E}"/>
              </a:ext>
            </a:extLst>
          </p:cNvPr>
          <p:cNvGraphicFramePr>
            <a:graphicFrameLocks noGrp="1"/>
          </p:cNvGraphicFramePr>
          <p:nvPr>
            <p:extLst>
              <p:ext uri="{D42A27DB-BD31-4B8C-83A1-F6EECF244321}">
                <p14:modId xmlns:p14="http://schemas.microsoft.com/office/powerpoint/2010/main" val="786776333"/>
              </p:ext>
            </p:extLst>
          </p:nvPr>
        </p:nvGraphicFramePr>
        <p:xfrm>
          <a:off x="2166100" y="1158292"/>
          <a:ext cx="5117202" cy="731520"/>
        </p:xfrm>
        <a:graphic>
          <a:graphicData uri="http://schemas.openxmlformats.org/drawingml/2006/table">
            <a:tbl>
              <a:tblPr firstRow="1" bandRow="1">
                <a:tableStyleId>{5C22544A-7EE6-4342-B048-85BDC9FD1C3A}</a:tableStyleId>
              </a:tblPr>
              <a:tblGrid>
                <a:gridCol w="2558601">
                  <a:extLst>
                    <a:ext uri="{9D8B030D-6E8A-4147-A177-3AD203B41FA5}">
                      <a16:colId xmlns:a16="http://schemas.microsoft.com/office/drawing/2014/main" val="1028989941"/>
                    </a:ext>
                  </a:extLst>
                </a:gridCol>
                <a:gridCol w="2558601">
                  <a:extLst>
                    <a:ext uri="{9D8B030D-6E8A-4147-A177-3AD203B41FA5}">
                      <a16:colId xmlns:a16="http://schemas.microsoft.com/office/drawing/2014/main" val="608316185"/>
                    </a:ext>
                  </a:extLst>
                </a:gridCol>
              </a:tblGrid>
              <a:tr h="262771">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262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45.800,00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45.800,00</a:t>
                      </a:r>
                    </a:p>
                  </a:txBody>
                  <a:tcPr/>
                </a:tc>
                <a:extLst>
                  <a:ext uri="{0D108BD9-81ED-4DB2-BD59-A6C34878D82A}">
                    <a16:rowId xmlns:a16="http://schemas.microsoft.com/office/drawing/2014/main" val="17277422"/>
                  </a:ext>
                </a:extLst>
              </a:tr>
            </a:tbl>
          </a:graphicData>
        </a:graphic>
      </p:graphicFrame>
      <p:pic>
        <p:nvPicPr>
          <p:cNvPr id="3078" name="Picture 6" descr="Sensory Integration Icon Stock Illustrations – 107 Sensory ...">
            <a:extLst>
              <a:ext uri="{FF2B5EF4-FFF2-40B4-BE49-F238E27FC236}">
                <a16:creationId xmlns:a16="http://schemas.microsoft.com/office/drawing/2014/main" id="{27A535C1-F31E-0ACF-EE9A-C290360DA6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9055" y="0"/>
            <a:ext cx="2961601" cy="2961601"/>
          </a:xfrm>
          <a:prstGeom prst="rect">
            <a:avLst/>
          </a:prstGeom>
          <a:noFill/>
          <a:extLst>
            <a:ext uri="{909E8E84-426E-40DD-AFC4-6F175D3DCCD1}">
              <a14:hiddenFill xmlns:a14="http://schemas.microsoft.com/office/drawing/2010/main">
                <a:solidFill>
                  <a:srgbClr val="FFFFFF"/>
                </a:solidFill>
              </a14:hiddenFill>
            </a:ext>
          </a:extLst>
        </p:spPr>
      </p:pic>
      <p:sp>
        <p:nvSpPr>
          <p:cNvPr id="7" name="Naslov 6">
            <a:extLst>
              <a:ext uri="{FF2B5EF4-FFF2-40B4-BE49-F238E27FC236}">
                <a16:creationId xmlns:a16="http://schemas.microsoft.com/office/drawing/2014/main" id="{7E8A23A3-0DC9-E3EA-C225-048EE901EA2C}"/>
              </a:ext>
            </a:extLst>
          </p:cNvPr>
          <p:cNvSpPr>
            <a:spLocks noGrp="1"/>
          </p:cNvSpPr>
          <p:nvPr>
            <p:ph type="title"/>
          </p:nvPr>
        </p:nvSpPr>
        <p:spPr>
          <a:xfrm>
            <a:off x="2154821" y="365125"/>
            <a:ext cx="6171031" cy="1325563"/>
          </a:xfrm>
        </p:spPr>
        <p:txBody>
          <a:bodyPr/>
          <a:lstStyle/>
          <a:p>
            <a:r>
              <a:rPr lang="hr-HR" b="1" dirty="0"/>
              <a:t>Grad Zaprešić</a:t>
            </a:r>
            <a:br>
              <a:rPr lang="hr-HR" dirty="0"/>
            </a:br>
            <a:endParaRPr lang="hr-HR" dirty="0"/>
          </a:p>
        </p:txBody>
      </p:sp>
      <p:sp>
        <p:nvSpPr>
          <p:cNvPr id="3" name="Rezervirano mjesto sadržaja 2">
            <a:extLst>
              <a:ext uri="{FF2B5EF4-FFF2-40B4-BE49-F238E27FC236}">
                <a16:creationId xmlns:a16="http://schemas.microsoft.com/office/drawing/2014/main" id="{95F90EAD-D97A-6F58-1C26-D08C3BD260E7}"/>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 PROJEKTA </a:t>
            </a:r>
            <a:br>
              <a:rPr lang="hr-HR" dirty="0"/>
            </a:br>
            <a:r>
              <a:rPr lang="hr-HR" sz="1800" b="1" dirty="0"/>
              <a:t>Opremanje senzorne sobe u objektu dječjeg vrtića</a:t>
            </a:r>
          </a:p>
          <a:p>
            <a:pPr marL="0" indent="0" algn="ctr">
              <a:buNone/>
            </a:pPr>
            <a:endParaRPr lang="hr-HR" sz="1800" b="1" dirty="0"/>
          </a:p>
          <a:p>
            <a:pPr marL="0" indent="0" algn="just">
              <a:buNone/>
            </a:pPr>
            <a:r>
              <a:rPr lang="hr-HR" sz="1800" dirty="0">
                <a:latin typeface="+mj-lt"/>
              </a:rPr>
              <a:t>Projektom „SENZOR“ planira se nabava oprema za senzornu sobu u objektu dječjeg vrtića kojom će se omogućit senzorna integracija i rad s djecom koja imaju teškoće u razvoju, ali i s ostalima kod kojih su uočena odstupanja te se paralelno planiraju edukacije djelatnika. </a:t>
            </a:r>
          </a:p>
          <a:p>
            <a:pPr marL="0" indent="0">
              <a:buNone/>
            </a:pPr>
            <a:endParaRPr lang="hr-HR" sz="1800" dirty="0">
              <a:latin typeface="+mj-lt"/>
            </a:endParaRPr>
          </a:p>
          <a:p>
            <a:pPr marL="0" indent="0">
              <a:buNone/>
            </a:pPr>
            <a:endParaRPr lang="hr-HR" dirty="0"/>
          </a:p>
        </p:txBody>
      </p:sp>
      <p:pic>
        <p:nvPicPr>
          <p:cNvPr id="6" name="Slika 5">
            <a:extLst>
              <a:ext uri="{FF2B5EF4-FFF2-40B4-BE49-F238E27FC236}">
                <a16:creationId xmlns:a16="http://schemas.microsoft.com/office/drawing/2014/main" id="{750E0AF2-4979-CA98-4515-1DBC883C44B6}"/>
              </a:ext>
            </a:extLst>
          </p:cNvPr>
          <p:cNvPicPr>
            <a:picLocks noChangeAspect="1"/>
          </p:cNvPicPr>
          <p:nvPr/>
        </p:nvPicPr>
        <p:blipFill>
          <a:blip r:embed="rId3"/>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466450E4-E6A4-FBEF-5AAA-E2193364BC1F}"/>
              </a:ext>
            </a:extLst>
          </p:cNvPr>
          <p:cNvCxnSpPr/>
          <p:nvPr/>
        </p:nvCxnSpPr>
        <p:spPr>
          <a:xfrm>
            <a:off x="0" y="5411118"/>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4" name="Picture 2" descr="Grb Zaprešića – Wikipedija">
            <a:extLst>
              <a:ext uri="{FF2B5EF4-FFF2-40B4-BE49-F238E27FC236}">
                <a16:creationId xmlns:a16="http://schemas.microsoft.com/office/drawing/2014/main" id="{833DFD02-AACA-113A-D893-BF2751E2F0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77" y="455106"/>
            <a:ext cx="1502688" cy="1983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65463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BCD93-901E-1554-DA50-A19048C728A7}"/>
            </a:ext>
          </a:extLst>
        </p:cNvPr>
        <p:cNvGrpSpPr/>
        <p:nvPr/>
      </p:nvGrpSpPr>
      <p:grpSpPr>
        <a:xfrm>
          <a:off x="0" y="0"/>
          <a:ext cx="0" cy="0"/>
          <a:chOff x="0" y="0"/>
          <a:chExt cx="0" cy="0"/>
        </a:xfrm>
      </p:grpSpPr>
      <p:sp>
        <p:nvSpPr>
          <p:cNvPr id="7" name="Naslov 6">
            <a:extLst>
              <a:ext uri="{FF2B5EF4-FFF2-40B4-BE49-F238E27FC236}">
                <a16:creationId xmlns:a16="http://schemas.microsoft.com/office/drawing/2014/main" id="{7536B149-4371-03C8-46BA-9472F25F7B2F}"/>
              </a:ext>
            </a:extLst>
          </p:cNvPr>
          <p:cNvSpPr>
            <a:spLocks noGrp="1"/>
          </p:cNvSpPr>
          <p:nvPr>
            <p:ph type="title"/>
          </p:nvPr>
        </p:nvSpPr>
        <p:spPr>
          <a:xfrm>
            <a:off x="2154821" y="365125"/>
            <a:ext cx="6171031" cy="1325563"/>
          </a:xfrm>
        </p:spPr>
        <p:txBody>
          <a:bodyPr/>
          <a:lstStyle/>
          <a:p>
            <a:r>
              <a:rPr lang="hr-HR" b="1" dirty="0"/>
              <a:t>Općina Brdovec</a:t>
            </a:r>
            <a:br>
              <a:rPr lang="hr-HR" dirty="0"/>
            </a:br>
            <a:endParaRPr lang="hr-HR" dirty="0"/>
          </a:p>
        </p:txBody>
      </p:sp>
      <p:sp>
        <p:nvSpPr>
          <p:cNvPr id="3" name="Rezervirano mjesto sadržaja 2">
            <a:extLst>
              <a:ext uri="{FF2B5EF4-FFF2-40B4-BE49-F238E27FC236}">
                <a16:creationId xmlns:a16="http://schemas.microsoft.com/office/drawing/2014/main" id="{A2A7884F-A773-7881-4A10-3F4BA6FCEDA5}"/>
              </a:ext>
            </a:extLst>
          </p:cNvPr>
          <p:cNvSpPr>
            <a:spLocks noGrp="1"/>
          </p:cNvSpPr>
          <p:nvPr>
            <p:ph idx="1"/>
          </p:nvPr>
        </p:nvSpPr>
        <p:spPr>
          <a:xfrm>
            <a:off x="838200" y="2588167"/>
            <a:ext cx="10515600" cy="2961601"/>
          </a:xfrm>
        </p:spPr>
        <p:txBody>
          <a:bodyPr>
            <a:normAutofit/>
          </a:bodyPr>
          <a:lstStyle/>
          <a:p>
            <a:pPr marL="0" indent="0" algn="ctr">
              <a:buNone/>
            </a:pPr>
            <a:r>
              <a:rPr lang="hr-HR" sz="2400" b="1" dirty="0"/>
              <a:t>OPIS</a:t>
            </a:r>
            <a:r>
              <a:rPr lang="hr-HR" b="1" dirty="0"/>
              <a:t> </a:t>
            </a:r>
            <a:r>
              <a:rPr lang="hr-HR" sz="2400" b="1" dirty="0"/>
              <a:t>PROJEKTA</a:t>
            </a:r>
            <a:r>
              <a:rPr lang="hr-HR" b="1" dirty="0"/>
              <a:t> </a:t>
            </a:r>
            <a:br>
              <a:rPr lang="hr-HR" dirty="0"/>
            </a:br>
            <a:r>
              <a:rPr lang="pl-PL" sz="1800" b="1" dirty="0"/>
              <a:t>Rekonstrukcija i opremanje dječjeg igrališta u naselju Vukovo Selo</a:t>
            </a:r>
          </a:p>
          <a:p>
            <a:pPr marL="0" indent="0" algn="ctr">
              <a:buNone/>
            </a:pPr>
            <a:endParaRPr lang="pl-PL" sz="1800" b="1" dirty="0"/>
          </a:p>
          <a:p>
            <a:pPr marL="0" indent="0" algn="just">
              <a:buNone/>
            </a:pPr>
            <a:r>
              <a:rPr lang="hr-HR" sz="1800" dirty="0">
                <a:latin typeface="+mj-lt"/>
              </a:rPr>
              <a:t>Realizacijom projekta bit će uređeno 150 m² površine dječjeg igrališta za djecu u dobi od 2 do 14 godina. Na navedenoj površini bit će postavljene tri multifunkcionalne sprave za igru, kao i četiri klupe za sjedenje. Osim toga, zatravit će se kompletna podloga igrališta te postaviti anti stres podloga u prostoru oko sprava, a prilazna staza te područje oko postojećeg bunara bit će uređeni i popločeni. Ulaganje je planirano na području naselja Vukovo Selo u Općini Brdovec.</a:t>
            </a:r>
            <a:endParaRPr lang="hr-HR" dirty="0"/>
          </a:p>
        </p:txBody>
      </p:sp>
      <p:pic>
        <p:nvPicPr>
          <p:cNvPr id="6" name="Slika 5">
            <a:extLst>
              <a:ext uri="{FF2B5EF4-FFF2-40B4-BE49-F238E27FC236}">
                <a16:creationId xmlns:a16="http://schemas.microsoft.com/office/drawing/2014/main" id="{BC543E20-3A17-A6C5-580B-151E906E05A4}"/>
              </a:ext>
            </a:extLst>
          </p:cNvPr>
          <p:cNvPicPr>
            <a:picLocks noChangeAspect="1"/>
          </p:cNvPicPr>
          <p:nvPr/>
        </p:nvPicPr>
        <p:blipFill>
          <a:blip r:embed="rId2"/>
          <a:stretch>
            <a:fillRect/>
          </a:stretch>
        </p:blipFill>
        <p:spPr>
          <a:xfrm>
            <a:off x="838200" y="5549768"/>
            <a:ext cx="10783805" cy="943107"/>
          </a:xfrm>
          <a:prstGeom prst="rect">
            <a:avLst/>
          </a:prstGeom>
        </p:spPr>
      </p:pic>
      <p:cxnSp>
        <p:nvCxnSpPr>
          <p:cNvPr id="9" name="Ravni poveznik 8">
            <a:extLst>
              <a:ext uri="{FF2B5EF4-FFF2-40B4-BE49-F238E27FC236}">
                <a16:creationId xmlns:a16="http://schemas.microsoft.com/office/drawing/2014/main" id="{F1659364-4819-D908-8847-1F50B073B606}"/>
              </a:ext>
            </a:extLst>
          </p:cNvPr>
          <p:cNvCxnSpPr/>
          <p:nvPr/>
        </p:nvCxnSpPr>
        <p:spPr>
          <a:xfrm>
            <a:off x="0" y="5421750"/>
            <a:ext cx="12192000" cy="0"/>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10" name="Tablica 9">
            <a:extLst>
              <a:ext uri="{FF2B5EF4-FFF2-40B4-BE49-F238E27FC236}">
                <a16:creationId xmlns:a16="http://schemas.microsoft.com/office/drawing/2014/main" id="{7F4A6EFE-500D-7C6B-5099-ACFD3173B9BA}"/>
              </a:ext>
            </a:extLst>
          </p:cNvPr>
          <p:cNvGraphicFramePr>
            <a:graphicFrameLocks noGrp="1"/>
          </p:cNvGraphicFramePr>
          <p:nvPr>
            <p:extLst>
              <p:ext uri="{D42A27DB-BD31-4B8C-83A1-F6EECF244321}">
                <p14:modId xmlns:p14="http://schemas.microsoft.com/office/powerpoint/2010/main" val="1344644234"/>
              </p:ext>
            </p:extLst>
          </p:nvPr>
        </p:nvGraphicFramePr>
        <p:xfrm>
          <a:off x="2166102" y="1262604"/>
          <a:ext cx="5765786" cy="901528"/>
        </p:xfrm>
        <a:graphic>
          <a:graphicData uri="http://schemas.openxmlformats.org/drawingml/2006/table">
            <a:tbl>
              <a:tblPr firstRow="1" bandRow="1">
                <a:tableStyleId>{5C22544A-7EE6-4342-B048-85BDC9FD1C3A}</a:tableStyleId>
              </a:tblPr>
              <a:tblGrid>
                <a:gridCol w="2882893">
                  <a:extLst>
                    <a:ext uri="{9D8B030D-6E8A-4147-A177-3AD203B41FA5}">
                      <a16:colId xmlns:a16="http://schemas.microsoft.com/office/drawing/2014/main" val="1028989941"/>
                    </a:ext>
                  </a:extLst>
                </a:gridCol>
                <a:gridCol w="2882893">
                  <a:extLst>
                    <a:ext uri="{9D8B030D-6E8A-4147-A177-3AD203B41FA5}">
                      <a16:colId xmlns:a16="http://schemas.microsoft.com/office/drawing/2014/main" val="608316185"/>
                    </a:ext>
                  </a:extLst>
                </a:gridCol>
              </a:tblGrid>
              <a:tr h="450764">
                <a:tc>
                  <a:txBody>
                    <a:bodyPr/>
                    <a:lstStyle/>
                    <a:p>
                      <a:r>
                        <a:rPr lang="hr-HR" dirty="0"/>
                        <a:t>Ukupni iznos projekta</a:t>
                      </a:r>
                    </a:p>
                  </a:txBody>
                  <a:tcPr/>
                </a:tc>
                <a:tc>
                  <a:txBody>
                    <a:bodyPr/>
                    <a:lstStyle/>
                    <a:p>
                      <a:r>
                        <a:rPr lang="hr-HR" dirty="0"/>
                        <a:t>Dodijeljeni iznos potpore</a:t>
                      </a:r>
                    </a:p>
                  </a:txBody>
                  <a:tcPr/>
                </a:tc>
                <a:extLst>
                  <a:ext uri="{0D108BD9-81ED-4DB2-BD59-A6C34878D82A}">
                    <a16:rowId xmlns:a16="http://schemas.microsoft.com/office/drawing/2014/main" val="3352394509"/>
                  </a:ext>
                </a:extLst>
              </a:tr>
              <a:tr h="450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55.750,00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53.314,59</a:t>
                      </a:r>
                    </a:p>
                  </a:txBody>
                  <a:tcPr/>
                </a:tc>
                <a:extLst>
                  <a:ext uri="{0D108BD9-81ED-4DB2-BD59-A6C34878D82A}">
                    <a16:rowId xmlns:a16="http://schemas.microsoft.com/office/drawing/2014/main" val="17277422"/>
                  </a:ext>
                </a:extLst>
              </a:tr>
            </a:tbl>
          </a:graphicData>
        </a:graphic>
      </p:graphicFrame>
      <p:pic>
        <p:nvPicPr>
          <p:cNvPr id="13314" name="Picture 2" descr="Brdovec - Grb i zastava Općine Brdovec">
            <a:extLst>
              <a:ext uri="{FF2B5EF4-FFF2-40B4-BE49-F238E27FC236}">
                <a16:creationId xmlns:a16="http://schemas.microsoft.com/office/drawing/2014/main" id="{03261693-CD84-FB7A-AD66-C2EEC7DCAE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291" y="426268"/>
            <a:ext cx="1503527" cy="1864305"/>
          </a:xfrm>
          <a:prstGeom prst="rect">
            <a:avLst/>
          </a:prstGeom>
          <a:noFill/>
          <a:extLst>
            <a:ext uri="{909E8E84-426E-40DD-AFC4-6F175D3DCCD1}">
              <a14:hiddenFill xmlns:a14="http://schemas.microsoft.com/office/drawing/2010/main">
                <a:solidFill>
                  <a:srgbClr val="FFFFFF"/>
                </a:solidFill>
              </a14:hiddenFill>
            </a:ext>
          </a:extLst>
        </p:spPr>
      </p:pic>
      <p:pic>
        <p:nvPicPr>
          <p:cNvPr id="2" name="Slika 1">
            <a:extLst>
              <a:ext uri="{FF2B5EF4-FFF2-40B4-BE49-F238E27FC236}">
                <a16:creationId xmlns:a16="http://schemas.microsoft.com/office/drawing/2014/main" id="{7C257766-8D11-457C-65EA-22F26A7A5D9A}"/>
              </a:ext>
            </a:extLst>
          </p:cNvPr>
          <p:cNvPicPr>
            <a:picLocks noChangeAspect="1"/>
          </p:cNvPicPr>
          <p:nvPr/>
        </p:nvPicPr>
        <p:blipFill>
          <a:blip r:embed="rId4"/>
          <a:stretch>
            <a:fillRect/>
          </a:stretch>
        </p:blipFill>
        <p:spPr>
          <a:xfrm>
            <a:off x="8325852" y="-13092"/>
            <a:ext cx="3382804" cy="2898682"/>
          </a:xfrm>
          <a:prstGeom prst="rect">
            <a:avLst/>
          </a:prstGeom>
        </p:spPr>
      </p:pic>
    </p:spTree>
    <p:extLst>
      <p:ext uri="{BB962C8B-B14F-4D97-AF65-F5344CB8AC3E}">
        <p14:creationId xmlns:p14="http://schemas.microsoft.com/office/powerpoint/2010/main" val="1500107241"/>
      </p:ext>
    </p:extLst>
  </p:cSld>
  <p:clrMapOvr>
    <a:masterClrMapping/>
  </p:clrMapOvr>
  <p:transition spd="slow">
    <p:wipe/>
  </p:transition>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2467</Words>
  <Application>Microsoft Office PowerPoint</Application>
  <PresentationFormat>Široki zaslon</PresentationFormat>
  <Paragraphs>223</Paragraphs>
  <Slides>25</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25</vt:i4>
      </vt:variant>
    </vt:vector>
  </HeadingPairs>
  <TitlesOfParts>
    <vt:vector size="30" baseType="lpstr">
      <vt:lpstr>Arial</vt:lpstr>
      <vt:lpstr>Calibri</vt:lpstr>
      <vt:lpstr>Calibri Light</vt:lpstr>
      <vt:lpstr>Wingdings</vt:lpstr>
      <vt:lpstr>Tema sustava Office</vt:lpstr>
      <vt:lpstr>PowerPoint prezentacija</vt:lpstr>
      <vt:lpstr>PowerPoint prezentacija</vt:lpstr>
      <vt:lpstr>PowerPoint prezentacija</vt:lpstr>
      <vt:lpstr>PowerPoint prezentacija</vt:lpstr>
      <vt:lpstr>Grad Jastrebarsko </vt:lpstr>
      <vt:lpstr>Grad Samobor </vt:lpstr>
      <vt:lpstr>Grad Sveta Nedelja </vt:lpstr>
      <vt:lpstr>Grad Zaprešić </vt:lpstr>
      <vt:lpstr>Općina Brdovec </vt:lpstr>
      <vt:lpstr>Općina Dubravica </vt:lpstr>
      <vt:lpstr>Općina Klinča Sela </vt:lpstr>
      <vt:lpstr>Općina Luka </vt:lpstr>
      <vt:lpstr>Općina Marija Gorica </vt:lpstr>
      <vt:lpstr>Općina Pušća </vt:lpstr>
      <vt:lpstr>Općina Stupnik </vt:lpstr>
      <vt:lpstr>Inicijativa LAG-a SAVA –osnivanje energetske zajednice</vt:lpstr>
      <vt:lpstr>Inicijativa LAG-a SAVA –osnivanje energetske zajednice</vt:lpstr>
      <vt:lpstr>Ideja</vt:lpstr>
      <vt:lpstr>EZ U Hrvatskoj</vt:lpstr>
      <vt:lpstr>Prednosti sudjelovanja u EZ</vt:lpstr>
      <vt:lpstr>Zakon o tržištu električne energije (NN 111/21, 83/23) </vt:lpstr>
      <vt:lpstr>Radionica o energetskim zajednicama</vt:lpstr>
      <vt:lpstr>EU OKVIR</vt:lpstr>
      <vt:lpstr>Hrvatski zakonodavni okvir</vt:lpstr>
      <vt:lpstr>Hvala na pažnji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LAG SAVA</dc:creator>
  <cp:lastModifiedBy>LAG SAVA</cp:lastModifiedBy>
  <cp:revision>9</cp:revision>
  <cp:lastPrinted>2025-06-11T08:13:07Z</cp:lastPrinted>
  <dcterms:created xsi:type="dcterms:W3CDTF">2025-06-04T16:53:48Z</dcterms:created>
  <dcterms:modified xsi:type="dcterms:W3CDTF">2025-06-11T08:22:12Z</dcterms:modified>
</cp:coreProperties>
</file>