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01" r:id="rId5"/>
    <p:sldMasterId id="2147483703" r:id="rId6"/>
    <p:sldMasterId id="2147483687" r:id="rId7"/>
  </p:sldMasterIdLst>
  <p:notesMasterIdLst>
    <p:notesMasterId r:id="rId34"/>
  </p:notesMasterIdLst>
  <p:sldIdLst>
    <p:sldId id="432" r:id="rId8"/>
    <p:sldId id="434" r:id="rId9"/>
    <p:sldId id="511" r:id="rId10"/>
    <p:sldId id="435" r:id="rId11"/>
    <p:sldId id="322" r:id="rId12"/>
    <p:sldId id="442" r:id="rId13"/>
    <p:sldId id="321" r:id="rId14"/>
    <p:sldId id="462" r:id="rId15"/>
    <p:sldId id="473" r:id="rId16"/>
    <p:sldId id="343" r:id="rId17"/>
    <p:sldId id="471" r:id="rId18"/>
    <p:sldId id="414" r:id="rId19"/>
    <p:sldId id="439" r:id="rId20"/>
    <p:sldId id="424" r:id="rId21"/>
    <p:sldId id="425" r:id="rId22"/>
    <p:sldId id="426" r:id="rId23"/>
    <p:sldId id="433" r:id="rId24"/>
    <p:sldId id="431" r:id="rId25"/>
    <p:sldId id="427" r:id="rId26"/>
    <p:sldId id="428" r:id="rId27"/>
    <p:sldId id="436" r:id="rId28"/>
    <p:sldId id="440" r:id="rId29"/>
    <p:sldId id="441" r:id="rId30"/>
    <p:sldId id="438" r:id="rId31"/>
    <p:sldId id="412" r:id="rId32"/>
    <p:sldId id="41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3FB2F-6D5D-6172-492F-01E0F0DEAE5F}" name="Marine IEECP" initials="MI" userId="Marine IEECP" providerId="None"/>
  <p188:author id="{2DE2F963-0A6F-A28D-D9A8-217DDA224AC1}" name="Roberta D'Angiolella" initials="RD" userId="Roberta D'Angiolel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8"/>
    <a:srgbClr val="004160"/>
    <a:srgbClr val="2E8F00"/>
    <a:srgbClr val="79A637"/>
    <a:srgbClr val="25995C"/>
    <a:srgbClr val="697987"/>
    <a:srgbClr val="007C4F"/>
    <a:srgbClr val="A3CFF6"/>
    <a:srgbClr val="E69C24"/>
    <a:srgbClr val="447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8"/>
    <p:restoredTop sz="94857"/>
  </p:normalViewPr>
  <p:slideViewPr>
    <p:cSldViewPr snapToGrid="0">
      <p:cViewPr varScale="1">
        <p:scale>
          <a:sx n="133" d="100"/>
          <a:sy n="133" d="100"/>
        </p:scale>
        <p:origin x="240"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0AC0A-6370-4CCD-9544-8153847CDD89}" type="doc">
      <dgm:prSet loTypeId="urn:microsoft.com/office/officeart/2005/8/layout/venn1" loCatId="relationship" qsTypeId="urn:microsoft.com/office/officeart/2005/8/quickstyle/simple1" qsCatId="simple" csTypeId="urn:microsoft.com/office/officeart/2005/8/colors/accent1_2" csCatId="accent1" phldr="1"/>
      <dgm:spPr/>
    </dgm:pt>
    <dgm:pt modelId="{2BBC304A-B058-46F6-92B4-3E0BCE47D04B}">
      <dgm:prSet phldrT="[Text]" custT="1"/>
      <dgm:spPr>
        <a:solidFill>
          <a:srgbClr val="00A3D8">
            <a:alpha val="60000"/>
          </a:srgbClr>
        </a:solidFill>
      </dgm:spPr>
      <dgm:t>
        <a:bodyPr/>
        <a:lstStyle/>
        <a:p>
          <a:r>
            <a:rPr lang="en-US" sz="1800" b="1" i="0" dirty="0">
              <a:solidFill>
                <a:schemeClr val="bg1"/>
              </a:solidFill>
              <a:effectLst/>
              <a:latin typeface="+mj-lt"/>
            </a:rPr>
            <a:t>Energy poverty in the rural and peri-urban areas</a:t>
          </a:r>
          <a:endParaRPr lang="en-GB" sz="1800" dirty="0">
            <a:solidFill>
              <a:schemeClr val="bg1"/>
            </a:solidFill>
          </a:endParaRPr>
        </a:p>
      </dgm:t>
    </dgm:pt>
    <dgm:pt modelId="{07AAF1DB-3A9E-4409-98F4-E2AB66907FE2}" type="parTrans" cxnId="{550BA0B8-B1E6-4564-84D5-46144D089D86}">
      <dgm:prSet/>
      <dgm:spPr/>
      <dgm:t>
        <a:bodyPr/>
        <a:lstStyle/>
        <a:p>
          <a:endParaRPr lang="en-GB" sz="1600"/>
        </a:p>
      </dgm:t>
    </dgm:pt>
    <dgm:pt modelId="{98E37BA9-D71C-4073-83BF-177B1AE9477A}" type="sibTrans" cxnId="{550BA0B8-B1E6-4564-84D5-46144D089D86}">
      <dgm:prSet/>
      <dgm:spPr/>
      <dgm:t>
        <a:bodyPr/>
        <a:lstStyle/>
        <a:p>
          <a:endParaRPr lang="en-GB" sz="1600"/>
        </a:p>
      </dgm:t>
    </dgm:pt>
    <dgm:pt modelId="{F4950599-8168-4513-9600-46E1553F5013}">
      <dgm:prSet phldrT="[Text]" custT="1"/>
      <dgm:spPr>
        <a:solidFill>
          <a:srgbClr val="004160">
            <a:alpha val="60000"/>
          </a:srgbClr>
        </a:solidFill>
      </dgm:spPr>
      <dgm:t>
        <a:bodyPr/>
        <a:lstStyle/>
        <a:p>
          <a:r>
            <a:rPr lang="en-US" sz="1800" b="1" dirty="0">
              <a:solidFill>
                <a:schemeClr val="bg1"/>
              </a:solidFill>
              <a:latin typeface="+mj-lt"/>
            </a:rPr>
            <a:t>Energy renovation roadmaps</a:t>
          </a:r>
          <a:endParaRPr lang="en-GB" sz="1800" dirty="0">
            <a:solidFill>
              <a:schemeClr val="bg1"/>
            </a:solidFill>
          </a:endParaRPr>
        </a:p>
      </dgm:t>
    </dgm:pt>
    <dgm:pt modelId="{7780D3B9-9902-49B9-8821-869E0BA546BB}" type="parTrans" cxnId="{D4385381-406B-4021-AD8B-FEC1F556FEB2}">
      <dgm:prSet/>
      <dgm:spPr/>
      <dgm:t>
        <a:bodyPr/>
        <a:lstStyle/>
        <a:p>
          <a:endParaRPr lang="en-GB" sz="1600"/>
        </a:p>
      </dgm:t>
    </dgm:pt>
    <dgm:pt modelId="{8299B1F8-C041-4AD0-9D1F-ECFA9A157FCE}" type="sibTrans" cxnId="{D4385381-406B-4021-AD8B-FEC1F556FEB2}">
      <dgm:prSet/>
      <dgm:spPr/>
      <dgm:t>
        <a:bodyPr/>
        <a:lstStyle/>
        <a:p>
          <a:endParaRPr lang="en-GB" sz="1600"/>
        </a:p>
      </dgm:t>
    </dgm:pt>
    <dgm:pt modelId="{5BCF121C-C0FC-47AB-9587-25BC1578FF67}">
      <dgm:prSet phldrT="[Text]" custT="1"/>
      <dgm:spPr>
        <a:solidFill>
          <a:srgbClr val="2E8F00">
            <a:alpha val="60000"/>
          </a:srgbClr>
        </a:solidFill>
      </dgm:spPr>
      <dgm:t>
        <a:bodyPr/>
        <a:lstStyle/>
        <a:p>
          <a:pPr>
            <a:buNone/>
          </a:pPr>
          <a:r>
            <a:rPr lang="en-US" sz="1800" b="1" dirty="0">
              <a:solidFill>
                <a:schemeClr val="bg1"/>
              </a:solidFill>
              <a:latin typeface="+mj-lt"/>
            </a:rPr>
            <a:t>Stakeholder engagement</a:t>
          </a:r>
          <a:endParaRPr lang="en-GB" sz="1800" dirty="0">
            <a:solidFill>
              <a:schemeClr val="bg1"/>
            </a:solidFill>
          </a:endParaRPr>
        </a:p>
      </dgm:t>
    </dgm:pt>
    <dgm:pt modelId="{93F93B3D-DFFA-4369-A454-71CFA44C9671}" type="parTrans" cxnId="{1BF64BA1-B911-401B-8AC6-E004E1C737FF}">
      <dgm:prSet/>
      <dgm:spPr/>
      <dgm:t>
        <a:bodyPr/>
        <a:lstStyle/>
        <a:p>
          <a:endParaRPr lang="en-GB" sz="1600"/>
        </a:p>
      </dgm:t>
    </dgm:pt>
    <dgm:pt modelId="{AA1F841D-B221-44A6-8982-045A4503C086}" type="sibTrans" cxnId="{1BF64BA1-B911-401B-8AC6-E004E1C737FF}">
      <dgm:prSet/>
      <dgm:spPr/>
      <dgm:t>
        <a:bodyPr/>
        <a:lstStyle/>
        <a:p>
          <a:endParaRPr lang="en-GB" sz="1600"/>
        </a:p>
      </dgm:t>
    </dgm:pt>
    <dgm:pt modelId="{47D60C7B-8C6E-455C-8A1F-AF7EBF7D7ECB}" type="pres">
      <dgm:prSet presAssocID="{ACF0AC0A-6370-4CCD-9544-8153847CDD89}" presName="compositeShape" presStyleCnt="0">
        <dgm:presLayoutVars>
          <dgm:chMax val="7"/>
          <dgm:dir/>
          <dgm:resizeHandles val="exact"/>
        </dgm:presLayoutVars>
      </dgm:prSet>
      <dgm:spPr/>
    </dgm:pt>
    <dgm:pt modelId="{5662C6DF-BB86-49B0-B8E6-6DC659DE6FA7}" type="pres">
      <dgm:prSet presAssocID="{2BBC304A-B058-46F6-92B4-3E0BCE47D04B}" presName="circ1" presStyleLbl="vennNode1" presStyleIdx="0" presStyleCnt="3"/>
      <dgm:spPr/>
    </dgm:pt>
    <dgm:pt modelId="{69FC0121-00C4-4316-9057-3C49DBC94566}" type="pres">
      <dgm:prSet presAssocID="{2BBC304A-B058-46F6-92B4-3E0BCE47D04B}" presName="circ1Tx" presStyleLbl="revTx" presStyleIdx="0" presStyleCnt="0">
        <dgm:presLayoutVars>
          <dgm:chMax val="0"/>
          <dgm:chPref val="0"/>
          <dgm:bulletEnabled val="1"/>
        </dgm:presLayoutVars>
      </dgm:prSet>
      <dgm:spPr/>
    </dgm:pt>
    <dgm:pt modelId="{4C9BBB90-BF0E-464F-AAED-33E2029D5B4F}" type="pres">
      <dgm:prSet presAssocID="{F4950599-8168-4513-9600-46E1553F5013}" presName="circ2" presStyleLbl="vennNode1" presStyleIdx="1" presStyleCnt="3"/>
      <dgm:spPr/>
    </dgm:pt>
    <dgm:pt modelId="{E351FDD5-3516-47BE-B6A3-27F2E9763ED7}" type="pres">
      <dgm:prSet presAssocID="{F4950599-8168-4513-9600-46E1553F5013}" presName="circ2Tx" presStyleLbl="revTx" presStyleIdx="0" presStyleCnt="0">
        <dgm:presLayoutVars>
          <dgm:chMax val="0"/>
          <dgm:chPref val="0"/>
          <dgm:bulletEnabled val="1"/>
        </dgm:presLayoutVars>
      </dgm:prSet>
      <dgm:spPr/>
    </dgm:pt>
    <dgm:pt modelId="{88BF91C2-3EA0-4CC2-8057-020A773CEAF6}" type="pres">
      <dgm:prSet presAssocID="{5BCF121C-C0FC-47AB-9587-25BC1578FF67}" presName="circ3" presStyleLbl="vennNode1" presStyleIdx="2" presStyleCnt="3"/>
      <dgm:spPr/>
    </dgm:pt>
    <dgm:pt modelId="{474CD9C4-0C2F-4824-9504-C6BE773AE94F}" type="pres">
      <dgm:prSet presAssocID="{5BCF121C-C0FC-47AB-9587-25BC1578FF67}" presName="circ3Tx" presStyleLbl="revTx" presStyleIdx="0" presStyleCnt="0">
        <dgm:presLayoutVars>
          <dgm:chMax val="0"/>
          <dgm:chPref val="0"/>
          <dgm:bulletEnabled val="1"/>
        </dgm:presLayoutVars>
      </dgm:prSet>
      <dgm:spPr/>
    </dgm:pt>
  </dgm:ptLst>
  <dgm:cxnLst>
    <dgm:cxn modelId="{DB82F87F-DB00-4C55-941E-C5D68E1D1A91}" type="presOf" srcId="{ACF0AC0A-6370-4CCD-9544-8153847CDD89}" destId="{47D60C7B-8C6E-455C-8A1F-AF7EBF7D7ECB}" srcOrd="0" destOrd="0" presId="urn:microsoft.com/office/officeart/2005/8/layout/venn1"/>
    <dgm:cxn modelId="{1DF7EB80-9632-4F68-861C-A13BFF5A09B1}" type="presOf" srcId="{5BCF121C-C0FC-47AB-9587-25BC1578FF67}" destId="{88BF91C2-3EA0-4CC2-8057-020A773CEAF6}" srcOrd="0" destOrd="0" presId="urn:microsoft.com/office/officeart/2005/8/layout/venn1"/>
    <dgm:cxn modelId="{7C693681-6A38-4E90-9101-2E9A319395A7}" type="presOf" srcId="{2BBC304A-B058-46F6-92B4-3E0BCE47D04B}" destId="{5662C6DF-BB86-49B0-B8E6-6DC659DE6FA7}" srcOrd="0" destOrd="0" presId="urn:microsoft.com/office/officeart/2005/8/layout/venn1"/>
    <dgm:cxn modelId="{D4385381-406B-4021-AD8B-FEC1F556FEB2}" srcId="{ACF0AC0A-6370-4CCD-9544-8153847CDD89}" destId="{F4950599-8168-4513-9600-46E1553F5013}" srcOrd="1" destOrd="0" parTransId="{7780D3B9-9902-49B9-8821-869E0BA546BB}" sibTransId="{8299B1F8-C041-4AD0-9D1F-ECFA9A157FCE}"/>
    <dgm:cxn modelId="{1BF64BA1-B911-401B-8AC6-E004E1C737FF}" srcId="{ACF0AC0A-6370-4CCD-9544-8153847CDD89}" destId="{5BCF121C-C0FC-47AB-9587-25BC1578FF67}" srcOrd="2" destOrd="0" parTransId="{93F93B3D-DFFA-4369-A454-71CFA44C9671}" sibTransId="{AA1F841D-B221-44A6-8982-045A4503C086}"/>
    <dgm:cxn modelId="{550BA0B8-B1E6-4564-84D5-46144D089D86}" srcId="{ACF0AC0A-6370-4CCD-9544-8153847CDD89}" destId="{2BBC304A-B058-46F6-92B4-3E0BCE47D04B}" srcOrd="0" destOrd="0" parTransId="{07AAF1DB-3A9E-4409-98F4-E2AB66907FE2}" sibTransId="{98E37BA9-D71C-4073-83BF-177B1AE9477A}"/>
    <dgm:cxn modelId="{B401DBBB-9589-4BA1-8B46-4CE1A3CE3045}" type="presOf" srcId="{F4950599-8168-4513-9600-46E1553F5013}" destId="{E351FDD5-3516-47BE-B6A3-27F2E9763ED7}" srcOrd="1" destOrd="0" presId="urn:microsoft.com/office/officeart/2005/8/layout/venn1"/>
    <dgm:cxn modelId="{63A625BD-6ADC-4063-A2F5-8C0CEBE47243}" type="presOf" srcId="{5BCF121C-C0FC-47AB-9587-25BC1578FF67}" destId="{474CD9C4-0C2F-4824-9504-C6BE773AE94F}" srcOrd="1" destOrd="0" presId="urn:microsoft.com/office/officeart/2005/8/layout/venn1"/>
    <dgm:cxn modelId="{9E3F08C3-8331-4B6E-BC09-3D40339B0240}" type="presOf" srcId="{2BBC304A-B058-46F6-92B4-3E0BCE47D04B}" destId="{69FC0121-00C4-4316-9057-3C49DBC94566}" srcOrd="1" destOrd="0" presId="urn:microsoft.com/office/officeart/2005/8/layout/venn1"/>
    <dgm:cxn modelId="{392B1CE2-9A5A-45B2-9F35-F9BEFE922224}" type="presOf" srcId="{F4950599-8168-4513-9600-46E1553F5013}" destId="{4C9BBB90-BF0E-464F-AAED-33E2029D5B4F}" srcOrd="0" destOrd="0" presId="urn:microsoft.com/office/officeart/2005/8/layout/venn1"/>
    <dgm:cxn modelId="{1F8A6D72-838A-4D16-A6B7-393EAEC01D6C}" type="presParOf" srcId="{47D60C7B-8C6E-455C-8A1F-AF7EBF7D7ECB}" destId="{5662C6DF-BB86-49B0-B8E6-6DC659DE6FA7}" srcOrd="0" destOrd="0" presId="urn:microsoft.com/office/officeart/2005/8/layout/venn1"/>
    <dgm:cxn modelId="{F047F548-C37B-43C6-8826-D59E0BAA52E4}" type="presParOf" srcId="{47D60C7B-8C6E-455C-8A1F-AF7EBF7D7ECB}" destId="{69FC0121-00C4-4316-9057-3C49DBC94566}" srcOrd="1" destOrd="0" presId="urn:microsoft.com/office/officeart/2005/8/layout/venn1"/>
    <dgm:cxn modelId="{28480496-8B3D-4A16-886C-86FE43E87396}" type="presParOf" srcId="{47D60C7B-8C6E-455C-8A1F-AF7EBF7D7ECB}" destId="{4C9BBB90-BF0E-464F-AAED-33E2029D5B4F}" srcOrd="2" destOrd="0" presId="urn:microsoft.com/office/officeart/2005/8/layout/venn1"/>
    <dgm:cxn modelId="{F1CDE3C8-7FF6-4426-B3B3-36C9880335F2}" type="presParOf" srcId="{47D60C7B-8C6E-455C-8A1F-AF7EBF7D7ECB}" destId="{E351FDD5-3516-47BE-B6A3-27F2E9763ED7}" srcOrd="3" destOrd="0" presId="urn:microsoft.com/office/officeart/2005/8/layout/venn1"/>
    <dgm:cxn modelId="{22B320BE-06A4-408A-8F5F-F2BFC53C47C0}" type="presParOf" srcId="{47D60C7B-8C6E-455C-8A1F-AF7EBF7D7ECB}" destId="{88BF91C2-3EA0-4CC2-8057-020A773CEAF6}" srcOrd="4" destOrd="0" presId="urn:microsoft.com/office/officeart/2005/8/layout/venn1"/>
    <dgm:cxn modelId="{71E3BE47-DD9A-4956-91C3-651C90047CE7}" type="presParOf" srcId="{47D60C7B-8C6E-455C-8A1F-AF7EBF7D7ECB}" destId="{474CD9C4-0C2F-4824-9504-C6BE773AE94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2C6DF-BB86-49B0-B8E6-6DC659DE6FA7}">
      <dsp:nvSpPr>
        <dsp:cNvPr id="0" name=""/>
        <dsp:cNvSpPr/>
      </dsp:nvSpPr>
      <dsp:spPr>
        <a:xfrm>
          <a:off x="1927973" y="57649"/>
          <a:ext cx="2767184" cy="2767184"/>
        </a:xfrm>
        <a:prstGeom prst="ellipse">
          <a:avLst/>
        </a:prstGeom>
        <a:solidFill>
          <a:srgbClr val="00A3D8">
            <a:alpha val="6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bg1"/>
              </a:solidFill>
              <a:effectLst/>
              <a:latin typeface="+mj-lt"/>
            </a:rPr>
            <a:t>Energy poverty in the rural and peri-urban areas</a:t>
          </a:r>
          <a:endParaRPr lang="en-GB" sz="1800" kern="1200" dirty="0">
            <a:solidFill>
              <a:schemeClr val="bg1"/>
            </a:solidFill>
          </a:endParaRPr>
        </a:p>
      </dsp:txBody>
      <dsp:txXfrm>
        <a:off x="2296931" y="541906"/>
        <a:ext cx="2029268" cy="1245232"/>
      </dsp:txXfrm>
    </dsp:sp>
    <dsp:sp modelId="{4C9BBB90-BF0E-464F-AAED-33E2029D5B4F}">
      <dsp:nvSpPr>
        <dsp:cNvPr id="0" name=""/>
        <dsp:cNvSpPr/>
      </dsp:nvSpPr>
      <dsp:spPr>
        <a:xfrm>
          <a:off x="2926466" y="1787139"/>
          <a:ext cx="2767184" cy="2767184"/>
        </a:xfrm>
        <a:prstGeom prst="ellipse">
          <a:avLst/>
        </a:prstGeom>
        <a:solidFill>
          <a:srgbClr val="004160">
            <a:alpha val="6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rPr>
            <a:t>Energy renovation roadmaps</a:t>
          </a:r>
          <a:endParaRPr lang="en-GB" sz="1800" kern="1200" dirty="0">
            <a:solidFill>
              <a:schemeClr val="bg1"/>
            </a:solidFill>
          </a:endParaRPr>
        </a:p>
      </dsp:txBody>
      <dsp:txXfrm>
        <a:off x="3772763" y="2501995"/>
        <a:ext cx="1660310" cy="1521951"/>
      </dsp:txXfrm>
    </dsp:sp>
    <dsp:sp modelId="{88BF91C2-3EA0-4CC2-8057-020A773CEAF6}">
      <dsp:nvSpPr>
        <dsp:cNvPr id="0" name=""/>
        <dsp:cNvSpPr/>
      </dsp:nvSpPr>
      <dsp:spPr>
        <a:xfrm>
          <a:off x="929481" y="1787139"/>
          <a:ext cx="2767184" cy="2767184"/>
        </a:xfrm>
        <a:prstGeom prst="ellipse">
          <a:avLst/>
        </a:prstGeom>
        <a:solidFill>
          <a:srgbClr val="2E8F00">
            <a:alpha val="6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rPr>
            <a:t>Stakeholder engagement</a:t>
          </a:r>
          <a:endParaRPr lang="en-GB" sz="1800" kern="1200" dirty="0">
            <a:solidFill>
              <a:schemeClr val="bg1"/>
            </a:solidFill>
          </a:endParaRPr>
        </a:p>
      </dsp:txBody>
      <dsp:txXfrm>
        <a:off x="1190057" y="2501995"/>
        <a:ext cx="1660310" cy="15219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B65DB-F691-4CFE-9F26-BBD3C49A2781}" type="datetimeFigureOut">
              <a:rPr lang="en-DE" smtClean="0"/>
              <a:t>9/26/23</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A4678-7B80-4F13-9B79-CE5D5CDD5F0B}" type="slidenum">
              <a:rPr lang="en-DE" smtClean="0"/>
              <a:t>‹#›</a:t>
            </a:fld>
            <a:endParaRPr lang="en-DE"/>
          </a:p>
        </p:txBody>
      </p:sp>
    </p:spTree>
    <p:extLst>
      <p:ext uri="{BB962C8B-B14F-4D97-AF65-F5344CB8AC3E}">
        <p14:creationId xmlns:p14="http://schemas.microsoft.com/office/powerpoint/2010/main" val="279458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Times New Roman" panose="02020603050405020304" pitchFamily="18" charset="0"/>
                <a:ea typeface="SimSun" panose="02010600030101010101" pitchFamily="2" charset="-122"/>
              </a:rPr>
              <a:t>Bradshaw i Hutton u svom radu iz 1982. tako navode da je pojam energijskog siromaštva (engl. </a:t>
            </a:r>
            <a:r>
              <a:rPr lang="en-GB" sz="1800" i="1" dirty="0">
                <a:effectLst/>
                <a:latin typeface="Times New Roman" panose="02020603050405020304" pitchFamily="18" charset="0"/>
                <a:ea typeface="SimSun" panose="02010600030101010101" pitchFamily="2" charset="-122"/>
              </a:rPr>
              <a:t>Fuel Poverty</a:t>
            </a:r>
            <a:r>
              <a:rPr lang="en-GB" sz="1800" dirty="0">
                <a:effectLst/>
                <a:latin typeface="Times New Roman" panose="02020603050405020304" pitchFamily="18" charset="0"/>
                <a:ea typeface="SimSun" panose="02010600030101010101" pitchFamily="2" charset="-122"/>
              </a:rPr>
              <a:t>)</a:t>
            </a:r>
            <a:r>
              <a:rPr lang="hr-HR" sz="1800" dirty="0">
                <a:effectLst/>
                <a:latin typeface="Times New Roman" panose="02020603050405020304" pitchFamily="18" charset="0"/>
                <a:ea typeface="SimSun" panose="02010600030101010101" pitchFamily="2" charset="-122"/>
              </a:rPr>
              <a:t> sve češći fokus društvenih istraživanja počevši s energetskom krizom 1973. godine [1]. U tom razdoblju termin energijskog siromaštva prepoznat je u socijalnim politikama kao „</a:t>
            </a:r>
            <a:r>
              <a:rPr lang="hr-HR" sz="1800" b="1" dirty="0">
                <a:effectLst/>
                <a:latin typeface="Times New Roman" panose="02020603050405020304" pitchFamily="18" charset="0"/>
                <a:ea typeface="SimSun" panose="02010600030101010101" pitchFamily="2" charset="-122"/>
              </a:rPr>
              <a:t>nemogućnost da se osigura adekvatna toplina u domu</a:t>
            </a:r>
            <a:r>
              <a:rPr lang="hr-HR" sz="1800" dirty="0">
                <a:effectLst/>
                <a:latin typeface="Times New Roman" panose="02020603050405020304" pitchFamily="18" charset="0"/>
                <a:ea typeface="SimSun" panose="02010600030101010101" pitchFamily="2" charset="-122"/>
              </a:rPr>
              <a:t>“ te su kao rezultat toga počele zagovaračke aktivnosti da se osigura „</a:t>
            </a:r>
            <a:r>
              <a:rPr lang="hr-HR" sz="1800" b="1" dirty="0">
                <a:effectLst/>
                <a:latin typeface="Times New Roman" panose="02020603050405020304" pitchFamily="18" charset="0"/>
                <a:ea typeface="SimSun" panose="02010600030101010101" pitchFamily="2" charset="-122"/>
              </a:rPr>
              <a:t>pravo na energente</a:t>
            </a:r>
            <a:r>
              <a:rPr lang="hr-HR" sz="1800" dirty="0">
                <a:effectLst/>
                <a:latin typeface="Times New Roman" panose="02020603050405020304" pitchFamily="18" charset="0"/>
                <a:ea typeface="SimSun" panose="02010600030101010101" pitchFamily="2" charset="-122"/>
              </a:rPr>
              <a:t>“. </a:t>
            </a:r>
          </a:p>
          <a:p>
            <a:endParaRPr lang="hr-HR"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pPr>
              <a:defRPr/>
            </a:pPr>
            <a:fld id="{B653404B-5443-4307-BBE1-A040D112FFE0}" type="slidenum">
              <a:rPr lang="hr-HR" altLang="sr-Latn-RS" smtClean="0"/>
              <a:pPr>
                <a:defRPr/>
              </a:pPr>
              <a:t>5</a:t>
            </a:fld>
            <a:endParaRPr lang="hr-HR" altLang="sr-Latn-RS"/>
          </a:p>
        </p:txBody>
      </p:sp>
    </p:spTree>
    <p:extLst>
      <p:ext uri="{BB962C8B-B14F-4D97-AF65-F5344CB8AC3E}">
        <p14:creationId xmlns:p14="http://schemas.microsoft.com/office/powerpoint/2010/main" val="251151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653404B-5443-4307-BBE1-A040D112FFE0}" type="slidenum">
              <a:rPr lang="hr-HR" altLang="sr-Latn-RS" smtClean="0"/>
              <a:pPr>
                <a:defRPr/>
              </a:pPr>
              <a:t>7</a:t>
            </a:fld>
            <a:endParaRPr lang="hr-HR" altLang="sr-Latn-RS"/>
          </a:p>
        </p:txBody>
      </p:sp>
    </p:spTree>
    <p:extLst>
      <p:ext uri="{BB962C8B-B14F-4D97-AF65-F5344CB8AC3E}">
        <p14:creationId xmlns:p14="http://schemas.microsoft.com/office/powerpoint/2010/main" val="428779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r-HR" sz="1800" dirty="0">
                <a:effectLst/>
                <a:latin typeface="Times New Roman" panose="02020603050405020304" pitchFamily="18" charset="0"/>
                <a:ea typeface="SimSun" panose="02010600030101010101" pitchFamily="2" charset="-122"/>
                <a:cs typeface="Times New Roman" panose="02020603050405020304" pitchFamily="18" charset="0"/>
              </a:rPr>
              <a:t>Prva razina definicije je ona za potrebe statističkog praćenja, koja je prvenstveno namijenjena za praćenje pojavnosti energijskog siromaštva na lokalnoj, nacionalnoj i međunarodnoj razini. Kao što je prethodno razmatrano, definiranje praga za potrebe statističkog praćenja omogućava donositeljima odluka (i drugim javnim tijelima) praćenje situacije te procjenu utjecaja politika koje se provode. Također, jasnim definiranjem pojma na način da je mjerljiv omogućava se lakše izvješćivanje (npr. za države članice EU obvezne podnositi izvješće o stanju na polju energijskog siromaštva prema zakonodavstvu koja je prikazano u Prilogu 1). </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653404B-5443-4307-BBE1-A040D112FFE0}" type="slidenum">
              <a:rPr lang="hr-HR" altLang="sr-Latn-RS" smtClean="0"/>
              <a:pPr>
                <a:defRPr/>
              </a:pPr>
              <a:t>8</a:t>
            </a:fld>
            <a:endParaRPr lang="hr-HR" altLang="sr-Latn-RS"/>
          </a:p>
        </p:txBody>
      </p:sp>
    </p:spTree>
    <p:extLst>
      <p:ext uri="{BB962C8B-B14F-4D97-AF65-F5344CB8AC3E}">
        <p14:creationId xmlns:p14="http://schemas.microsoft.com/office/powerpoint/2010/main" val="153876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r-HR" dirty="0"/>
              <a:t>(energetska obnova zgrada uključujući zamjenu stolarije, zamjena kućanskih uređaja za energetski učinkovite);</a:t>
            </a:r>
          </a:p>
          <a:p>
            <a:r>
              <a:rPr lang="hr-HR" dirty="0"/>
              <a:t>(zamjena energenta, </a:t>
            </a:r>
            <a:r>
              <a:rPr lang="hr-HR" dirty="0" err="1"/>
              <a:t>modernizac</a:t>
            </a:r>
            <a:endParaRPr lang="hr-HR" dirty="0"/>
          </a:p>
          <a:p>
            <a:r>
              <a:rPr lang="hr-HR" dirty="0"/>
              <a:t>(s ciljem osnaživanja ranjivih potrošača i osiguravanjem lako ostvarivih i jeftinih ušteda);</a:t>
            </a:r>
            <a:r>
              <a:rPr lang="hr-HR" dirty="0" err="1"/>
              <a:t>ija</a:t>
            </a:r>
            <a:r>
              <a:rPr lang="hr-HR" dirty="0"/>
              <a:t> sustava, dogradnja sustava, postavljanje sustava gdje ga nema);</a:t>
            </a:r>
          </a:p>
          <a:p>
            <a:r>
              <a:rPr lang="hr-HR" dirty="0"/>
              <a:t>(mjere zaštite potrošača za one u situacijama ugroženosti - zabrana isključenja, osiguravanje minimalne opskrbe);</a:t>
            </a:r>
          </a:p>
          <a:p>
            <a:r>
              <a:rPr lang="hr-HR" dirty="0"/>
              <a:t>(socijalne tarife, pre-</a:t>
            </a:r>
            <a:r>
              <a:rPr lang="hr-HR" dirty="0" err="1"/>
              <a:t>paid</a:t>
            </a:r>
            <a:r>
              <a:rPr lang="hr-HR" dirty="0"/>
              <a:t> brojila); i</a:t>
            </a:r>
          </a:p>
          <a:p>
            <a:r>
              <a:rPr lang="hr-HR" dirty="0"/>
              <a:t>(razni modeli pomoći u plaćanju računa i povećavanja dohotka).</a:t>
            </a:r>
          </a:p>
          <a:p>
            <a:endParaRPr lang="hr-HR" dirty="0"/>
          </a:p>
          <a:p>
            <a:endParaRPr lang="hr-HR" dirty="0"/>
          </a:p>
        </p:txBody>
      </p:sp>
      <p:sp>
        <p:nvSpPr>
          <p:cNvPr id="4" name="Slide Number Placeholder 3"/>
          <p:cNvSpPr>
            <a:spLocks noGrp="1"/>
          </p:cNvSpPr>
          <p:nvPr>
            <p:ph type="sldNum" sz="quarter" idx="10"/>
          </p:nvPr>
        </p:nvSpPr>
        <p:spPr/>
        <p:txBody>
          <a:bodyPr/>
          <a:lstStyle/>
          <a:p>
            <a:pPr>
              <a:defRPr/>
            </a:pPr>
            <a:fld id="{63A630AE-60D7-4C54-BBBB-9121CCAFAB9E}" type="slidenum">
              <a:rPr lang="hr-HR" smtClean="0"/>
              <a:pPr>
                <a:defRPr/>
              </a:pPr>
              <a:t>10</a:t>
            </a:fld>
            <a:endParaRPr lang="hr-HR"/>
          </a:p>
        </p:txBody>
      </p:sp>
    </p:spTree>
    <p:extLst>
      <p:ext uri="{BB962C8B-B14F-4D97-AF65-F5344CB8AC3E}">
        <p14:creationId xmlns:p14="http://schemas.microsoft.com/office/powerpoint/2010/main" val="276971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B653404B-5443-4307-BBE1-A040D112FFE0}" type="slidenum">
              <a:rPr lang="hr-HR" altLang="sr-Latn-RS" smtClean="0"/>
              <a:pPr>
                <a:defRPr/>
              </a:pPr>
              <a:t>11</a:t>
            </a:fld>
            <a:endParaRPr lang="hr-HR" altLang="sr-Latn-RS"/>
          </a:p>
        </p:txBody>
      </p:sp>
    </p:spTree>
    <p:extLst>
      <p:ext uri="{BB962C8B-B14F-4D97-AF65-F5344CB8AC3E}">
        <p14:creationId xmlns:p14="http://schemas.microsoft.com/office/powerpoint/2010/main" val="329099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2875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7842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4901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39516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124499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360344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226668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folie">
    <p:spTree>
      <p:nvGrpSpPr>
        <p:cNvPr id="1" name=""/>
        <p:cNvGrpSpPr/>
        <p:nvPr/>
      </p:nvGrpSpPr>
      <p:grpSpPr>
        <a:xfrm>
          <a:off x="0" y="0"/>
          <a:ext cx="0" cy="0"/>
          <a:chOff x="0" y="0"/>
          <a:chExt cx="0" cy="0"/>
        </a:xfrm>
      </p:grpSpPr>
      <p:sp>
        <p:nvSpPr>
          <p:cNvPr id="12" name="Textplatzhalter 11"/>
          <p:cNvSpPr>
            <a:spLocks noGrp="1"/>
          </p:cNvSpPr>
          <p:nvPr>
            <p:ph type="body" sz="quarter" idx="10"/>
          </p:nvPr>
        </p:nvSpPr>
        <p:spPr>
          <a:xfrm>
            <a:off x="277450" y="198548"/>
            <a:ext cx="8026796" cy="1009507"/>
          </a:xfrm>
          <a:prstGeom prst="rect">
            <a:avLst/>
          </a:prstGeom>
          <a:noFill/>
        </p:spPr>
        <p:txBody>
          <a:bodyPr wrap="square" rtlCol="0" anchor="b">
            <a:noAutofit/>
          </a:bodyPr>
          <a:lstStyle>
            <a:lvl1pPr marL="0" indent="0">
              <a:spcBef>
                <a:spcPts val="0"/>
              </a:spcBef>
              <a:buNone/>
              <a:defRPr lang="de-DE" sz="2933" b="1" baseline="0" dirty="0" smtClean="0">
                <a:solidFill>
                  <a:schemeClr val="tx1"/>
                </a:solidFill>
                <a:latin typeface="+mj-lt"/>
              </a:defRPr>
            </a:lvl1pPr>
            <a:lvl2pPr>
              <a:defRPr lang="de-DE" sz="2400" dirty="0" smtClean="0"/>
            </a:lvl2pPr>
            <a:lvl3pPr>
              <a:defRPr lang="de-DE" sz="2400" dirty="0" smtClean="0"/>
            </a:lvl3pPr>
            <a:lvl4pPr>
              <a:defRPr lang="de-DE" sz="2400" dirty="0" smtClean="0"/>
            </a:lvl4pPr>
            <a:lvl5pPr>
              <a:defRPr lang="de-AT" sz="2400" dirty="0"/>
            </a:lvl5pPr>
          </a:lstStyle>
          <a:p>
            <a:pPr>
              <a:lnSpc>
                <a:spcPct val="90000"/>
              </a:lnSpc>
            </a:pPr>
            <a:endParaRPr lang="en-GB" sz="3200" b="1" noProof="0">
              <a:latin typeface="+mj-lt"/>
            </a:endParaRPr>
          </a:p>
        </p:txBody>
      </p:sp>
      <p:sp>
        <p:nvSpPr>
          <p:cNvPr id="19" name="Textplatzhalter 18"/>
          <p:cNvSpPr>
            <a:spLocks noGrp="1"/>
          </p:cNvSpPr>
          <p:nvPr>
            <p:ph type="body" sz="quarter" idx="11"/>
          </p:nvPr>
        </p:nvSpPr>
        <p:spPr>
          <a:xfrm>
            <a:off x="361951" y="1508787"/>
            <a:ext cx="11345333" cy="4703631"/>
          </a:xfrm>
          <a:prstGeom prst="rect">
            <a:avLst/>
          </a:prstGeom>
        </p:spPr>
        <p:txBody>
          <a:bodyPr lIns="90000">
            <a:normAutofit/>
          </a:bodyPr>
          <a:lstStyle>
            <a:lvl1pPr marL="457189" indent="-457189">
              <a:spcBef>
                <a:spcPts val="0"/>
              </a:spcBef>
              <a:spcAft>
                <a:spcPts val="800"/>
              </a:spcAft>
              <a:buClr>
                <a:schemeClr val="tx2"/>
              </a:buClr>
              <a:buFont typeface="Webdings" panose="05030102010509060703" pitchFamily="18" charset="2"/>
              <a:buChar char="4"/>
              <a:defRPr sz="2400" baseline="0"/>
            </a:lvl1pPr>
            <a:lvl2pPr marL="1066773" indent="-457189">
              <a:spcBef>
                <a:spcPts val="0"/>
              </a:spcBef>
              <a:spcAft>
                <a:spcPts val="800"/>
              </a:spcAft>
              <a:buFont typeface="Arial" panose="020B0604020202020204" pitchFamily="34" charset="0"/>
              <a:buChar char="•"/>
              <a:defRPr sz="2133"/>
            </a:lvl2pPr>
            <a:lvl3pPr marL="1523962" indent="-304792">
              <a:spcBef>
                <a:spcPts val="0"/>
              </a:spcBef>
              <a:spcAft>
                <a:spcPts val="800"/>
              </a:spcAft>
              <a:buFont typeface="Wingdings" pitchFamily="2" charset="2"/>
              <a:buChar char="§"/>
              <a:defRPr sz="2133"/>
            </a:lvl3pPr>
            <a:lvl4pPr>
              <a:spcBef>
                <a:spcPts val="0"/>
              </a:spcBef>
              <a:spcAft>
                <a:spcPts val="800"/>
              </a:spcAft>
              <a:defRPr sz="2667"/>
            </a:lvl4pPr>
            <a:lvl5pPr>
              <a:spcBef>
                <a:spcPts val="0"/>
              </a:spcBef>
              <a:spcAft>
                <a:spcPts val="800"/>
              </a:spcAft>
              <a:defRPr sz="2667"/>
            </a:lvl5pPr>
          </a:lstStyle>
          <a:p>
            <a:pPr>
              <a:spcBef>
                <a:spcPts val="0"/>
              </a:spcBef>
              <a:spcAft>
                <a:spcPts val="600"/>
              </a:spcAft>
            </a:pPr>
            <a:endParaRPr lang="en-GB" sz="2667" noProof="0"/>
          </a:p>
          <a:p>
            <a:pPr lvl="1">
              <a:spcBef>
                <a:spcPts val="0"/>
              </a:spcBef>
              <a:spcAft>
                <a:spcPts val="800"/>
              </a:spcAft>
            </a:pPr>
            <a:endParaRPr lang="en-GB" sz="2133" noProof="0"/>
          </a:p>
          <a:p>
            <a:pPr lvl="2">
              <a:spcBef>
                <a:spcPts val="0"/>
              </a:spcBef>
              <a:spcAft>
                <a:spcPts val="800"/>
              </a:spcAft>
            </a:pPr>
            <a:endParaRPr lang="en-GB" sz="2667" noProof="0"/>
          </a:p>
        </p:txBody>
      </p:sp>
      <p:sp>
        <p:nvSpPr>
          <p:cNvPr id="16" name="Slide Number Placeholder 6"/>
          <p:cNvSpPr txBox="1">
            <a:spLocks/>
          </p:cNvSpPr>
          <p:nvPr userDrawn="1"/>
        </p:nvSpPr>
        <p:spPr>
          <a:xfrm>
            <a:off x="9011840" y="6568442"/>
            <a:ext cx="2844800" cy="29154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1200" smtClean="0">
                <a:solidFill>
                  <a:srgbClr val="474747"/>
                </a:solidFill>
              </a:rPr>
              <a:pPr/>
              <a:t>‹#›</a:t>
            </a:fld>
            <a:endParaRPr lang="en-US" sz="1200">
              <a:solidFill>
                <a:srgbClr val="474747"/>
              </a:solidFill>
            </a:endParaRPr>
          </a:p>
        </p:txBody>
      </p:sp>
      <p:cxnSp>
        <p:nvCxnSpPr>
          <p:cNvPr id="18" name="Gerade Verbindung 17"/>
          <p:cNvCxnSpPr/>
          <p:nvPr userDrawn="1"/>
        </p:nvCxnSpPr>
        <p:spPr>
          <a:xfrm>
            <a:off x="361951" y="6546552"/>
            <a:ext cx="11345333" cy="0"/>
          </a:xfrm>
          <a:prstGeom prst="line">
            <a:avLst/>
          </a:prstGeom>
          <a:ln w="12700" cap="sq">
            <a:solidFill>
              <a:srgbClr val="76A11E"/>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Gerade Verbindung 17"/>
          <p:cNvCxnSpPr/>
          <p:nvPr userDrawn="1"/>
        </p:nvCxnSpPr>
        <p:spPr>
          <a:xfrm>
            <a:off x="361951" y="1316765"/>
            <a:ext cx="528000" cy="0"/>
          </a:xfrm>
          <a:prstGeom prst="line">
            <a:avLst/>
          </a:prstGeom>
          <a:ln w="12700" cap="sq">
            <a:solidFill>
              <a:schemeClr val="tx2">
                <a:lumMod val="75000"/>
              </a:schemeClr>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58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noChangeAspect="1"/>
          </p:cNvSpPr>
          <p:nvPr userDrawn="1"/>
        </p:nvSpPr>
        <p:spPr>
          <a:xfrm>
            <a:off x="79410" y="1800687"/>
            <a:ext cx="12028100" cy="500621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63687C6-19F9-C88E-599F-EAF4974E0922}"/>
              </a:ext>
            </a:extLst>
          </p:cNvPr>
          <p:cNvGrpSpPr/>
          <p:nvPr userDrawn="1"/>
        </p:nvGrpSpPr>
        <p:grpSpPr>
          <a:xfrm>
            <a:off x="974045" y="5591660"/>
            <a:ext cx="10446429" cy="767928"/>
            <a:chOff x="36560" y="450248"/>
            <a:chExt cx="4106190" cy="345426"/>
          </a:xfrm>
        </p:grpSpPr>
        <p:sp>
          <p:nvSpPr>
            <p:cNvPr id="10" name="Title 1">
              <a:extLst>
                <a:ext uri="{FF2B5EF4-FFF2-40B4-BE49-F238E27FC236}">
                  <a16:creationId xmlns:a16="http://schemas.microsoft.com/office/drawing/2014/main" id="{BC620BF1-3323-D3DD-E526-26DAF1D544FA}"/>
                </a:ext>
              </a:extLst>
            </p:cNvPr>
            <p:cNvSpPr txBox="1"/>
            <p:nvPr/>
          </p:nvSpPr>
          <p:spPr>
            <a:xfrm>
              <a:off x="511068" y="450248"/>
              <a:ext cx="3631682" cy="345425"/>
            </a:xfrm>
            <a:prstGeom prst="rect">
              <a:avLst/>
            </a:prstGeom>
            <a:noFill/>
            <a:ln cap="flat">
              <a:noFill/>
            </a:ln>
          </p:spPr>
          <p:txBody>
            <a:bodyPr vert="horz" wrap="square" lIns="91440" tIns="45720" rIns="91440" bIns="45720" anchor="b" anchorCtr="0" compatLnSpc="1">
              <a:normAutofit/>
            </a:bodyPr>
            <a:lstStyle/>
            <a:p>
              <a:pPr>
                <a:lnSpc>
                  <a:spcPct val="105000"/>
                </a:lnSpc>
                <a:spcAft>
                  <a:spcPts val="800"/>
                </a:spcAft>
              </a:pPr>
              <a:r>
                <a:rPr lang="en-GB" sz="1400" i="1" dirty="0">
                  <a:solidFill>
                    <a:schemeClr val="bg1"/>
                  </a:solidFill>
                  <a:latin typeface="+mn-lt"/>
                </a:rPr>
                <a:t>Co-funded by the European Union under project ID 101077272. Views and opinions expressed are however those of the author(s) only and do not necessarily reflect those of the European Union or CINEA. Neither the European Union nor the granting authority can be held responsible for them.</a:t>
              </a:r>
            </a:p>
          </p:txBody>
        </p:sp>
        <p:pic>
          <p:nvPicPr>
            <p:cNvPr id="11" name="Picture 10">
              <a:extLst>
                <a:ext uri="{FF2B5EF4-FFF2-40B4-BE49-F238E27FC236}">
                  <a16:creationId xmlns:a16="http://schemas.microsoft.com/office/drawing/2014/main" id="{F00B56A0-3C71-5246-F1A2-064D916568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36560" y="470244"/>
              <a:ext cx="425836" cy="325430"/>
            </a:xfrm>
            <a:prstGeom prst="rect">
              <a:avLst/>
            </a:prstGeom>
            <a:noFill/>
            <a:ln cap="flat">
              <a:noFill/>
            </a:ln>
          </p:spPr>
        </p:pic>
      </p:grpSp>
      <p:sp>
        <p:nvSpPr>
          <p:cNvPr id="4" name="Text Placeholder 2">
            <a:extLst>
              <a:ext uri="{FF2B5EF4-FFF2-40B4-BE49-F238E27FC236}">
                <a16:creationId xmlns:a16="http://schemas.microsoft.com/office/drawing/2014/main" id="{E0F11792-D8E9-8029-F04A-A5166E3E8D3E}"/>
              </a:ext>
            </a:extLst>
          </p:cNvPr>
          <p:cNvSpPr>
            <a:spLocks noGrp="1"/>
          </p:cNvSpPr>
          <p:nvPr>
            <p:ph type="body" sz="quarter" idx="10" hasCustomPrompt="1"/>
          </p:nvPr>
        </p:nvSpPr>
        <p:spPr>
          <a:xfrm>
            <a:off x="1244223" y="2487827"/>
            <a:ext cx="9522690" cy="1044575"/>
          </a:xfrm>
          <a:prstGeom prst="rect">
            <a:avLst/>
          </a:prstGeom>
        </p:spPr>
        <p:txBody>
          <a:bodyPr anchor="ctr"/>
          <a:lstStyle>
            <a:lvl1pPr marL="0" indent="0" algn="ctr">
              <a:buNone/>
              <a:defRPr sz="3200" b="1">
                <a:solidFill>
                  <a:schemeClr val="bg2"/>
                </a:solidFill>
                <a:latin typeface="+mj-lt"/>
              </a:defRPr>
            </a:lvl1pPr>
          </a:lstStyle>
          <a:p>
            <a:pPr lvl="0"/>
            <a:r>
              <a:rPr lang="en-GB" dirty="0"/>
              <a:t>Click to add the title of the presentation</a:t>
            </a:r>
          </a:p>
        </p:txBody>
      </p:sp>
      <p:sp>
        <p:nvSpPr>
          <p:cNvPr id="5" name="Text Placeholder 2">
            <a:extLst>
              <a:ext uri="{FF2B5EF4-FFF2-40B4-BE49-F238E27FC236}">
                <a16:creationId xmlns:a16="http://schemas.microsoft.com/office/drawing/2014/main" id="{4F28EE36-AC63-4DC9-F195-554C54176B6B}"/>
              </a:ext>
            </a:extLst>
          </p:cNvPr>
          <p:cNvSpPr>
            <a:spLocks noGrp="1"/>
          </p:cNvSpPr>
          <p:nvPr>
            <p:ph type="body" sz="quarter" idx="11" hasCustomPrompt="1"/>
          </p:nvPr>
        </p:nvSpPr>
        <p:spPr>
          <a:xfrm>
            <a:off x="2466181" y="3996187"/>
            <a:ext cx="7259638" cy="1044575"/>
          </a:xfrm>
          <a:prstGeom prst="rect">
            <a:avLst/>
          </a:prstGeom>
        </p:spPr>
        <p:txBody>
          <a:bodyPr anchor="ctr"/>
          <a:lstStyle>
            <a:lvl1pPr marL="0" indent="0" algn="ctr">
              <a:buNone/>
              <a:defRPr sz="2000">
                <a:solidFill>
                  <a:schemeClr val="bg2"/>
                </a:solidFill>
                <a:latin typeface="+mj-lt"/>
              </a:defRPr>
            </a:lvl1pPr>
          </a:lstStyle>
          <a:p>
            <a:pPr lvl="0"/>
            <a:r>
              <a:rPr lang="en-GB" dirty="0"/>
              <a:t>Click to add Date, location, partner and WP</a:t>
            </a:r>
          </a:p>
        </p:txBody>
      </p:sp>
      <p:pic>
        <p:nvPicPr>
          <p:cNvPr id="2" name="Picture 1" descr="A blue and green logo with a yellow star&#10;&#10;Description automatically generated">
            <a:extLst>
              <a:ext uri="{FF2B5EF4-FFF2-40B4-BE49-F238E27FC236}">
                <a16:creationId xmlns:a16="http://schemas.microsoft.com/office/drawing/2014/main" id="{BD7D0ABC-F3DF-03B7-D4D0-6AF5B0D90D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255" y="4421036"/>
            <a:ext cx="981693" cy="647917"/>
          </a:xfrm>
          <a:prstGeom prst="rect">
            <a:avLst/>
          </a:prstGeom>
        </p:spPr>
      </p:pic>
    </p:spTree>
    <p:extLst>
      <p:ext uri="{BB962C8B-B14F-4D97-AF65-F5344CB8AC3E}">
        <p14:creationId xmlns:p14="http://schemas.microsoft.com/office/powerpoint/2010/main" val="138471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A4F8FB-8C6F-95C0-1D42-314D5D42936D}"/>
              </a:ext>
            </a:extLst>
          </p:cNvPr>
          <p:cNvSpPr>
            <a:spLocks noGrp="1"/>
          </p:cNvSpPr>
          <p:nvPr>
            <p:ph type="body" sz="quarter" idx="10" hasCustomPrompt="1"/>
          </p:nvPr>
        </p:nvSpPr>
        <p:spPr>
          <a:xfrm>
            <a:off x="1265383" y="2992438"/>
            <a:ext cx="9522690" cy="1044575"/>
          </a:xfrm>
          <a:prstGeom prst="rect">
            <a:avLst/>
          </a:prstGeom>
        </p:spPr>
        <p:txBody>
          <a:bodyPr anchor="ctr"/>
          <a:lstStyle>
            <a:lvl1pPr marL="0" indent="0" algn="ctr">
              <a:buNone/>
              <a:defRPr sz="3200" b="1">
                <a:solidFill>
                  <a:schemeClr val="accent1"/>
                </a:solidFill>
                <a:latin typeface="Century Gothic" panose="020B0502020202020204" pitchFamily="34" charset="0"/>
              </a:defRPr>
            </a:lvl1pPr>
          </a:lstStyle>
          <a:p>
            <a:pPr lvl="0"/>
            <a:r>
              <a:rPr lang="en-GB" dirty="0"/>
              <a:t>Click to add the title of the presentation</a:t>
            </a:r>
          </a:p>
        </p:txBody>
      </p:sp>
      <p:sp>
        <p:nvSpPr>
          <p:cNvPr id="4" name="Text Placeholder 2">
            <a:extLst>
              <a:ext uri="{FF2B5EF4-FFF2-40B4-BE49-F238E27FC236}">
                <a16:creationId xmlns:a16="http://schemas.microsoft.com/office/drawing/2014/main" id="{83BD7D4F-871D-3F6A-4FC8-528D287AB6DD}"/>
              </a:ext>
            </a:extLst>
          </p:cNvPr>
          <p:cNvSpPr>
            <a:spLocks noGrp="1"/>
          </p:cNvSpPr>
          <p:nvPr>
            <p:ph type="body" sz="quarter" idx="11" hasCustomPrompt="1"/>
          </p:nvPr>
        </p:nvSpPr>
        <p:spPr>
          <a:xfrm>
            <a:off x="2466181" y="4161561"/>
            <a:ext cx="7259638" cy="1044575"/>
          </a:xfrm>
          <a:prstGeom prst="rect">
            <a:avLst/>
          </a:prstGeom>
        </p:spPr>
        <p:txBody>
          <a:bodyPr anchor="ctr"/>
          <a:lstStyle>
            <a:lvl1pPr marL="0" indent="0" algn="ctr">
              <a:buNone/>
              <a:defRPr sz="2000">
                <a:solidFill>
                  <a:schemeClr val="accent2"/>
                </a:solidFill>
                <a:latin typeface="Century Gothic" panose="020B0502020202020204" pitchFamily="34" charset="0"/>
              </a:defRPr>
            </a:lvl1pPr>
          </a:lstStyle>
          <a:p>
            <a:pPr lvl="0"/>
            <a:r>
              <a:rPr lang="en-GB"/>
              <a:t>Click to add Date, location, partner and WP</a:t>
            </a:r>
          </a:p>
        </p:txBody>
      </p:sp>
      <p:pic>
        <p:nvPicPr>
          <p:cNvPr id="5" name="Picture 4"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3879" y="125994"/>
            <a:ext cx="4096438" cy="1869447"/>
          </a:xfrm>
          <a:prstGeom prst="rect">
            <a:avLst/>
          </a:prstGeom>
        </p:spPr>
      </p:pic>
    </p:spTree>
    <p:extLst>
      <p:ext uri="{BB962C8B-B14F-4D97-AF65-F5344CB8AC3E}">
        <p14:creationId xmlns:p14="http://schemas.microsoft.com/office/powerpoint/2010/main" val="14918825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C2A1EDED-4C3E-4B86-8C37-4FB719057815}"/>
              </a:ext>
            </a:extLst>
          </p:cNvPr>
          <p:cNvSpPr txBox="1">
            <a:spLocks noGrp="1"/>
          </p:cNvSpPr>
          <p:nvPr>
            <p:ph type="body" sz="quarter" idx="4294967295"/>
          </p:nvPr>
        </p:nvSpPr>
        <p:spPr>
          <a:xfrm>
            <a:off x="2698916" y="4365704"/>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4546A"/>
                </a:solidFill>
                <a:uFillTx/>
                <a:latin typeface="+mj-lt"/>
              </a:defRPr>
            </a:lvl1pPr>
          </a:lstStyle>
          <a:p>
            <a:pPr lvl="0"/>
            <a:r>
              <a:rPr lang="en-US" dirty="0"/>
              <a:t>Project website</a:t>
            </a:r>
            <a:endParaRPr lang="en-DE" dirty="0"/>
          </a:p>
        </p:txBody>
      </p:sp>
      <p:sp>
        <p:nvSpPr>
          <p:cNvPr id="3" name="Text Placeholder 7">
            <a:extLst>
              <a:ext uri="{FF2B5EF4-FFF2-40B4-BE49-F238E27FC236}">
                <a16:creationId xmlns:a16="http://schemas.microsoft.com/office/drawing/2014/main" id="{7C8297D8-E0ED-3C54-3427-10D3A95BE7ED}"/>
              </a:ext>
            </a:extLst>
          </p:cNvPr>
          <p:cNvSpPr txBox="1">
            <a:spLocks noGrp="1"/>
          </p:cNvSpPr>
          <p:nvPr>
            <p:ph type="body" sz="quarter" idx="4294967295"/>
          </p:nvPr>
        </p:nvSpPr>
        <p:spPr>
          <a:xfrm>
            <a:off x="2698916" y="4767953"/>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4546A"/>
                </a:solidFill>
                <a:uFillTx/>
                <a:latin typeface="+mj-lt"/>
              </a:defRPr>
            </a:lvl1pPr>
          </a:lstStyle>
          <a:p>
            <a:pPr lvl="0"/>
            <a:r>
              <a:rPr lang="en-US"/>
              <a:t>Project e-mail</a:t>
            </a:r>
            <a:endParaRPr lang="en-DE"/>
          </a:p>
        </p:txBody>
      </p:sp>
    </p:spTree>
    <p:extLst>
      <p:ext uri="{BB962C8B-B14F-4D97-AF65-F5344CB8AC3E}">
        <p14:creationId xmlns:p14="http://schemas.microsoft.com/office/powerpoint/2010/main" val="29802429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02939" y="190778"/>
            <a:ext cx="11810719" cy="647266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3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5180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7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277273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26/09/2023</a:t>
            </a:fld>
            <a:endParaRPr lang="en-GB"/>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59748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twitter.com/search?q=#RENOVERTY&amp;src=typed_query&amp;f=live" TargetMode="External"/><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7">
            <a:extLst>
              <a:ext uri="{FF2B5EF4-FFF2-40B4-BE49-F238E27FC236}">
                <a16:creationId xmlns:a16="http://schemas.microsoft.com/office/drawing/2014/main" id="{652B7E76-7630-5F4D-9C4A-93259153C17E}"/>
              </a:ext>
            </a:extLst>
          </p:cNvPr>
          <p:cNvGrpSpPr/>
          <p:nvPr/>
        </p:nvGrpSpPr>
        <p:grpSpPr>
          <a:xfrm>
            <a:off x="3123985" y="5834799"/>
            <a:ext cx="5944029" cy="806308"/>
            <a:chOff x="4806132" y="5208102"/>
            <a:chExt cx="5944029" cy="806308"/>
          </a:xfrm>
        </p:grpSpPr>
        <p:sp>
          <p:nvSpPr>
            <p:cNvPr id="16" name="Title 1">
              <a:extLst>
                <a:ext uri="{FF2B5EF4-FFF2-40B4-BE49-F238E27FC236}">
                  <a16:creationId xmlns:a16="http://schemas.microsoft.com/office/drawing/2014/main" id="{D8040AFD-C9B7-865D-6368-4BC1ED79B4A4}"/>
                </a:ext>
              </a:extLst>
            </p:cNvPr>
            <p:cNvSpPr txBox="1"/>
            <p:nvPr/>
          </p:nvSpPr>
          <p:spPr>
            <a:xfrm>
              <a:off x="5841662" y="5208102"/>
              <a:ext cx="4908499"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dirty="0">
                  <a:solidFill>
                    <a:srgbClr val="44546A"/>
                  </a:solidFill>
                  <a:uFillTx/>
                  <a:latin typeface="Calibri Light"/>
                </a:rPr>
                <a:t>Co-funded by the European Union under project ID101077272. Views and opinions expressed are however those of the author(s) only and do not necessarily reflect those of the European Union or CINEA. Neither the European Union nor the granting authority can be held responsible for them.</a:t>
              </a:r>
            </a:p>
          </p:txBody>
        </p:sp>
        <p:pic>
          <p:nvPicPr>
            <p:cNvPr id="17" name="Picture 18">
              <a:extLst>
                <a:ext uri="{FF2B5EF4-FFF2-40B4-BE49-F238E27FC236}">
                  <a16:creationId xmlns:a16="http://schemas.microsoft.com/office/drawing/2014/main" id="{7EEA2495-8DF4-ACB3-4374-CDB433435F08}"/>
                </a:ext>
              </a:extLst>
            </p:cNvPr>
            <p:cNvPicPr>
              <a:picLocks noChangeAspect="1"/>
            </p:cNvPicPr>
            <p:nvPr/>
          </p:nvPicPr>
          <p:blipFill>
            <a:blip r:embed="rId3"/>
            <a:srcRect/>
            <a:stretch>
              <a:fillRect/>
            </a:stretch>
          </p:blipFill>
          <p:spPr>
            <a:xfrm>
              <a:off x="4806132" y="5299423"/>
              <a:ext cx="941960" cy="680834"/>
            </a:xfrm>
            <a:prstGeom prst="rect">
              <a:avLst/>
            </a:prstGeom>
            <a:noFill/>
            <a:ln cap="flat">
              <a:noFill/>
            </a:ln>
          </p:spPr>
        </p:pic>
      </p:grpSp>
      <p:pic>
        <p:nvPicPr>
          <p:cNvPr id="2052" name="Picture 667">
            <a:extLst>
              <a:ext uri="{FF2B5EF4-FFF2-40B4-BE49-F238E27FC236}">
                <a16:creationId xmlns:a16="http://schemas.microsoft.com/office/drawing/2014/main" id="{128666AE-5B21-EFF4-9DFC-72D7B754DF8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587348" y="4466376"/>
            <a:ext cx="767606" cy="76760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4">
            <a:extLst>
              <a:ext uri="{FF2B5EF4-FFF2-40B4-BE49-F238E27FC236}">
                <a16:creationId xmlns:a16="http://schemas.microsoft.com/office/drawing/2014/main" id="{35483495-7611-ED62-1C46-5472447475B8}"/>
              </a:ext>
            </a:extLst>
          </p:cNvPr>
          <p:cNvSpPr>
            <a:spLocks noChangeArrowheads="1"/>
          </p:cNvSpPr>
          <p:nvPr userDrawn="1"/>
        </p:nvSpPr>
        <p:spPr bwMode="auto">
          <a:xfrm>
            <a:off x="0" y="317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3" name="TextBox 32">
            <a:extLst>
              <a:ext uri="{FF2B5EF4-FFF2-40B4-BE49-F238E27FC236}">
                <a16:creationId xmlns:a16="http://schemas.microsoft.com/office/drawing/2014/main" id="{797F3736-5CBC-EECB-C9CB-63718FF8D1AD}"/>
              </a:ext>
            </a:extLst>
          </p:cNvPr>
          <p:cNvSpPr txBox="1"/>
          <p:nvPr userDrawn="1"/>
        </p:nvSpPr>
        <p:spPr>
          <a:xfrm>
            <a:off x="1828800" y="2258023"/>
            <a:ext cx="8340549" cy="723275"/>
          </a:xfrm>
          <a:prstGeom prst="rect">
            <a:avLst/>
          </a:prstGeom>
          <a:noFill/>
        </p:spPr>
        <p:txBody>
          <a:bodyPr wrap="square">
            <a:spAutoFit/>
          </a:bodyPr>
          <a:lstStyle/>
          <a:p>
            <a:pPr algn="ctr">
              <a:spcBef>
                <a:spcPts val="600"/>
              </a:spcBef>
              <a:tabLst>
                <a:tab pos="2865755" algn="ctr"/>
                <a:tab pos="5731510" algn="r"/>
              </a:tabLst>
            </a:pPr>
            <a:r>
              <a:rPr lang="en-GB" sz="1800" b="1" i="0" dirty="0">
                <a:solidFill>
                  <a:schemeClr val="accent2"/>
                </a:solidFill>
                <a:effectLst/>
                <a:latin typeface="+mj-lt"/>
                <a:ea typeface="MS Mincho" panose="02020609040205080304" pitchFamily="49" charset="-128"/>
                <a:cs typeface="Times New Roman" panose="02020603050405020304" pitchFamily="18" charset="0"/>
              </a:rPr>
              <a:t>Home Renovation Roadmaps to Address Energy Poverty </a:t>
            </a:r>
          </a:p>
          <a:p>
            <a:pPr algn="ctr">
              <a:spcBef>
                <a:spcPts val="600"/>
              </a:spcBef>
              <a:tabLst>
                <a:tab pos="2865755" algn="ctr"/>
                <a:tab pos="5731510" algn="r"/>
              </a:tabLst>
            </a:pPr>
            <a:r>
              <a:rPr lang="en-GB" sz="1800" b="1" i="0" dirty="0">
                <a:solidFill>
                  <a:schemeClr val="accent2"/>
                </a:solidFill>
                <a:effectLst/>
                <a:latin typeface="+mj-lt"/>
                <a:ea typeface="MS Mincho" panose="02020609040205080304" pitchFamily="49" charset="-128"/>
                <a:cs typeface="Times New Roman" panose="02020603050405020304" pitchFamily="18" charset="0"/>
              </a:rPr>
              <a:t>in Vulnerable Rural Districts</a:t>
            </a:r>
            <a:endParaRPr lang="en-GB" sz="1800" i="0" dirty="0">
              <a:solidFill>
                <a:schemeClr val="accent2"/>
              </a:solidFill>
              <a:effectLst/>
              <a:latin typeface="+mj-lt"/>
              <a:ea typeface="MS Mincho" panose="02020609040205080304" pitchFamily="49" charset="-128"/>
              <a:cs typeface="Times New Roman" panose="02020603050405020304" pitchFamily="18" charset="0"/>
            </a:endParaRPr>
          </a:p>
        </p:txBody>
      </p:sp>
      <p:sp>
        <p:nvSpPr>
          <p:cNvPr id="2" name="Rectangle 1">
            <a:extLst>
              <a:ext uri="{FF2B5EF4-FFF2-40B4-BE49-F238E27FC236}">
                <a16:creationId xmlns:a16="http://schemas.microsoft.com/office/drawing/2014/main" id="{789695CC-10A5-AACA-D9BE-A447573679FF}"/>
              </a:ext>
            </a:extLst>
          </p:cNvPr>
          <p:cNvSpPr/>
          <p:nvPr userDrawn="1"/>
        </p:nvSpPr>
        <p:spPr>
          <a:xfrm>
            <a:off x="0" y="1"/>
            <a:ext cx="12192000" cy="68580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7781" y="268748"/>
            <a:ext cx="4096438" cy="1869447"/>
          </a:xfrm>
          <a:prstGeom prst="rect">
            <a:avLst/>
          </a:prstGeom>
        </p:spPr>
      </p:pic>
      <p:pic>
        <p:nvPicPr>
          <p:cNvPr id="8" name="Picture 7" descr="Logo, company name&#10;&#10;Description automatically generated">
            <a:extLst>
              <a:ext uri="{FF2B5EF4-FFF2-40B4-BE49-F238E27FC236}">
                <a16:creationId xmlns:a16="http://schemas.microsoft.com/office/drawing/2014/main" id="{7C818C3C-CA1D-A9DD-BA16-9AB886B5D5B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189842" y="3358000"/>
            <a:ext cx="926696" cy="675742"/>
          </a:xfrm>
          <a:prstGeom prst="rect">
            <a:avLst/>
          </a:prstGeom>
        </p:spPr>
      </p:pic>
      <p:pic>
        <p:nvPicPr>
          <p:cNvPr id="10" name="Picture 9" descr="Logo, company name&#10;&#10;Description automatically generated">
            <a:extLst>
              <a:ext uri="{FF2B5EF4-FFF2-40B4-BE49-F238E27FC236}">
                <a16:creationId xmlns:a16="http://schemas.microsoft.com/office/drawing/2014/main" id="{3C2327A0-4A4E-2D3A-EF06-C3EA13201A0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538590" y="3302555"/>
            <a:ext cx="1095548" cy="776902"/>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040B4866-4F1F-F239-6B7B-DBEEA1BFC45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681288" y="3241968"/>
            <a:ext cx="1477166" cy="806509"/>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DBACABA2-65B3-C797-B39C-9E52B187CD6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406726" y="3393729"/>
            <a:ext cx="1425125" cy="582533"/>
          </a:xfrm>
          <a:prstGeom prst="rect">
            <a:avLst/>
          </a:prstGeom>
        </p:spPr>
      </p:pic>
      <p:pic>
        <p:nvPicPr>
          <p:cNvPr id="32" name="Picture 31" descr="Logo, icon&#10;&#10;Description automatically generated">
            <a:extLst>
              <a:ext uri="{FF2B5EF4-FFF2-40B4-BE49-F238E27FC236}">
                <a16:creationId xmlns:a16="http://schemas.microsoft.com/office/drawing/2014/main" id="{FEF11E19-DAB6-459D-C218-BAD5D147D54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128874" y="3231529"/>
            <a:ext cx="807049" cy="906931"/>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997B7B21-70BC-62CD-B76C-8888BA5A476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29360" y="3335152"/>
            <a:ext cx="1496221" cy="748111"/>
          </a:xfrm>
          <a:prstGeom prst="rect">
            <a:avLst/>
          </a:prstGeom>
        </p:spPr>
      </p:pic>
      <p:pic>
        <p:nvPicPr>
          <p:cNvPr id="37" name="Picture 36" descr="Logo, company name&#10;&#10;Description automatically generated">
            <a:extLst>
              <a:ext uri="{FF2B5EF4-FFF2-40B4-BE49-F238E27FC236}">
                <a16:creationId xmlns:a16="http://schemas.microsoft.com/office/drawing/2014/main" id="{B0AFB7D1-9456-DA64-DE21-5DEC9A67343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379009" y="4414092"/>
            <a:ext cx="845342" cy="845342"/>
          </a:xfrm>
          <a:prstGeom prst="rect">
            <a:avLst/>
          </a:prstGeom>
        </p:spPr>
      </p:pic>
      <p:pic>
        <p:nvPicPr>
          <p:cNvPr id="39" name="Picture 38" descr="Logo&#10;&#10;Description automatically generated">
            <a:extLst>
              <a:ext uri="{FF2B5EF4-FFF2-40B4-BE49-F238E27FC236}">
                <a16:creationId xmlns:a16="http://schemas.microsoft.com/office/drawing/2014/main" id="{5C9C2BC4-69DE-8F4F-828C-EE29D8ABE28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717951" y="4376736"/>
            <a:ext cx="903967" cy="885711"/>
          </a:xfrm>
          <a:prstGeom prst="rect">
            <a:avLst/>
          </a:prstGeom>
        </p:spPr>
      </p:pic>
      <p:pic>
        <p:nvPicPr>
          <p:cNvPr id="41" name="Picture 40" descr="Logo&#10;&#10;Description automatically generated with low confidence">
            <a:extLst>
              <a:ext uri="{FF2B5EF4-FFF2-40B4-BE49-F238E27FC236}">
                <a16:creationId xmlns:a16="http://schemas.microsoft.com/office/drawing/2014/main" id="{5C607A64-F62A-0DA7-907E-6A46AB1D5B6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7984915" y="4600973"/>
            <a:ext cx="1656655" cy="405747"/>
          </a:xfrm>
          <a:prstGeom prst="rect">
            <a:avLst/>
          </a:prstGeom>
        </p:spPr>
      </p:pic>
      <p:pic>
        <p:nvPicPr>
          <p:cNvPr id="42" name="Picture 18" descr="Contacts – AP4ISR">
            <a:extLst>
              <a:ext uri="{FF2B5EF4-FFF2-40B4-BE49-F238E27FC236}">
                <a16:creationId xmlns:a16="http://schemas.microsoft.com/office/drawing/2014/main" id="{86EFE64D-FAA4-D1C9-C298-26E5B517F401}"/>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2276803" y="4731437"/>
            <a:ext cx="1739209" cy="2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57029"/>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7">
            <a:extLst>
              <a:ext uri="{FF2B5EF4-FFF2-40B4-BE49-F238E27FC236}">
                <a16:creationId xmlns:a16="http://schemas.microsoft.com/office/drawing/2014/main" id="{652B7E76-7630-5F4D-9C4A-93259153C17E}"/>
              </a:ext>
            </a:extLst>
          </p:cNvPr>
          <p:cNvGrpSpPr/>
          <p:nvPr/>
        </p:nvGrpSpPr>
        <p:grpSpPr>
          <a:xfrm>
            <a:off x="2573318" y="5827926"/>
            <a:ext cx="7045364" cy="806308"/>
            <a:chOff x="4806132" y="5208102"/>
            <a:chExt cx="7045364" cy="806308"/>
          </a:xfrm>
        </p:grpSpPr>
        <p:sp>
          <p:nvSpPr>
            <p:cNvPr id="16" name="Title 1">
              <a:extLst>
                <a:ext uri="{FF2B5EF4-FFF2-40B4-BE49-F238E27FC236}">
                  <a16:creationId xmlns:a16="http://schemas.microsoft.com/office/drawing/2014/main" id="{D8040AFD-C9B7-865D-6368-4BC1ED79B4A4}"/>
                </a:ext>
              </a:extLst>
            </p:cNvPr>
            <p:cNvSpPr txBox="1"/>
            <p:nvPr/>
          </p:nvSpPr>
          <p:spPr>
            <a:xfrm>
              <a:off x="5841662" y="5208102"/>
              <a:ext cx="6009834"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dirty="0">
                  <a:solidFill>
                    <a:srgbClr val="44546A"/>
                  </a:solidFill>
                  <a:uFillTx/>
                  <a:latin typeface="+mj-lt"/>
                </a:rPr>
                <a:t>Co-funded by the European Union under project ID101077272. Views and opinions expressed are however those of the author(s) only and do not necessarily reflect those of the European Union or CINEA. Neither the European Union nor the granting authority can be held responsible for them.</a:t>
              </a:r>
            </a:p>
          </p:txBody>
        </p:sp>
        <p:pic>
          <p:nvPicPr>
            <p:cNvPr id="17" name="Picture 18">
              <a:extLst>
                <a:ext uri="{FF2B5EF4-FFF2-40B4-BE49-F238E27FC236}">
                  <a16:creationId xmlns:a16="http://schemas.microsoft.com/office/drawing/2014/main" id="{7EEA2495-8DF4-ACB3-4374-CDB433435F08}"/>
                </a:ext>
              </a:extLst>
            </p:cNvPr>
            <p:cNvPicPr>
              <a:picLocks noChangeAspect="1"/>
            </p:cNvPicPr>
            <p:nvPr/>
          </p:nvPicPr>
          <p:blipFill>
            <a:blip r:embed="rId4"/>
            <a:srcRect/>
            <a:stretch>
              <a:fillRect/>
            </a:stretch>
          </p:blipFill>
          <p:spPr>
            <a:xfrm>
              <a:off x="4806132" y="5299423"/>
              <a:ext cx="941960" cy="680834"/>
            </a:xfrm>
            <a:prstGeom prst="rect">
              <a:avLst/>
            </a:prstGeom>
            <a:noFill/>
            <a:ln cap="flat">
              <a:noFill/>
            </a:ln>
          </p:spPr>
        </p:pic>
      </p:grpSp>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a:extLst>
              <a:ext uri="{FF2B5EF4-FFF2-40B4-BE49-F238E27FC236}">
                <a16:creationId xmlns:a16="http://schemas.microsoft.com/office/drawing/2014/main" id="{0C25DDBF-B1CA-9B26-9BD9-62EC862118F2}"/>
              </a:ext>
            </a:extLst>
          </p:cNvPr>
          <p:cNvSpPr>
            <a:spLocks noChangeArrowheads="1"/>
          </p:cNvSpPr>
          <p:nvPr userDrawn="1"/>
        </p:nvSpPr>
        <p:spPr bwMode="auto">
          <a:xfrm>
            <a:off x="0" y="1349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15">
            <a:extLst>
              <a:ext uri="{FF2B5EF4-FFF2-40B4-BE49-F238E27FC236}">
                <a16:creationId xmlns:a16="http://schemas.microsoft.com/office/drawing/2014/main" id="{10D63705-2E62-36B6-6030-948563D91B1E}"/>
              </a:ext>
            </a:extLst>
          </p:cNvPr>
          <p:cNvSpPr>
            <a:spLocks noChangeArrowheads="1"/>
          </p:cNvSpPr>
          <p:nvPr userDrawn="1"/>
        </p:nvSpPr>
        <p:spPr bwMode="auto">
          <a:xfrm>
            <a:off x="0" y="400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E575FDC-9EDD-F4CA-8605-76DCAA374919}"/>
              </a:ext>
            </a:extLst>
          </p:cNvPr>
          <p:cNvSpPr/>
          <p:nvPr userDrawn="1"/>
        </p:nvSpPr>
        <p:spPr>
          <a:xfrm>
            <a:off x="0" y="1"/>
            <a:ext cx="12192000" cy="68580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88EE549-3E62-79EC-28E0-FD58FA82F708}"/>
              </a:ext>
            </a:extLst>
          </p:cNvPr>
          <p:cNvSpPr txBox="1"/>
          <p:nvPr userDrawn="1"/>
        </p:nvSpPr>
        <p:spPr>
          <a:xfrm>
            <a:off x="1828800" y="1985646"/>
            <a:ext cx="8340549" cy="723275"/>
          </a:xfrm>
          <a:prstGeom prst="rect">
            <a:avLst/>
          </a:prstGeom>
          <a:noFill/>
        </p:spPr>
        <p:txBody>
          <a:bodyPr wrap="square">
            <a:spAutoFit/>
          </a:bodyPr>
          <a:lstStyle/>
          <a:p>
            <a:pPr algn="ctr">
              <a:spcBef>
                <a:spcPts val="600"/>
              </a:spcBef>
              <a:tabLst>
                <a:tab pos="2865755" algn="ctr"/>
                <a:tab pos="5731510" algn="r"/>
              </a:tabLst>
            </a:pPr>
            <a:r>
              <a:rPr lang="en-GB" sz="1800" b="1" i="1" dirty="0">
                <a:solidFill>
                  <a:schemeClr val="accent2"/>
                </a:solidFill>
                <a:effectLst/>
                <a:latin typeface="+mj-lt"/>
                <a:ea typeface="MS Mincho" panose="02020609040205080304" pitchFamily="49" charset="-128"/>
                <a:cs typeface="Times New Roman" panose="02020603050405020304" pitchFamily="18" charset="0"/>
              </a:rPr>
              <a:t>Home Renovation Roadmaps to Address Energy Poverty </a:t>
            </a:r>
          </a:p>
          <a:p>
            <a:pPr algn="ctr">
              <a:spcBef>
                <a:spcPts val="600"/>
              </a:spcBef>
              <a:tabLst>
                <a:tab pos="2865755" algn="ctr"/>
                <a:tab pos="5731510" algn="r"/>
              </a:tabLst>
            </a:pPr>
            <a:r>
              <a:rPr lang="en-GB" sz="1800" b="1" i="1" dirty="0">
                <a:solidFill>
                  <a:schemeClr val="accent2"/>
                </a:solidFill>
                <a:effectLst/>
                <a:latin typeface="+mj-lt"/>
                <a:ea typeface="MS Mincho" panose="02020609040205080304" pitchFamily="49" charset="-128"/>
                <a:cs typeface="Times New Roman" panose="02020603050405020304" pitchFamily="18" charset="0"/>
              </a:rPr>
              <a:t>in Vulnerable Rural Districts</a:t>
            </a:r>
            <a:endParaRPr lang="en-GB" sz="1800" dirty="0">
              <a:solidFill>
                <a:schemeClr val="accent2"/>
              </a:solidFill>
              <a:effectLst/>
              <a:latin typeface="+mj-lt"/>
              <a:ea typeface="MS Mincho" panose="02020609040205080304" pitchFamily="49" charset="-128"/>
              <a:cs typeface="Times New Roman" panose="02020603050405020304" pitchFamily="18" charset="0"/>
            </a:endParaRPr>
          </a:p>
        </p:txBody>
      </p:sp>
      <p:cxnSp>
        <p:nvCxnSpPr>
          <p:cNvPr id="5" name="Straight Connector 4">
            <a:extLst>
              <a:ext uri="{FF2B5EF4-FFF2-40B4-BE49-F238E27FC236}">
                <a16:creationId xmlns:a16="http://schemas.microsoft.com/office/drawing/2014/main" id="{8CB5FF37-9D46-8F28-517D-62ED54E3385F}"/>
              </a:ext>
            </a:extLst>
          </p:cNvPr>
          <p:cNvCxnSpPr/>
          <p:nvPr userDrawn="1"/>
        </p:nvCxnSpPr>
        <p:spPr>
          <a:xfrm>
            <a:off x="1939748" y="2751302"/>
            <a:ext cx="8229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descr="Logo, icon&#10;&#10;Description automatically generated">
            <a:extLst>
              <a:ext uri="{FF2B5EF4-FFF2-40B4-BE49-F238E27FC236}">
                <a16:creationId xmlns:a16="http://schemas.microsoft.com/office/drawing/2014/main" id="{36B0D6D3-3114-3D11-32F1-3A4CB7CC2D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0773" y="334032"/>
            <a:ext cx="3336602" cy="1522689"/>
          </a:xfrm>
          <a:prstGeom prst="rect">
            <a:avLst/>
          </a:prstGeom>
        </p:spPr>
      </p:pic>
      <p:pic>
        <p:nvPicPr>
          <p:cNvPr id="2" name="Picture 1" descr="A blue and green logo with a yellow star&#10;&#10;Description automatically generated">
            <a:extLst>
              <a:ext uri="{FF2B5EF4-FFF2-40B4-BE49-F238E27FC236}">
                <a16:creationId xmlns:a16="http://schemas.microsoft.com/office/drawing/2014/main" id="{F08C68AC-8897-AEAF-F4AA-92776FA78C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13578" y="5907121"/>
            <a:ext cx="981693" cy="647917"/>
          </a:xfrm>
          <a:prstGeom prst="rect">
            <a:avLst/>
          </a:prstGeom>
        </p:spPr>
      </p:pic>
    </p:spTree>
    <p:extLst>
      <p:ext uri="{BB962C8B-B14F-4D97-AF65-F5344CB8AC3E}">
        <p14:creationId xmlns:p14="http://schemas.microsoft.com/office/powerpoint/2010/main" val="401883623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17">
            <a:extLst>
              <a:ext uri="{FF2B5EF4-FFF2-40B4-BE49-F238E27FC236}">
                <a16:creationId xmlns:a16="http://schemas.microsoft.com/office/drawing/2014/main" id="{16407DC2-8284-4EFB-199C-34B58483B1E1}"/>
              </a:ext>
            </a:extLst>
          </p:cNvPr>
          <p:cNvGrpSpPr/>
          <p:nvPr/>
        </p:nvGrpSpPr>
        <p:grpSpPr>
          <a:xfrm>
            <a:off x="2889731" y="5868148"/>
            <a:ext cx="6958521" cy="806308"/>
            <a:chOff x="3323615" y="5838965"/>
            <a:chExt cx="5944020" cy="806308"/>
          </a:xfrm>
        </p:grpSpPr>
        <p:sp>
          <p:nvSpPr>
            <p:cNvPr id="4" name="Title 1">
              <a:extLst>
                <a:ext uri="{FF2B5EF4-FFF2-40B4-BE49-F238E27FC236}">
                  <a16:creationId xmlns:a16="http://schemas.microsoft.com/office/drawing/2014/main" id="{79848EDB-1AFD-2A69-DE26-9C69F3313BE2}"/>
                </a:ext>
              </a:extLst>
            </p:cNvPr>
            <p:cNvSpPr txBox="1"/>
            <p:nvPr/>
          </p:nvSpPr>
          <p:spPr>
            <a:xfrm>
              <a:off x="4149022" y="5838965"/>
              <a:ext cx="5118613"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dirty="0">
                  <a:solidFill>
                    <a:srgbClr val="44546A"/>
                  </a:solidFill>
                  <a:uFillTx/>
                  <a:latin typeface="+mj-lt"/>
                </a:rPr>
                <a:t>Co-funded by the European Union under project ID 101077272. Views and opinions expressed are however those of the author(s) only and do not necessarily reflect those of the European Union or CINEA. Neither the European Union nor the granting authority can be held responsible for them.</a:t>
              </a:r>
            </a:p>
          </p:txBody>
        </p:sp>
        <p:pic>
          <p:nvPicPr>
            <p:cNvPr id="5" name="Picture 18">
              <a:extLst>
                <a:ext uri="{FF2B5EF4-FFF2-40B4-BE49-F238E27FC236}">
                  <a16:creationId xmlns:a16="http://schemas.microsoft.com/office/drawing/2014/main" id="{6B38F254-ECFB-9246-8858-D8652973423D}"/>
                </a:ext>
              </a:extLst>
            </p:cNvPr>
            <p:cNvPicPr>
              <a:picLocks noChangeAspect="1"/>
            </p:cNvPicPr>
            <p:nvPr/>
          </p:nvPicPr>
          <p:blipFill>
            <a:blip r:embed="rId3"/>
            <a:srcRect/>
            <a:stretch>
              <a:fillRect/>
            </a:stretch>
          </p:blipFill>
          <p:spPr>
            <a:xfrm>
              <a:off x="3323615" y="5930286"/>
              <a:ext cx="825407" cy="680834"/>
            </a:xfrm>
            <a:prstGeom prst="rect">
              <a:avLst/>
            </a:prstGeom>
            <a:noFill/>
            <a:ln cap="flat">
              <a:noFill/>
            </a:ln>
          </p:spPr>
        </p:pic>
      </p:grpSp>
      <p:sp>
        <p:nvSpPr>
          <p:cNvPr id="7" name="Subtitle 2">
            <a:extLst>
              <a:ext uri="{FF2B5EF4-FFF2-40B4-BE49-F238E27FC236}">
                <a16:creationId xmlns:a16="http://schemas.microsoft.com/office/drawing/2014/main" id="{9DAE6078-A682-BBA4-DDD0-7942466C8AF7}"/>
              </a:ext>
            </a:extLst>
          </p:cNvPr>
          <p:cNvSpPr txBox="1"/>
          <p:nvPr/>
        </p:nvSpPr>
        <p:spPr>
          <a:xfrm>
            <a:off x="4017308" y="2195850"/>
            <a:ext cx="3681070" cy="37583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chemeClr val="accent1"/>
                </a:solidFill>
                <a:uFillTx/>
                <a:latin typeface="+mj-lt"/>
              </a:rPr>
              <a:t>FOLLOW RENOVERTY:</a:t>
            </a:r>
            <a:endParaRPr lang="en-DE" sz="2400" b="1" i="0" u="none" strike="noStrike" kern="1200" cap="none" spc="0" baseline="0" dirty="0">
              <a:solidFill>
                <a:schemeClr val="accent1"/>
              </a:solidFill>
              <a:uFillTx/>
              <a:latin typeface="+mj-lt"/>
            </a:endParaRPr>
          </a:p>
        </p:txBody>
      </p:sp>
      <p:pic>
        <p:nvPicPr>
          <p:cNvPr id="8" name="Picture 22" descr="Icon&#10;&#10;Description automatically generated">
            <a:extLst>
              <a:ext uri="{FF2B5EF4-FFF2-40B4-BE49-F238E27FC236}">
                <a16:creationId xmlns:a16="http://schemas.microsoft.com/office/drawing/2014/main" id="{2B582C1D-DC6E-644F-9C2E-F2002646552A}"/>
              </a:ext>
            </a:extLst>
          </p:cNvPr>
          <p:cNvPicPr>
            <a:picLocks noChangeAspect="1"/>
          </p:cNvPicPr>
          <p:nvPr/>
        </p:nvPicPr>
        <p:blipFill>
          <a:blip r:embed="rId4">
            <a:duotone>
              <a:prstClr val="black"/>
              <a:schemeClr val="accent1">
                <a:tint val="45000"/>
                <a:satMod val="400000"/>
              </a:schemeClr>
            </a:duotone>
          </a:blip>
          <a:stretch>
            <a:fillRect/>
          </a:stretch>
        </p:blipFill>
        <p:spPr>
          <a:xfrm>
            <a:off x="4535961" y="4461391"/>
            <a:ext cx="359999" cy="359999"/>
          </a:xfrm>
          <a:prstGeom prst="rect">
            <a:avLst/>
          </a:prstGeom>
          <a:noFill/>
          <a:ln cap="flat">
            <a:noFill/>
          </a:ln>
        </p:spPr>
      </p:pic>
      <p:pic>
        <p:nvPicPr>
          <p:cNvPr id="9" name="Picture 24" descr="Icon&#10;&#10;Description automatically generated">
            <a:extLst>
              <a:ext uri="{FF2B5EF4-FFF2-40B4-BE49-F238E27FC236}">
                <a16:creationId xmlns:a16="http://schemas.microsoft.com/office/drawing/2014/main" id="{EFD6D79E-4AA0-FCAE-DB32-04C342C2A311}"/>
              </a:ext>
            </a:extLst>
          </p:cNvPr>
          <p:cNvPicPr>
            <a:picLocks noChangeAspect="1"/>
          </p:cNvPicPr>
          <p:nvPr/>
        </p:nvPicPr>
        <p:blipFill>
          <a:blip r:embed="rId5">
            <a:duotone>
              <a:prstClr val="black"/>
              <a:schemeClr val="accent1">
                <a:tint val="45000"/>
                <a:satMod val="400000"/>
              </a:schemeClr>
            </a:duotone>
          </a:blip>
          <a:stretch>
            <a:fillRect/>
          </a:stretch>
        </p:blipFill>
        <p:spPr>
          <a:xfrm>
            <a:off x="4535962" y="3859918"/>
            <a:ext cx="359999" cy="359999"/>
          </a:xfrm>
          <a:prstGeom prst="rect">
            <a:avLst/>
          </a:prstGeom>
          <a:noFill/>
          <a:ln cap="flat">
            <a:noFill/>
          </a:ln>
        </p:spPr>
      </p:pic>
      <p:pic>
        <p:nvPicPr>
          <p:cNvPr id="13" name="Picture 12" descr="Twitter logo history | Creative Freedom">
            <a:extLst>
              <a:ext uri="{FF2B5EF4-FFF2-40B4-BE49-F238E27FC236}">
                <a16:creationId xmlns:a16="http://schemas.microsoft.com/office/drawing/2014/main" id="{98D875EC-3500-704D-CB5B-603CAE0AF0FC}"/>
              </a:ext>
            </a:extLst>
          </p:cNvPr>
          <p:cNvPicPr>
            <a:picLocks noChangeAspect="1"/>
          </p:cNvPicPr>
          <p:nvPr userDrawn="1"/>
        </p:nvPicPr>
        <p:blipFill>
          <a:blip r:embed="rId6" cstate="screen">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494514" y="3258446"/>
            <a:ext cx="442897" cy="359998"/>
          </a:xfrm>
          <a:prstGeom prst="rect">
            <a:avLst/>
          </a:prstGeom>
          <a:noFill/>
          <a:ln>
            <a:noFill/>
          </a:ln>
        </p:spPr>
      </p:pic>
      <p:sp>
        <p:nvSpPr>
          <p:cNvPr id="2" name="TextBox 1">
            <a:extLst>
              <a:ext uri="{FF2B5EF4-FFF2-40B4-BE49-F238E27FC236}">
                <a16:creationId xmlns:a16="http://schemas.microsoft.com/office/drawing/2014/main" id="{C2F6F057-EAAB-ACC0-C566-B5C9C3B43E3B}"/>
              </a:ext>
            </a:extLst>
          </p:cNvPr>
          <p:cNvSpPr txBox="1"/>
          <p:nvPr userDrawn="1"/>
        </p:nvSpPr>
        <p:spPr>
          <a:xfrm>
            <a:off x="5120291" y="3238783"/>
            <a:ext cx="1829150" cy="369332"/>
          </a:xfrm>
          <a:prstGeom prst="rect">
            <a:avLst/>
          </a:prstGeom>
          <a:noFill/>
        </p:spPr>
        <p:txBody>
          <a:bodyPr wrap="square">
            <a:spAutoFit/>
          </a:bodyPr>
          <a:lstStyle/>
          <a:p>
            <a:pPr algn="ctr">
              <a:spcBef>
                <a:spcPts val="600"/>
              </a:spcBef>
              <a:tabLst>
                <a:tab pos="2865755" algn="ctr"/>
                <a:tab pos="5731510" algn="r"/>
              </a:tabLst>
            </a:pPr>
            <a:r>
              <a:rPr lang="en-GB" sz="1800" b="1" i="0" dirty="0">
                <a:solidFill>
                  <a:srgbClr val="79A637"/>
                </a:solidFill>
                <a:effectLst/>
                <a:latin typeface="+mj-lt"/>
                <a:ea typeface="MS Mincho" panose="02020609040205080304" pitchFamily="49" charset="-128"/>
                <a:cs typeface="Times New Roman" panose="02020603050405020304" pitchFamily="18" charset="0"/>
                <a:hlinkClick r:id="rId7"/>
              </a:rPr>
              <a:t>#RENOVERTY</a:t>
            </a:r>
            <a:endParaRPr lang="en-GB" sz="1800" i="0" dirty="0">
              <a:solidFill>
                <a:srgbClr val="79A637"/>
              </a:solidFill>
              <a:effectLst/>
              <a:latin typeface="+mj-lt"/>
              <a:ea typeface="MS Mincho" panose="02020609040205080304" pitchFamily="49" charset="-128"/>
              <a:cs typeface="Times New Roman" panose="02020603050405020304" pitchFamily="18" charset="0"/>
            </a:endParaRPr>
          </a:p>
        </p:txBody>
      </p:sp>
      <p:pic>
        <p:nvPicPr>
          <p:cNvPr id="12" name="Picture 11"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6647" y="205666"/>
            <a:ext cx="4096438" cy="1869447"/>
          </a:xfrm>
          <a:prstGeom prst="rect">
            <a:avLst/>
          </a:prstGeom>
        </p:spPr>
      </p:pic>
    </p:spTree>
    <p:extLst>
      <p:ext uri="{BB962C8B-B14F-4D97-AF65-F5344CB8AC3E}">
        <p14:creationId xmlns:p14="http://schemas.microsoft.com/office/powerpoint/2010/main" val="152464431"/>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68124" y="321014"/>
            <a:ext cx="11896877" cy="653698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46546"/>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Logo, icon&#10;&#10;Description automatically generated">
            <a:extLst>
              <a:ext uri="{FF2B5EF4-FFF2-40B4-BE49-F238E27FC236}">
                <a16:creationId xmlns:a16="http://schemas.microsoft.com/office/drawing/2014/main" id="{DBC5E4B3-D2A3-61DA-F4BA-4BF166AC36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49905" y="244474"/>
            <a:ext cx="2073971" cy="946476"/>
          </a:xfrm>
          <a:prstGeom prst="rect">
            <a:avLst/>
          </a:prstGeom>
        </p:spPr>
      </p:pic>
      <p:pic>
        <p:nvPicPr>
          <p:cNvPr id="4" name="Picture 3" descr="A blue and green logo with a yellow star&#10;&#10;Description automatically generated">
            <a:extLst>
              <a:ext uri="{FF2B5EF4-FFF2-40B4-BE49-F238E27FC236}">
                <a16:creationId xmlns:a16="http://schemas.microsoft.com/office/drawing/2014/main" id="{AF2B86B0-B7E4-5AC7-8F19-86F6FFCF594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4423" y="322587"/>
            <a:ext cx="981693" cy="647917"/>
          </a:xfrm>
          <a:prstGeom prst="rect">
            <a:avLst/>
          </a:prstGeom>
        </p:spPr>
      </p:pic>
    </p:spTree>
    <p:extLst>
      <p:ext uri="{BB962C8B-B14F-4D97-AF65-F5344CB8AC3E}">
        <p14:creationId xmlns:p14="http://schemas.microsoft.com/office/powerpoint/2010/main" val="42543678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6"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diagramLayout" Target="../diagrams/layout1.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34.png"/><Relationship Id="rId5" Type="http://schemas.openxmlformats.org/officeDocument/2006/relationships/diagramColors" Target="../diagrams/colors1.xml"/><Relationship Id="rId10" Type="http://schemas.openxmlformats.org/officeDocument/2006/relationships/image" Target="../media/image33.svg"/><Relationship Id="rId4" Type="http://schemas.openxmlformats.org/officeDocument/2006/relationships/diagramQuickStyle" Target="../diagrams/quickStyle1.xm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vvhabazin@regea.org" TargetMode="External"/><Relationship Id="rId2" Type="http://schemas.openxmlformats.org/officeDocument/2006/relationships/hyperlink" Target="mailto:srobic@regea.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C95A5-ACAC-A9CB-67D5-664D47D00084}"/>
              </a:ext>
            </a:extLst>
          </p:cNvPr>
          <p:cNvSpPr>
            <a:spLocks noGrp="1"/>
          </p:cNvSpPr>
          <p:nvPr>
            <p:ph type="body" sz="quarter" idx="10"/>
          </p:nvPr>
        </p:nvSpPr>
        <p:spPr/>
        <p:txBody>
          <a:bodyPr/>
          <a:lstStyle/>
          <a:p>
            <a:r>
              <a:rPr lang="en-GB" dirty="0"/>
              <a:t>1. </a:t>
            </a:r>
            <a:r>
              <a:rPr lang="en-GB" dirty="0" err="1"/>
              <a:t>radionica</a:t>
            </a:r>
            <a:r>
              <a:rPr lang="en-GB" dirty="0"/>
              <a:t> u </a:t>
            </a:r>
            <a:r>
              <a:rPr lang="en-GB" dirty="0" err="1"/>
              <a:t>sklopu</a:t>
            </a:r>
            <a:r>
              <a:rPr lang="en-GB" dirty="0"/>
              <a:t> EU </a:t>
            </a:r>
            <a:r>
              <a:rPr lang="en-GB" dirty="0" err="1"/>
              <a:t>projekta</a:t>
            </a:r>
            <a:r>
              <a:rPr lang="en-GB" dirty="0"/>
              <a:t> RENOVERTY</a:t>
            </a:r>
          </a:p>
        </p:txBody>
      </p:sp>
      <p:sp>
        <p:nvSpPr>
          <p:cNvPr id="3" name="Text Placeholder 2">
            <a:extLst>
              <a:ext uri="{FF2B5EF4-FFF2-40B4-BE49-F238E27FC236}">
                <a16:creationId xmlns:a16="http://schemas.microsoft.com/office/drawing/2014/main" id="{B292EDE0-4CDF-22AD-DC83-13FA9CB3E221}"/>
              </a:ext>
            </a:extLst>
          </p:cNvPr>
          <p:cNvSpPr>
            <a:spLocks noGrp="1"/>
          </p:cNvSpPr>
          <p:nvPr>
            <p:ph type="body" sz="quarter" idx="11"/>
          </p:nvPr>
        </p:nvSpPr>
        <p:spPr>
          <a:xfrm>
            <a:off x="2463452" y="4037013"/>
            <a:ext cx="7126552" cy="1253067"/>
          </a:xfrm>
        </p:spPr>
        <p:txBody>
          <a:bodyPr/>
          <a:lstStyle/>
          <a:p>
            <a:endParaRPr lang="en-GB" dirty="0"/>
          </a:p>
          <a:p>
            <a:endParaRPr lang="en-GB" dirty="0"/>
          </a:p>
          <a:p>
            <a:endParaRPr lang="en-GB" dirty="0"/>
          </a:p>
          <a:p>
            <a:r>
              <a:rPr lang="en-GB" dirty="0" err="1"/>
              <a:t>Dr.sc</a:t>
            </a:r>
            <a:r>
              <a:rPr lang="en-GB" dirty="0"/>
              <a:t>. </a:t>
            </a:r>
            <a:r>
              <a:rPr lang="en-GB" dirty="0" err="1"/>
              <a:t>Slavica</a:t>
            </a:r>
            <a:r>
              <a:rPr lang="en-GB" dirty="0"/>
              <a:t> </a:t>
            </a:r>
            <a:r>
              <a:rPr lang="en-GB" dirty="0" err="1"/>
              <a:t>Robić</a:t>
            </a:r>
            <a:r>
              <a:rPr lang="en-GB" dirty="0"/>
              <a:t>, REGEA</a:t>
            </a:r>
          </a:p>
          <a:p>
            <a:r>
              <a:rPr lang="en-GB" dirty="0" err="1"/>
              <a:t>Valerija</a:t>
            </a:r>
            <a:r>
              <a:rPr lang="en-GB" dirty="0"/>
              <a:t> </a:t>
            </a:r>
            <a:r>
              <a:rPr lang="en-GB" dirty="0" err="1"/>
              <a:t>Vrček</a:t>
            </a:r>
            <a:r>
              <a:rPr lang="en-GB" dirty="0"/>
              <a:t> </a:t>
            </a:r>
            <a:r>
              <a:rPr lang="en-GB" dirty="0" err="1"/>
              <a:t>Habazin</a:t>
            </a:r>
            <a:r>
              <a:rPr lang="en-GB" dirty="0"/>
              <a:t>, REGEA</a:t>
            </a:r>
          </a:p>
          <a:p>
            <a:endParaRPr lang="en-GB" dirty="0"/>
          </a:p>
          <a:p>
            <a:r>
              <a:rPr lang="en-GB" sz="1600" dirty="0"/>
              <a:t>26. </a:t>
            </a:r>
            <a:r>
              <a:rPr lang="en-GB" sz="1600" dirty="0" err="1"/>
              <a:t>rujna</a:t>
            </a:r>
            <a:r>
              <a:rPr lang="en-GB" sz="1600" dirty="0"/>
              <a:t> 2023., Sveta </a:t>
            </a:r>
            <a:r>
              <a:rPr lang="en-GB" sz="1600" dirty="0" err="1"/>
              <a:t>Nedelja</a:t>
            </a:r>
            <a:endParaRPr lang="en-GB" sz="1600" dirty="0"/>
          </a:p>
          <a:p>
            <a:endParaRPr lang="en-GB" dirty="0"/>
          </a:p>
        </p:txBody>
      </p:sp>
    </p:spTree>
    <p:extLst>
      <p:ext uri="{BB962C8B-B14F-4D97-AF65-F5344CB8AC3E}">
        <p14:creationId xmlns:p14="http://schemas.microsoft.com/office/powerpoint/2010/main" val="260302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hr-HR" altLang="sr-Latn-RS" dirty="0"/>
              <a:t>Analiza postojećih pristupa i politika</a:t>
            </a:r>
            <a:endParaRPr lang="hr-HR" altLang="x-none" dirty="0"/>
          </a:p>
        </p:txBody>
      </p:sp>
      <p:sp>
        <p:nvSpPr>
          <p:cNvPr id="3" name="Content Placeholder 2"/>
          <p:cNvSpPr>
            <a:spLocks noGrp="1"/>
          </p:cNvSpPr>
          <p:nvPr>
            <p:ph idx="1"/>
          </p:nvPr>
        </p:nvSpPr>
        <p:spPr/>
        <p:txBody>
          <a:bodyPr>
            <a:noAutofit/>
          </a:bodyPr>
          <a:lstStyle/>
          <a:p>
            <a:pPr>
              <a:defRPr/>
            </a:pPr>
            <a:r>
              <a:rPr lang="hr-HR" sz="3200" dirty="0"/>
              <a:t>Glavni instrumenti:</a:t>
            </a:r>
          </a:p>
          <a:p>
            <a:pPr lvl="1">
              <a:defRPr/>
            </a:pPr>
            <a:r>
              <a:rPr lang="hr-HR" dirty="0"/>
              <a:t>Energetska učinkovitost </a:t>
            </a:r>
          </a:p>
          <a:p>
            <a:pPr lvl="1">
              <a:defRPr/>
            </a:pPr>
            <a:r>
              <a:rPr lang="hr-HR" dirty="0"/>
              <a:t>Poboljšanja sustava grijanja</a:t>
            </a:r>
          </a:p>
          <a:p>
            <a:pPr lvl="1">
              <a:defRPr/>
            </a:pPr>
            <a:r>
              <a:rPr lang="hr-HR" dirty="0"/>
              <a:t>Informiranje i savjetovanje s provedbom jednostavnih mjera energetske učinkovitosti</a:t>
            </a:r>
          </a:p>
          <a:p>
            <a:pPr lvl="1">
              <a:defRPr/>
            </a:pPr>
            <a:r>
              <a:rPr lang="hr-HR" dirty="0"/>
              <a:t>Zaštita</a:t>
            </a:r>
          </a:p>
          <a:p>
            <a:pPr lvl="1">
              <a:defRPr/>
            </a:pPr>
            <a:r>
              <a:rPr lang="hr-HR" dirty="0"/>
              <a:t>Regulacija cijena za ranjive potrošače</a:t>
            </a:r>
          </a:p>
          <a:p>
            <a:pPr lvl="1">
              <a:defRPr/>
            </a:pPr>
            <a:r>
              <a:rPr lang="hr-HR" dirty="0"/>
              <a:t>Izravna financijska pomoć</a:t>
            </a:r>
          </a:p>
          <a:p>
            <a:pPr>
              <a:defRPr/>
            </a:pPr>
            <a:r>
              <a:rPr lang="hr-HR" sz="3200" dirty="0"/>
              <a:t>Nedostatak sustavnog pristupa</a:t>
            </a:r>
          </a:p>
          <a:p>
            <a:pPr lvl="1">
              <a:defRPr/>
            </a:pPr>
            <a:r>
              <a:rPr lang="hr-HR" dirty="0"/>
              <a:t>Podatci</a:t>
            </a:r>
          </a:p>
          <a:p>
            <a:pPr lvl="1">
              <a:defRPr/>
            </a:pPr>
            <a:r>
              <a:rPr lang="hr-HR" dirty="0"/>
              <a:t>Istraživanja</a:t>
            </a:r>
          </a:p>
          <a:p>
            <a:pPr lvl="1">
              <a:defRPr/>
            </a:pPr>
            <a:r>
              <a:rPr lang="hr-HR" dirty="0"/>
              <a:t>Politike</a:t>
            </a:r>
          </a:p>
        </p:txBody>
      </p:sp>
    </p:spTree>
    <p:extLst>
      <p:ext uri="{BB962C8B-B14F-4D97-AF65-F5344CB8AC3E}">
        <p14:creationId xmlns:p14="http://schemas.microsoft.com/office/powerpoint/2010/main" val="261375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532B-687D-4D5F-9C66-59B518B1F6B6}"/>
              </a:ext>
            </a:extLst>
          </p:cNvPr>
          <p:cNvSpPr>
            <a:spLocks noGrp="1"/>
          </p:cNvSpPr>
          <p:nvPr>
            <p:ph type="title"/>
          </p:nvPr>
        </p:nvSpPr>
        <p:spPr/>
        <p:txBody>
          <a:bodyPr/>
          <a:lstStyle/>
          <a:p>
            <a:r>
              <a:rPr lang="hr-HR" dirty="0"/>
              <a:t>Zaključak</a:t>
            </a:r>
            <a:endParaRPr lang="en-US" dirty="0"/>
          </a:p>
        </p:txBody>
      </p:sp>
      <p:sp>
        <p:nvSpPr>
          <p:cNvPr id="3" name="Content Placeholder 2">
            <a:extLst>
              <a:ext uri="{FF2B5EF4-FFF2-40B4-BE49-F238E27FC236}">
                <a16:creationId xmlns:a16="http://schemas.microsoft.com/office/drawing/2014/main" id="{A594556E-AD44-427E-8DF8-CD7EA38DB737}"/>
              </a:ext>
            </a:extLst>
          </p:cNvPr>
          <p:cNvSpPr>
            <a:spLocks noGrp="1"/>
          </p:cNvSpPr>
          <p:nvPr>
            <p:ph idx="1"/>
          </p:nvPr>
        </p:nvSpPr>
        <p:spPr/>
        <p:txBody>
          <a:bodyPr>
            <a:normAutofit/>
          </a:bodyPr>
          <a:lstStyle/>
          <a:p>
            <a:r>
              <a:rPr lang="hr-HR" sz="3200" dirty="0"/>
              <a:t>Glavni pokazatelji energetskog siromaštva:</a:t>
            </a:r>
          </a:p>
          <a:p>
            <a:pPr lvl="1"/>
            <a:r>
              <a:rPr lang="hr-HR" dirty="0"/>
              <a:t>Nerazmjer dohotka kućanstva, izdataka za energiju, energetske učinkovitosti zgrade, uređaja i sustava grijanja, te lokacija</a:t>
            </a:r>
          </a:p>
          <a:p>
            <a:r>
              <a:rPr lang="hr-HR" sz="3200" dirty="0"/>
              <a:t>Loša </a:t>
            </a:r>
            <a:r>
              <a:rPr lang="hr-HR" sz="3200" dirty="0" err="1"/>
              <a:t>EnU</a:t>
            </a:r>
            <a:r>
              <a:rPr lang="hr-HR" sz="3200" dirty="0"/>
              <a:t> zgrade negativno utječe na zdravlje ukućana i sposobnost sudjelovanja u aktivnostima zajednice </a:t>
            </a:r>
          </a:p>
          <a:p>
            <a:r>
              <a:rPr lang="hr-HR" sz="3200" dirty="0"/>
              <a:t>Ruralna područja posebno pogođena!</a:t>
            </a:r>
            <a:endParaRPr lang="hr-HR" sz="3000" dirty="0"/>
          </a:p>
          <a:p>
            <a:endParaRPr lang="hr-HR" dirty="0"/>
          </a:p>
        </p:txBody>
      </p:sp>
      <p:sp>
        <p:nvSpPr>
          <p:cNvPr id="4" name="Slide Number Placeholder 3">
            <a:extLst>
              <a:ext uri="{FF2B5EF4-FFF2-40B4-BE49-F238E27FC236}">
                <a16:creationId xmlns:a16="http://schemas.microsoft.com/office/drawing/2014/main" id="{739E1E58-D76B-4710-BDA4-D8BCFD7A3968}"/>
              </a:ext>
            </a:extLst>
          </p:cNvPr>
          <p:cNvSpPr>
            <a:spLocks noGrp="1"/>
          </p:cNvSpPr>
          <p:nvPr>
            <p:ph type="sldNum" sz="quarter" idx="12"/>
          </p:nvPr>
        </p:nvSpPr>
        <p:spPr/>
        <p:txBody>
          <a:bodyPr/>
          <a:lstStyle/>
          <a:p>
            <a:pPr>
              <a:defRPr/>
            </a:pPr>
            <a:fld id="{3F137EC9-72A7-41CA-AF75-7170A4FAEC4E}" type="slidenum">
              <a:rPr lang="en-US" altLang="sr-Latn-RS" smtClean="0"/>
              <a:pPr>
                <a:defRPr/>
              </a:pPr>
              <a:t>11</a:t>
            </a:fld>
            <a:endParaRPr lang="en-US" altLang="sr-Latn-RS"/>
          </a:p>
        </p:txBody>
      </p:sp>
    </p:spTree>
    <p:extLst>
      <p:ext uri="{BB962C8B-B14F-4D97-AF65-F5344CB8AC3E}">
        <p14:creationId xmlns:p14="http://schemas.microsoft.com/office/powerpoint/2010/main" val="380105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3147-9C20-3443-A3C6-604CAD8BEB61}"/>
              </a:ext>
            </a:extLst>
          </p:cNvPr>
          <p:cNvSpPr>
            <a:spLocks noGrp="1"/>
          </p:cNvSpPr>
          <p:nvPr>
            <p:ph type="title"/>
          </p:nvPr>
        </p:nvSpPr>
        <p:spPr/>
        <p:txBody>
          <a:bodyPr/>
          <a:lstStyle/>
          <a:p>
            <a:r>
              <a:rPr lang="hr-HR" dirty="0"/>
              <a:t>Zaključak</a:t>
            </a:r>
          </a:p>
        </p:txBody>
      </p:sp>
      <p:sp>
        <p:nvSpPr>
          <p:cNvPr id="3" name="Content Placeholder 2">
            <a:extLst>
              <a:ext uri="{FF2B5EF4-FFF2-40B4-BE49-F238E27FC236}">
                <a16:creationId xmlns:a16="http://schemas.microsoft.com/office/drawing/2014/main" id="{CD2C7D30-D53B-EF48-BF9E-1A2DEEEB5008}"/>
              </a:ext>
            </a:extLst>
          </p:cNvPr>
          <p:cNvSpPr>
            <a:spLocks noGrp="1"/>
          </p:cNvSpPr>
          <p:nvPr>
            <p:ph idx="1"/>
          </p:nvPr>
        </p:nvSpPr>
        <p:spPr/>
        <p:txBody>
          <a:bodyPr/>
          <a:lstStyle/>
          <a:p>
            <a:r>
              <a:rPr lang="hr-HR" sz="3200" dirty="0"/>
              <a:t>Rješenja koja se predlažu</a:t>
            </a:r>
          </a:p>
          <a:p>
            <a:pPr lvl="1"/>
            <a:r>
              <a:rPr lang="hr-HR" sz="2800" dirty="0" err="1"/>
              <a:t>EnU</a:t>
            </a:r>
            <a:r>
              <a:rPr lang="hr-HR" sz="2800" dirty="0"/>
              <a:t> = prioritetna mjera </a:t>
            </a:r>
          </a:p>
          <a:p>
            <a:pPr lvl="1"/>
            <a:r>
              <a:rPr lang="hr-HR" sz="2800" dirty="0"/>
              <a:t>Zamjena i poboljšanje sustava grijanja</a:t>
            </a:r>
          </a:p>
          <a:p>
            <a:pPr lvl="1"/>
            <a:r>
              <a:rPr lang="hr-HR" sz="2800" dirty="0"/>
              <a:t>Sunčane elektrane – osnaživanje ranjivih potrošača</a:t>
            </a:r>
          </a:p>
          <a:p>
            <a:pPr lvl="2"/>
            <a:r>
              <a:rPr lang="hr-HR" sz="2400" dirty="0"/>
              <a:t>Energetske zajednice</a:t>
            </a:r>
          </a:p>
          <a:p>
            <a:pPr lvl="3"/>
            <a:r>
              <a:rPr lang="hr-HR" sz="2200" dirty="0"/>
              <a:t>Nužno poboljšati zakonodavstvo</a:t>
            </a:r>
          </a:p>
          <a:p>
            <a:pPr lvl="1"/>
            <a:r>
              <a:rPr lang="hr-HR" sz="2800" dirty="0"/>
              <a:t>Sustavi i mehanizmi zaštite bazirani primarno na uklanjanju uzroka, a tek sekundarno ublažavanju posljedica</a:t>
            </a:r>
          </a:p>
          <a:p>
            <a:pPr marL="0" indent="0">
              <a:buNone/>
            </a:pPr>
            <a:endParaRPr lang="hr-HR" dirty="0"/>
          </a:p>
        </p:txBody>
      </p:sp>
    </p:spTree>
    <p:extLst>
      <p:ext uri="{BB962C8B-B14F-4D97-AF65-F5344CB8AC3E}">
        <p14:creationId xmlns:p14="http://schemas.microsoft.com/office/powerpoint/2010/main" val="94296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AD65-86E1-F694-5562-FEBB9ABD89CB}"/>
              </a:ext>
            </a:extLst>
          </p:cNvPr>
          <p:cNvSpPr>
            <a:spLocks noGrp="1"/>
          </p:cNvSpPr>
          <p:nvPr>
            <p:ph type="ctrTitle"/>
          </p:nvPr>
        </p:nvSpPr>
        <p:spPr/>
        <p:txBody>
          <a:bodyPr/>
          <a:lstStyle/>
          <a:p>
            <a:r>
              <a:rPr lang="en-GB" dirty="0"/>
              <a:t>PROJEKT RENOVERTY</a:t>
            </a:r>
          </a:p>
        </p:txBody>
      </p:sp>
      <p:sp>
        <p:nvSpPr>
          <p:cNvPr id="3" name="Subtitle 2">
            <a:extLst>
              <a:ext uri="{FF2B5EF4-FFF2-40B4-BE49-F238E27FC236}">
                <a16:creationId xmlns:a16="http://schemas.microsoft.com/office/drawing/2014/main" id="{C4CEC667-83F1-39BA-09A9-180BCBCE988A}"/>
              </a:ext>
            </a:extLst>
          </p:cNvPr>
          <p:cNvSpPr>
            <a:spLocks noGrp="1"/>
          </p:cNvSpPr>
          <p:nvPr>
            <p:ph type="subTitle" idx="1"/>
          </p:nvPr>
        </p:nvSpPr>
        <p:spPr/>
        <p:txBody>
          <a:bodyPr/>
          <a:lstStyle/>
          <a:p>
            <a:r>
              <a:rPr lang="en-GB" dirty="0"/>
              <a:t>O </a:t>
            </a:r>
            <a:r>
              <a:rPr lang="en-GB" dirty="0" err="1"/>
              <a:t>projektu</a:t>
            </a:r>
            <a:endParaRPr lang="en-GB" dirty="0"/>
          </a:p>
        </p:txBody>
      </p:sp>
    </p:spTree>
    <p:extLst>
      <p:ext uri="{BB962C8B-B14F-4D97-AF65-F5344CB8AC3E}">
        <p14:creationId xmlns:p14="http://schemas.microsoft.com/office/powerpoint/2010/main" val="113598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p:txBody>
          <a:bodyPr/>
          <a:lstStyle/>
          <a:p>
            <a:r>
              <a:rPr lang="en-GB" dirty="0" err="1"/>
              <a:t>Sadržaj</a:t>
            </a:r>
            <a:endParaRPr lang="en-GB" dirty="0"/>
          </a:p>
        </p:txBody>
      </p:sp>
      <p:sp>
        <p:nvSpPr>
          <p:cNvPr id="3" name="Content Placeholder 2">
            <a:extLst>
              <a:ext uri="{FF2B5EF4-FFF2-40B4-BE49-F238E27FC236}">
                <a16:creationId xmlns:a16="http://schemas.microsoft.com/office/drawing/2014/main" id="{52A02920-AC11-CEF3-A804-1D2BB5757F5A}"/>
              </a:ext>
            </a:extLst>
          </p:cNvPr>
          <p:cNvSpPr>
            <a:spLocks noGrp="1"/>
          </p:cNvSpPr>
          <p:nvPr>
            <p:ph idx="1"/>
          </p:nvPr>
        </p:nvSpPr>
        <p:spPr>
          <a:xfrm>
            <a:off x="536331" y="1948412"/>
            <a:ext cx="7438292" cy="4038600"/>
          </a:xfrm>
        </p:spPr>
        <p:txBody>
          <a:bodyPr>
            <a:normAutofit/>
          </a:bodyPr>
          <a:lstStyle/>
          <a:p>
            <a:pPr fontAlgn="base">
              <a:lnSpc>
                <a:spcPct val="160000"/>
              </a:lnSpc>
              <a:buFont typeface="Arial" panose="020B0604020202020204" pitchFamily="34" charset="0"/>
              <a:buChar char="•"/>
            </a:pPr>
            <a:r>
              <a:rPr lang="en-GB" sz="1800" dirty="0" err="1">
                <a:solidFill>
                  <a:srgbClr val="000000"/>
                </a:solidFill>
              </a:rPr>
              <a:t>Uzroci</a:t>
            </a:r>
            <a:r>
              <a:rPr lang="en-GB" sz="1800" dirty="0">
                <a:solidFill>
                  <a:srgbClr val="000000"/>
                </a:solidFill>
              </a:rPr>
              <a:t> </a:t>
            </a:r>
            <a:r>
              <a:rPr lang="en-GB" sz="1800" dirty="0" err="1">
                <a:solidFill>
                  <a:srgbClr val="000000"/>
                </a:solidFill>
              </a:rPr>
              <a:t>energetskog</a:t>
            </a:r>
            <a:r>
              <a:rPr lang="en-GB" sz="1800" dirty="0">
                <a:solidFill>
                  <a:srgbClr val="000000"/>
                </a:solidFill>
              </a:rPr>
              <a:t> </a:t>
            </a:r>
            <a:r>
              <a:rPr lang="en-GB" sz="1800" dirty="0" err="1">
                <a:solidFill>
                  <a:srgbClr val="000000"/>
                </a:solidFill>
              </a:rPr>
              <a:t>siromaštva</a:t>
            </a:r>
            <a:r>
              <a:rPr lang="en-GB" sz="1800" dirty="0">
                <a:solidFill>
                  <a:srgbClr val="000000"/>
                </a:solidFill>
              </a:rPr>
              <a:t> </a:t>
            </a:r>
            <a:r>
              <a:rPr lang="en-GB" sz="1800" dirty="0" err="1">
                <a:solidFill>
                  <a:srgbClr val="000000"/>
                </a:solidFill>
              </a:rPr>
              <a:t>na</a:t>
            </a:r>
            <a:r>
              <a:rPr lang="en-GB" sz="1800" dirty="0">
                <a:solidFill>
                  <a:srgbClr val="000000"/>
                </a:solidFill>
              </a:rPr>
              <a:t> </a:t>
            </a:r>
            <a:r>
              <a:rPr lang="en-GB" sz="1800" dirty="0" err="1">
                <a:solidFill>
                  <a:srgbClr val="000000"/>
                </a:solidFill>
              </a:rPr>
              <a:t>lokalnoj</a:t>
            </a:r>
            <a:r>
              <a:rPr lang="en-GB" sz="1800" dirty="0">
                <a:solidFill>
                  <a:srgbClr val="000000"/>
                </a:solidFill>
              </a:rPr>
              <a:t>, </a:t>
            </a:r>
            <a:r>
              <a:rPr lang="en-GB" sz="1800" dirty="0" err="1">
                <a:solidFill>
                  <a:srgbClr val="000000"/>
                </a:solidFill>
              </a:rPr>
              <a:t>regionalnoj</a:t>
            </a:r>
            <a:r>
              <a:rPr lang="en-GB" sz="1800" dirty="0">
                <a:solidFill>
                  <a:srgbClr val="000000"/>
                </a:solidFill>
              </a:rPr>
              <a:t>, </a:t>
            </a:r>
            <a:r>
              <a:rPr lang="en-GB" sz="1800" dirty="0" err="1">
                <a:solidFill>
                  <a:srgbClr val="000000"/>
                </a:solidFill>
              </a:rPr>
              <a:t>nacionalnoj</a:t>
            </a:r>
            <a:r>
              <a:rPr lang="en-GB" sz="1800" dirty="0">
                <a:solidFill>
                  <a:srgbClr val="000000"/>
                </a:solidFill>
              </a:rPr>
              <a:t> </a:t>
            </a:r>
            <a:r>
              <a:rPr lang="en-GB" sz="1800" dirty="0" err="1">
                <a:solidFill>
                  <a:srgbClr val="000000"/>
                </a:solidFill>
              </a:rPr>
              <a:t>i</a:t>
            </a:r>
            <a:r>
              <a:rPr lang="en-GB" sz="1800" dirty="0">
                <a:solidFill>
                  <a:srgbClr val="000000"/>
                </a:solidFill>
              </a:rPr>
              <a:t> </a:t>
            </a:r>
            <a:r>
              <a:rPr lang="en-GB" sz="1800" dirty="0" err="1">
                <a:solidFill>
                  <a:srgbClr val="000000"/>
                </a:solidFill>
              </a:rPr>
              <a:t>europskoj</a:t>
            </a:r>
            <a:r>
              <a:rPr lang="en-GB" sz="1800" dirty="0">
                <a:solidFill>
                  <a:srgbClr val="000000"/>
                </a:solidFill>
              </a:rPr>
              <a:t> </a:t>
            </a:r>
            <a:r>
              <a:rPr lang="en-GB" sz="1800" dirty="0" err="1">
                <a:solidFill>
                  <a:srgbClr val="000000"/>
                </a:solidFill>
              </a:rPr>
              <a:t>razini</a:t>
            </a:r>
            <a:r>
              <a:rPr lang="en-GB" sz="1800" dirty="0">
                <a:solidFill>
                  <a:srgbClr val="000000"/>
                </a:solidFill>
              </a:rPr>
              <a:t> </a:t>
            </a:r>
            <a:r>
              <a:rPr lang="en-GB" sz="1800" dirty="0" err="1">
                <a:solidFill>
                  <a:srgbClr val="000000"/>
                </a:solidFill>
              </a:rPr>
              <a:t>postali</a:t>
            </a:r>
            <a:r>
              <a:rPr lang="en-GB" sz="1800" dirty="0">
                <a:solidFill>
                  <a:srgbClr val="000000"/>
                </a:solidFill>
              </a:rPr>
              <a:t> </a:t>
            </a:r>
            <a:r>
              <a:rPr lang="en-GB" sz="1800" dirty="0" err="1">
                <a:solidFill>
                  <a:srgbClr val="000000"/>
                </a:solidFill>
              </a:rPr>
              <a:t>su</a:t>
            </a:r>
            <a:r>
              <a:rPr lang="en-GB" sz="1800" dirty="0">
                <a:solidFill>
                  <a:srgbClr val="000000"/>
                </a:solidFill>
              </a:rPr>
              <a:t> </a:t>
            </a:r>
            <a:r>
              <a:rPr lang="en-GB" sz="1800" dirty="0" err="1">
                <a:solidFill>
                  <a:srgbClr val="000000"/>
                </a:solidFill>
              </a:rPr>
              <a:t>nedavno</a:t>
            </a:r>
            <a:r>
              <a:rPr lang="en-GB" sz="1800" dirty="0">
                <a:solidFill>
                  <a:srgbClr val="000000"/>
                </a:solidFill>
              </a:rPr>
              <a:t> </a:t>
            </a:r>
            <a:r>
              <a:rPr lang="en-GB" sz="1800" dirty="0" err="1">
                <a:solidFill>
                  <a:srgbClr val="000000"/>
                </a:solidFill>
              </a:rPr>
              <a:t>jasniji</a:t>
            </a:r>
            <a:r>
              <a:rPr lang="en-GB" sz="1800" dirty="0">
                <a:solidFill>
                  <a:srgbClr val="000000"/>
                </a:solidFill>
              </a:rPr>
              <a:t>, no </a:t>
            </a:r>
            <a:r>
              <a:rPr lang="en-GB" sz="1800" b="1" dirty="0" err="1">
                <a:solidFill>
                  <a:srgbClr val="00A3D8"/>
                </a:solidFill>
              </a:rPr>
              <a:t>nedostaje</a:t>
            </a:r>
            <a:r>
              <a:rPr lang="en-GB" sz="1800" b="1" dirty="0">
                <a:solidFill>
                  <a:srgbClr val="00A3D8"/>
                </a:solidFill>
              </a:rPr>
              <a:t> </a:t>
            </a:r>
            <a:r>
              <a:rPr lang="en-GB" sz="1800" b="1" dirty="0" err="1">
                <a:solidFill>
                  <a:srgbClr val="00A3D8"/>
                </a:solidFill>
              </a:rPr>
              <a:t>praktičnog</a:t>
            </a:r>
            <a:r>
              <a:rPr lang="en-GB" sz="1800" b="1" dirty="0">
                <a:solidFill>
                  <a:srgbClr val="00A3D8"/>
                </a:solidFill>
              </a:rPr>
              <a:t> </a:t>
            </a:r>
            <a:r>
              <a:rPr lang="en-GB" sz="1800" b="1" dirty="0" err="1">
                <a:solidFill>
                  <a:srgbClr val="00A3D8"/>
                </a:solidFill>
              </a:rPr>
              <a:t>i</a:t>
            </a:r>
            <a:r>
              <a:rPr lang="en-GB" sz="1800" b="1" dirty="0">
                <a:solidFill>
                  <a:srgbClr val="00A3D8"/>
                </a:solidFill>
              </a:rPr>
              <a:t> </a:t>
            </a:r>
            <a:r>
              <a:rPr lang="en-GB" sz="1800" b="1" dirty="0" err="1">
                <a:solidFill>
                  <a:srgbClr val="00A3D8"/>
                </a:solidFill>
              </a:rPr>
              <a:t>teoretskog</a:t>
            </a:r>
            <a:r>
              <a:rPr lang="en-GB" sz="1800" b="1" dirty="0">
                <a:solidFill>
                  <a:srgbClr val="00A3D8"/>
                </a:solidFill>
              </a:rPr>
              <a:t> </a:t>
            </a:r>
            <a:r>
              <a:rPr lang="en-GB" sz="1800" b="1" dirty="0" err="1">
                <a:solidFill>
                  <a:srgbClr val="00A3D8"/>
                </a:solidFill>
              </a:rPr>
              <a:t>iskustva</a:t>
            </a:r>
            <a:r>
              <a:rPr lang="en-GB" sz="1800" b="1" dirty="0">
                <a:solidFill>
                  <a:srgbClr val="00A3D8"/>
                </a:solidFill>
              </a:rPr>
              <a:t> </a:t>
            </a:r>
            <a:r>
              <a:rPr lang="en-GB" sz="1800" dirty="0" err="1">
                <a:solidFill>
                  <a:srgbClr val="000000"/>
                </a:solidFill>
              </a:rPr>
              <a:t>kako</a:t>
            </a:r>
            <a:r>
              <a:rPr lang="en-GB" sz="1800" dirty="0">
                <a:solidFill>
                  <a:srgbClr val="000000"/>
                </a:solidFill>
              </a:rPr>
              <a:t> </a:t>
            </a:r>
            <a:r>
              <a:rPr lang="en-GB" sz="1800" dirty="0" err="1">
                <a:solidFill>
                  <a:srgbClr val="000000"/>
                </a:solidFill>
              </a:rPr>
              <a:t>riješiti</a:t>
            </a:r>
            <a:r>
              <a:rPr lang="en-GB" sz="1800" dirty="0">
                <a:solidFill>
                  <a:srgbClr val="000000"/>
                </a:solidFill>
              </a:rPr>
              <a:t>, </a:t>
            </a:r>
            <a:r>
              <a:rPr lang="en-GB" sz="1800" dirty="0" err="1">
                <a:solidFill>
                  <a:srgbClr val="000000"/>
                </a:solidFill>
              </a:rPr>
              <a:t>odnosno</a:t>
            </a:r>
            <a:r>
              <a:rPr lang="en-GB" sz="1800" dirty="0">
                <a:solidFill>
                  <a:srgbClr val="000000"/>
                </a:solidFill>
              </a:rPr>
              <a:t> </a:t>
            </a:r>
            <a:r>
              <a:rPr lang="en-GB" sz="1800" dirty="0" err="1">
                <a:solidFill>
                  <a:srgbClr val="000000"/>
                </a:solidFill>
              </a:rPr>
              <a:t>smanjiti</a:t>
            </a:r>
            <a:r>
              <a:rPr lang="en-GB" sz="1800" dirty="0">
                <a:solidFill>
                  <a:srgbClr val="000000"/>
                </a:solidFill>
              </a:rPr>
              <a:t> taj problem u </a:t>
            </a:r>
            <a:r>
              <a:rPr lang="en-GB" sz="1800" dirty="0" err="1">
                <a:solidFill>
                  <a:srgbClr val="000000"/>
                </a:solidFill>
              </a:rPr>
              <a:t>ruralnim</a:t>
            </a:r>
            <a:r>
              <a:rPr lang="en-GB" sz="1800" dirty="0">
                <a:solidFill>
                  <a:srgbClr val="000000"/>
                </a:solidFill>
              </a:rPr>
              <a:t> </a:t>
            </a:r>
            <a:r>
              <a:rPr lang="en-GB" sz="1800" dirty="0" err="1">
                <a:solidFill>
                  <a:srgbClr val="000000"/>
                </a:solidFill>
              </a:rPr>
              <a:t>područjima</a:t>
            </a:r>
            <a:r>
              <a:rPr lang="en-GB" sz="1800" dirty="0">
                <a:solidFill>
                  <a:srgbClr val="000000"/>
                </a:solidFill>
              </a:rPr>
              <a:t>. </a:t>
            </a:r>
          </a:p>
          <a:p>
            <a:pPr fontAlgn="base">
              <a:lnSpc>
                <a:spcPct val="160000"/>
              </a:lnSpc>
              <a:buFont typeface="Arial" panose="020B0604020202020204" pitchFamily="34" charset="0"/>
              <a:buChar char="•"/>
            </a:pPr>
            <a:r>
              <a:rPr lang="en-GB" sz="1800" b="1" dirty="0" err="1">
                <a:solidFill>
                  <a:srgbClr val="00A3D8"/>
                </a:solidFill>
              </a:rPr>
              <a:t>Ruralna</a:t>
            </a:r>
            <a:r>
              <a:rPr lang="en-GB" sz="1800" b="1" dirty="0">
                <a:solidFill>
                  <a:srgbClr val="00A3D8"/>
                </a:solidFill>
              </a:rPr>
              <a:t> </a:t>
            </a:r>
            <a:r>
              <a:rPr lang="en-GB" sz="1800" b="1" dirty="0" err="1">
                <a:solidFill>
                  <a:srgbClr val="00A3D8"/>
                </a:solidFill>
              </a:rPr>
              <a:t>područja</a:t>
            </a:r>
            <a:r>
              <a:rPr lang="en-GB" sz="1800" b="1" dirty="0">
                <a:solidFill>
                  <a:srgbClr val="00A3D8"/>
                </a:solidFill>
              </a:rPr>
              <a:t> </a:t>
            </a:r>
            <a:r>
              <a:rPr lang="en-GB" sz="1800" dirty="0">
                <a:solidFill>
                  <a:srgbClr val="000000"/>
                </a:solidFill>
              </a:rPr>
              <a:t>u </a:t>
            </a:r>
            <a:r>
              <a:rPr lang="en-GB" sz="1800" dirty="0" err="1">
                <a:solidFill>
                  <a:srgbClr val="000000"/>
                </a:solidFill>
              </a:rPr>
              <a:t>Srednjoistočnoj</a:t>
            </a:r>
            <a:r>
              <a:rPr lang="en-GB" sz="1800" dirty="0">
                <a:solidFill>
                  <a:srgbClr val="000000"/>
                </a:solidFill>
              </a:rPr>
              <a:t> </a:t>
            </a:r>
            <a:r>
              <a:rPr lang="en-GB" sz="1800" dirty="0" err="1">
                <a:solidFill>
                  <a:srgbClr val="000000"/>
                </a:solidFill>
              </a:rPr>
              <a:t>Europi</a:t>
            </a:r>
            <a:r>
              <a:rPr lang="en-GB" sz="1800" dirty="0">
                <a:solidFill>
                  <a:srgbClr val="000000"/>
                </a:solidFill>
              </a:rPr>
              <a:t> (CEE), </a:t>
            </a:r>
            <a:r>
              <a:rPr lang="en-GB" sz="1800" dirty="0" err="1">
                <a:solidFill>
                  <a:srgbClr val="000000"/>
                </a:solidFill>
              </a:rPr>
              <a:t>Jugoistočnoj</a:t>
            </a:r>
            <a:r>
              <a:rPr lang="en-GB" sz="1800" dirty="0">
                <a:solidFill>
                  <a:srgbClr val="000000"/>
                </a:solidFill>
              </a:rPr>
              <a:t> </a:t>
            </a:r>
            <a:r>
              <a:rPr lang="en-GB" sz="1800" dirty="0" err="1">
                <a:solidFill>
                  <a:srgbClr val="000000"/>
                </a:solidFill>
              </a:rPr>
              <a:t>Europi</a:t>
            </a:r>
            <a:r>
              <a:rPr lang="en-GB" sz="1800" dirty="0">
                <a:solidFill>
                  <a:srgbClr val="000000"/>
                </a:solidFill>
              </a:rPr>
              <a:t> (SEE) </a:t>
            </a:r>
            <a:r>
              <a:rPr lang="en-GB" sz="1800" dirty="0" err="1">
                <a:solidFill>
                  <a:srgbClr val="000000"/>
                </a:solidFill>
              </a:rPr>
              <a:t>i</a:t>
            </a:r>
            <a:r>
              <a:rPr lang="en-GB" sz="1800" dirty="0">
                <a:solidFill>
                  <a:srgbClr val="000000"/>
                </a:solidFill>
              </a:rPr>
              <a:t> </a:t>
            </a:r>
            <a:r>
              <a:rPr lang="en-GB" sz="1800" dirty="0" err="1">
                <a:solidFill>
                  <a:srgbClr val="000000"/>
                </a:solidFill>
              </a:rPr>
              <a:t>Južnoj</a:t>
            </a:r>
            <a:r>
              <a:rPr lang="en-GB" sz="1800" dirty="0">
                <a:solidFill>
                  <a:srgbClr val="000000"/>
                </a:solidFill>
              </a:rPr>
              <a:t> </a:t>
            </a:r>
            <a:r>
              <a:rPr lang="en-GB" sz="1800" dirty="0" err="1">
                <a:solidFill>
                  <a:srgbClr val="000000"/>
                </a:solidFill>
              </a:rPr>
              <a:t>Europi</a:t>
            </a:r>
            <a:r>
              <a:rPr lang="en-GB" sz="1800" dirty="0">
                <a:solidFill>
                  <a:srgbClr val="000000"/>
                </a:solidFill>
              </a:rPr>
              <a:t> (SE Europe) </a:t>
            </a:r>
            <a:r>
              <a:rPr lang="en-GB" sz="1800" dirty="0" err="1">
                <a:solidFill>
                  <a:srgbClr val="000000"/>
                </a:solidFill>
              </a:rPr>
              <a:t>sve</a:t>
            </a:r>
            <a:r>
              <a:rPr lang="en-GB" sz="1800" dirty="0">
                <a:solidFill>
                  <a:srgbClr val="000000"/>
                </a:solidFill>
              </a:rPr>
              <a:t> </a:t>
            </a:r>
            <a:r>
              <a:rPr lang="en-GB" sz="1800" dirty="0" err="1">
                <a:solidFill>
                  <a:srgbClr val="000000"/>
                </a:solidFill>
              </a:rPr>
              <a:t>više</a:t>
            </a:r>
            <a:r>
              <a:rPr lang="en-GB" sz="1800" dirty="0">
                <a:solidFill>
                  <a:srgbClr val="000000"/>
                </a:solidFill>
              </a:rPr>
              <a:t> </a:t>
            </a:r>
            <a:r>
              <a:rPr lang="en-GB" sz="1800" dirty="0" err="1">
                <a:solidFill>
                  <a:srgbClr val="000000"/>
                </a:solidFill>
              </a:rPr>
              <a:t>zaostaju</a:t>
            </a:r>
            <a:r>
              <a:rPr lang="en-GB" sz="1800" dirty="0">
                <a:solidFill>
                  <a:srgbClr val="000000"/>
                </a:solidFill>
              </a:rPr>
              <a:t> u </a:t>
            </a:r>
            <a:r>
              <a:rPr lang="en-GB" sz="1800" dirty="0" err="1">
                <a:solidFill>
                  <a:srgbClr val="000000"/>
                </a:solidFill>
              </a:rPr>
              <a:t>energetskoj</a:t>
            </a:r>
            <a:r>
              <a:rPr lang="en-GB" sz="1800" dirty="0">
                <a:solidFill>
                  <a:srgbClr val="000000"/>
                </a:solidFill>
              </a:rPr>
              <a:t> </a:t>
            </a:r>
            <a:r>
              <a:rPr lang="en-GB" sz="1800" dirty="0" err="1">
                <a:solidFill>
                  <a:srgbClr val="000000"/>
                </a:solidFill>
              </a:rPr>
              <a:t>tranziciji</a:t>
            </a:r>
            <a:r>
              <a:rPr lang="en-GB" sz="1800" dirty="0">
                <a:solidFill>
                  <a:srgbClr val="000000"/>
                </a:solidFill>
              </a:rPr>
              <a:t> </a:t>
            </a:r>
            <a:r>
              <a:rPr lang="en-GB" sz="1800" dirty="0" err="1">
                <a:solidFill>
                  <a:srgbClr val="000000"/>
                </a:solidFill>
              </a:rPr>
              <a:t>zbog</a:t>
            </a:r>
            <a:r>
              <a:rPr lang="en-GB" sz="1800" dirty="0">
                <a:solidFill>
                  <a:srgbClr val="000000"/>
                </a:solidFill>
              </a:rPr>
              <a:t> </a:t>
            </a:r>
            <a:r>
              <a:rPr lang="en-GB" sz="1800" dirty="0" err="1">
                <a:solidFill>
                  <a:srgbClr val="000000"/>
                </a:solidFill>
              </a:rPr>
              <a:t>nedostatka</a:t>
            </a:r>
            <a:r>
              <a:rPr lang="en-GB" sz="1800" dirty="0">
                <a:solidFill>
                  <a:srgbClr val="000000"/>
                </a:solidFill>
              </a:rPr>
              <a:t> </a:t>
            </a:r>
            <a:r>
              <a:rPr lang="en-GB" sz="1800" dirty="0" err="1">
                <a:solidFill>
                  <a:srgbClr val="000000"/>
                </a:solidFill>
              </a:rPr>
              <a:t>ekonomskih</a:t>
            </a:r>
            <a:r>
              <a:rPr lang="en-GB" sz="1800" dirty="0">
                <a:solidFill>
                  <a:srgbClr val="000000"/>
                </a:solidFill>
              </a:rPr>
              <a:t> </a:t>
            </a:r>
            <a:r>
              <a:rPr lang="en-GB" sz="1800" dirty="0" err="1">
                <a:solidFill>
                  <a:srgbClr val="000000"/>
                </a:solidFill>
              </a:rPr>
              <a:t>mogućnosti</a:t>
            </a:r>
            <a:r>
              <a:rPr lang="en-GB" sz="1800" dirty="0">
                <a:solidFill>
                  <a:srgbClr val="000000"/>
                </a:solidFill>
              </a:rPr>
              <a:t> za </a:t>
            </a:r>
            <a:r>
              <a:rPr lang="en-GB" sz="1800" dirty="0" err="1">
                <a:solidFill>
                  <a:srgbClr val="000000"/>
                </a:solidFill>
              </a:rPr>
              <a:t>energetsku</a:t>
            </a:r>
            <a:r>
              <a:rPr lang="en-GB" sz="1800" dirty="0">
                <a:solidFill>
                  <a:srgbClr val="000000"/>
                </a:solidFill>
              </a:rPr>
              <a:t> </a:t>
            </a:r>
            <a:r>
              <a:rPr lang="en-GB" sz="1800" dirty="0" err="1">
                <a:solidFill>
                  <a:srgbClr val="000000"/>
                </a:solidFill>
              </a:rPr>
              <a:t>obnovu</a:t>
            </a:r>
            <a:r>
              <a:rPr lang="en-GB" sz="1800" dirty="0">
                <a:solidFill>
                  <a:srgbClr val="000000"/>
                </a:solidFill>
              </a:rPr>
              <a:t>. </a:t>
            </a:r>
          </a:p>
        </p:txBody>
      </p:sp>
      <p:pic>
        <p:nvPicPr>
          <p:cNvPr id="4" name="Picture 3">
            <a:extLst>
              <a:ext uri="{FF2B5EF4-FFF2-40B4-BE49-F238E27FC236}">
                <a16:creationId xmlns:a16="http://schemas.microsoft.com/office/drawing/2014/main" id="{E9BAAFBF-08C2-2103-3E58-BCCB2BD3923C}"/>
              </a:ext>
            </a:extLst>
          </p:cNvPr>
          <p:cNvPicPr>
            <a:picLocks noChangeAspect="1"/>
          </p:cNvPicPr>
          <p:nvPr/>
        </p:nvPicPr>
        <p:blipFill rotWithShape="1">
          <a:blip r:embed="rId2"/>
          <a:srcRect l="48129" t="645" r="2460" b="-645"/>
          <a:stretch/>
        </p:blipFill>
        <p:spPr>
          <a:xfrm>
            <a:off x="8397305" y="1201189"/>
            <a:ext cx="3489119" cy="5428211"/>
          </a:xfrm>
          <a:prstGeom prst="rect">
            <a:avLst/>
          </a:prstGeom>
        </p:spPr>
      </p:pic>
    </p:spTree>
    <p:extLst>
      <p:ext uri="{BB962C8B-B14F-4D97-AF65-F5344CB8AC3E}">
        <p14:creationId xmlns:p14="http://schemas.microsoft.com/office/powerpoint/2010/main" val="216674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491613" y="646546"/>
            <a:ext cx="10526907" cy="1356360"/>
          </a:xfrm>
        </p:spPr>
        <p:txBody>
          <a:bodyPr/>
          <a:lstStyle/>
          <a:p>
            <a:r>
              <a:rPr lang="en-GB" dirty="0" err="1"/>
              <a:t>Izazovi</a:t>
            </a:r>
            <a:endParaRPr lang="en-GB" dirty="0"/>
          </a:p>
        </p:txBody>
      </p:sp>
      <p:sp>
        <p:nvSpPr>
          <p:cNvPr id="3" name="Content Placeholder 2">
            <a:extLst>
              <a:ext uri="{FF2B5EF4-FFF2-40B4-BE49-F238E27FC236}">
                <a16:creationId xmlns:a16="http://schemas.microsoft.com/office/drawing/2014/main" id="{52A02920-AC11-CEF3-A804-1D2BB5757F5A}"/>
              </a:ext>
            </a:extLst>
          </p:cNvPr>
          <p:cNvSpPr>
            <a:spLocks noGrp="1"/>
          </p:cNvSpPr>
          <p:nvPr>
            <p:ph idx="1"/>
          </p:nvPr>
        </p:nvSpPr>
        <p:spPr>
          <a:xfrm>
            <a:off x="371739" y="2108468"/>
            <a:ext cx="6110654" cy="3825089"/>
          </a:xfrm>
        </p:spPr>
        <p:txBody>
          <a:bodyPr>
            <a:normAutofit fontScale="85000" lnSpcReduction="10000"/>
          </a:bodyPr>
          <a:lstStyle/>
          <a:p>
            <a:pPr marL="45720" indent="0" fontAlgn="base">
              <a:lnSpc>
                <a:spcPct val="150000"/>
              </a:lnSpc>
              <a:buNone/>
            </a:pPr>
            <a:r>
              <a:rPr lang="en-GB" sz="1800" dirty="0" err="1">
                <a:solidFill>
                  <a:srgbClr val="000000"/>
                </a:solidFill>
              </a:rPr>
              <a:t>Postoje</a:t>
            </a:r>
            <a:r>
              <a:rPr lang="en-GB" sz="1800" dirty="0">
                <a:solidFill>
                  <a:srgbClr val="000000"/>
                </a:solidFill>
              </a:rPr>
              <a:t> 3 </a:t>
            </a:r>
            <a:r>
              <a:rPr lang="en-GB" sz="1800" dirty="0" err="1">
                <a:solidFill>
                  <a:srgbClr val="000000"/>
                </a:solidFill>
              </a:rPr>
              <a:t>glavna</a:t>
            </a:r>
            <a:r>
              <a:rPr lang="en-GB" sz="1800" dirty="0">
                <a:solidFill>
                  <a:srgbClr val="000000"/>
                </a:solidFill>
              </a:rPr>
              <a:t> </a:t>
            </a:r>
            <a:r>
              <a:rPr lang="en-GB" sz="1800" dirty="0" err="1">
                <a:solidFill>
                  <a:srgbClr val="000000"/>
                </a:solidFill>
              </a:rPr>
              <a:t>izazova</a:t>
            </a:r>
            <a:r>
              <a:rPr lang="en-GB" sz="1800" dirty="0">
                <a:solidFill>
                  <a:srgbClr val="000000"/>
                </a:solidFill>
              </a:rPr>
              <a:t> </a:t>
            </a:r>
            <a:r>
              <a:rPr lang="en-GB" sz="1800" dirty="0" err="1">
                <a:solidFill>
                  <a:srgbClr val="000000"/>
                </a:solidFill>
              </a:rPr>
              <a:t>energetskog</a:t>
            </a:r>
            <a:r>
              <a:rPr lang="en-GB" sz="1800" dirty="0">
                <a:solidFill>
                  <a:srgbClr val="000000"/>
                </a:solidFill>
              </a:rPr>
              <a:t> </a:t>
            </a:r>
            <a:r>
              <a:rPr lang="en-GB" sz="1800" dirty="0" err="1">
                <a:solidFill>
                  <a:srgbClr val="000000"/>
                </a:solidFill>
              </a:rPr>
              <a:t>siromaštva</a:t>
            </a:r>
            <a:r>
              <a:rPr lang="en-GB" sz="1800" dirty="0">
                <a:solidFill>
                  <a:srgbClr val="000000"/>
                </a:solidFill>
              </a:rPr>
              <a:t> s </a:t>
            </a:r>
            <a:r>
              <a:rPr lang="en-GB" sz="1800" dirty="0" err="1">
                <a:solidFill>
                  <a:srgbClr val="000000"/>
                </a:solidFill>
              </a:rPr>
              <a:t>kojima</a:t>
            </a:r>
            <a:r>
              <a:rPr lang="en-GB" sz="1800" dirty="0">
                <a:solidFill>
                  <a:srgbClr val="000000"/>
                </a:solidFill>
              </a:rPr>
              <a:t> se </a:t>
            </a:r>
            <a:r>
              <a:rPr lang="en-GB" sz="1800" dirty="0" err="1">
                <a:solidFill>
                  <a:srgbClr val="000000"/>
                </a:solidFill>
              </a:rPr>
              <a:t>suočavaju</a:t>
            </a:r>
            <a:r>
              <a:rPr lang="en-GB" sz="1800" dirty="0">
                <a:solidFill>
                  <a:srgbClr val="000000"/>
                </a:solidFill>
              </a:rPr>
              <a:t> </a:t>
            </a:r>
            <a:r>
              <a:rPr lang="en-GB" sz="1800" dirty="0" err="1">
                <a:solidFill>
                  <a:srgbClr val="000000"/>
                </a:solidFill>
              </a:rPr>
              <a:t>ruralna</a:t>
            </a:r>
            <a:r>
              <a:rPr lang="en-GB" sz="1800" dirty="0">
                <a:solidFill>
                  <a:srgbClr val="000000"/>
                </a:solidFill>
              </a:rPr>
              <a:t> </a:t>
            </a:r>
            <a:r>
              <a:rPr lang="en-GB" sz="1800" dirty="0" err="1">
                <a:solidFill>
                  <a:srgbClr val="000000"/>
                </a:solidFill>
              </a:rPr>
              <a:t>područja</a:t>
            </a:r>
            <a:r>
              <a:rPr lang="en-GB" sz="1800" dirty="0">
                <a:solidFill>
                  <a:srgbClr val="000000"/>
                </a:solidFill>
              </a:rPr>
              <a:t>:</a:t>
            </a:r>
          </a:p>
          <a:p>
            <a:pPr lvl="1" fontAlgn="base">
              <a:lnSpc>
                <a:spcPct val="170000"/>
              </a:lnSpc>
              <a:buClr>
                <a:schemeClr val="accent2"/>
              </a:buClr>
              <a:buFont typeface="Arial" panose="020B0604020202020204" pitchFamily="34" charset="0"/>
              <a:buChar char="•"/>
            </a:pPr>
            <a:r>
              <a:rPr lang="en-GB" sz="2400" b="1" dirty="0" err="1">
                <a:solidFill>
                  <a:schemeClr val="accent3"/>
                </a:solidFill>
              </a:rPr>
              <a:t>Problemi</a:t>
            </a:r>
            <a:r>
              <a:rPr lang="en-GB" sz="2400" b="1" dirty="0">
                <a:solidFill>
                  <a:schemeClr val="accent3"/>
                </a:solidFill>
              </a:rPr>
              <a:t> </a:t>
            </a:r>
            <a:r>
              <a:rPr lang="en-GB" sz="2400" b="1" dirty="0" err="1">
                <a:solidFill>
                  <a:schemeClr val="accent3"/>
                </a:solidFill>
              </a:rPr>
              <a:t>vezani</a:t>
            </a:r>
            <a:r>
              <a:rPr lang="en-GB" sz="2400" b="1" dirty="0">
                <a:solidFill>
                  <a:schemeClr val="accent3"/>
                </a:solidFill>
              </a:rPr>
              <a:t> </a:t>
            </a:r>
            <a:r>
              <a:rPr lang="en-GB" sz="2400" b="1" dirty="0" err="1">
                <a:solidFill>
                  <a:schemeClr val="accent3"/>
                </a:solidFill>
              </a:rPr>
              <a:t>uz</a:t>
            </a:r>
            <a:r>
              <a:rPr lang="en-GB" sz="2400" b="1" dirty="0">
                <a:solidFill>
                  <a:schemeClr val="accent3"/>
                </a:solidFill>
              </a:rPr>
              <a:t> </a:t>
            </a:r>
            <a:r>
              <a:rPr lang="en-GB" sz="2400" b="1" dirty="0" err="1">
                <a:solidFill>
                  <a:schemeClr val="accent3"/>
                </a:solidFill>
              </a:rPr>
              <a:t>građevinske</a:t>
            </a:r>
            <a:r>
              <a:rPr lang="en-GB" sz="2400" b="1" dirty="0">
                <a:solidFill>
                  <a:schemeClr val="accent3"/>
                </a:solidFill>
              </a:rPr>
              <a:t> </a:t>
            </a:r>
            <a:r>
              <a:rPr lang="en-GB" sz="2400" b="1" dirty="0" err="1">
                <a:solidFill>
                  <a:schemeClr val="accent3"/>
                </a:solidFill>
              </a:rPr>
              <a:t>objekte</a:t>
            </a:r>
            <a:r>
              <a:rPr lang="en-GB" sz="2400" b="1" dirty="0">
                <a:solidFill>
                  <a:schemeClr val="accent3"/>
                </a:solidFill>
              </a:rPr>
              <a:t> </a:t>
            </a:r>
            <a:r>
              <a:rPr lang="en-GB" sz="2400" b="1" dirty="0" err="1">
                <a:solidFill>
                  <a:schemeClr val="accent3"/>
                </a:solidFill>
              </a:rPr>
              <a:t>i</a:t>
            </a:r>
            <a:r>
              <a:rPr lang="en-GB" sz="2400" b="1" dirty="0">
                <a:solidFill>
                  <a:schemeClr val="accent3"/>
                </a:solidFill>
              </a:rPr>
              <a:t> </a:t>
            </a:r>
            <a:r>
              <a:rPr lang="en-GB" sz="2400" b="1" dirty="0" err="1">
                <a:solidFill>
                  <a:schemeClr val="accent3"/>
                </a:solidFill>
              </a:rPr>
              <a:t>infrastrukturu</a:t>
            </a:r>
            <a:endParaRPr lang="en-GB" sz="2400" b="1" dirty="0">
              <a:solidFill>
                <a:schemeClr val="accent3"/>
              </a:solidFill>
            </a:endParaRPr>
          </a:p>
          <a:p>
            <a:pPr lvl="1" fontAlgn="base">
              <a:lnSpc>
                <a:spcPct val="170000"/>
              </a:lnSpc>
              <a:buClr>
                <a:schemeClr val="accent2"/>
              </a:buClr>
              <a:buFont typeface="Arial" panose="020B0604020202020204" pitchFamily="34" charset="0"/>
              <a:buChar char="•"/>
            </a:pPr>
            <a:r>
              <a:rPr lang="hr-HR" sz="2400" b="1" dirty="0">
                <a:solidFill>
                  <a:schemeClr val="accent3"/>
                </a:solidFill>
              </a:rPr>
              <a:t>Socijalno-ekonomska nejednakost</a:t>
            </a:r>
            <a:endParaRPr lang="en-US" sz="2400" b="1" dirty="0">
              <a:solidFill>
                <a:schemeClr val="accent3"/>
              </a:solidFill>
            </a:endParaRPr>
          </a:p>
          <a:p>
            <a:pPr lvl="1" fontAlgn="base">
              <a:lnSpc>
                <a:spcPct val="170000"/>
              </a:lnSpc>
              <a:buClr>
                <a:schemeClr val="accent2"/>
              </a:buClr>
              <a:buFont typeface="Arial" panose="020B0604020202020204" pitchFamily="34" charset="0"/>
              <a:buChar char="•"/>
            </a:pPr>
            <a:r>
              <a:rPr lang="en-GB" sz="2400" b="1" dirty="0" err="1">
                <a:solidFill>
                  <a:schemeClr val="accent3"/>
                </a:solidFill>
              </a:rPr>
              <a:t>Ograničeno</a:t>
            </a:r>
            <a:r>
              <a:rPr lang="en-GB" sz="2400" b="1" dirty="0">
                <a:solidFill>
                  <a:schemeClr val="accent3"/>
                </a:solidFill>
              </a:rPr>
              <a:t> </a:t>
            </a:r>
            <a:r>
              <a:rPr lang="en-GB" sz="2400" b="1" dirty="0" err="1">
                <a:solidFill>
                  <a:schemeClr val="accent3"/>
                </a:solidFill>
              </a:rPr>
              <a:t>sudjelovanje</a:t>
            </a:r>
            <a:r>
              <a:rPr lang="en-GB" sz="2400" b="1" dirty="0">
                <a:solidFill>
                  <a:schemeClr val="accent3"/>
                </a:solidFill>
              </a:rPr>
              <a:t> u </a:t>
            </a:r>
            <a:r>
              <a:rPr lang="en-GB" sz="2400" b="1" dirty="0" err="1">
                <a:solidFill>
                  <a:schemeClr val="accent3"/>
                </a:solidFill>
              </a:rPr>
              <a:t>javnom</a:t>
            </a:r>
            <a:r>
              <a:rPr lang="en-GB" sz="2400" b="1" dirty="0">
                <a:solidFill>
                  <a:schemeClr val="accent3"/>
                </a:solidFill>
              </a:rPr>
              <a:t> </a:t>
            </a:r>
            <a:r>
              <a:rPr lang="en-GB" sz="2400" b="1" dirty="0" err="1">
                <a:solidFill>
                  <a:schemeClr val="accent3"/>
                </a:solidFill>
              </a:rPr>
              <a:t>životu</a:t>
            </a:r>
            <a:r>
              <a:rPr lang="en-GB" sz="2400" b="1" dirty="0">
                <a:solidFill>
                  <a:schemeClr val="accent3"/>
                </a:solidFill>
              </a:rPr>
              <a:t> </a:t>
            </a:r>
            <a:r>
              <a:rPr lang="en-GB" sz="2400" b="1" dirty="0" err="1">
                <a:solidFill>
                  <a:schemeClr val="accent3"/>
                </a:solidFill>
              </a:rPr>
              <a:t>i</a:t>
            </a:r>
            <a:r>
              <a:rPr lang="en-GB" sz="2400" b="1" dirty="0">
                <a:solidFill>
                  <a:schemeClr val="accent3"/>
                </a:solidFill>
              </a:rPr>
              <a:t> </a:t>
            </a:r>
            <a:r>
              <a:rPr lang="en-GB" sz="2400" b="1" dirty="0" err="1">
                <a:solidFill>
                  <a:schemeClr val="accent3"/>
                </a:solidFill>
              </a:rPr>
              <a:t>slabija</a:t>
            </a:r>
            <a:r>
              <a:rPr lang="en-GB" sz="2400" b="1" dirty="0">
                <a:solidFill>
                  <a:schemeClr val="accent3"/>
                </a:solidFill>
              </a:rPr>
              <a:t> </a:t>
            </a:r>
            <a:r>
              <a:rPr lang="en-GB" sz="2400" b="1" dirty="0" err="1">
                <a:solidFill>
                  <a:schemeClr val="accent3"/>
                </a:solidFill>
              </a:rPr>
              <a:t>zastupljenost</a:t>
            </a:r>
            <a:r>
              <a:rPr lang="en-GB" sz="2400" b="1" dirty="0">
                <a:solidFill>
                  <a:schemeClr val="accent3"/>
                </a:solidFill>
              </a:rPr>
              <a:t> </a:t>
            </a:r>
            <a:r>
              <a:rPr lang="en-GB" sz="2400" b="1" dirty="0" err="1">
                <a:solidFill>
                  <a:schemeClr val="accent3"/>
                </a:solidFill>
              </a:rPr>
              <a:t>na</a:t>
            </a:r>
            <a:r>
              <a:rPr lang="en-GB" sz="2400" b="1" dirty="0">
                <a:solidFill>
                  <a:schemeClr val="accent3"/>
                </a:solidFill>
              </a:rPr>
              <a:t> </a:t>
            </a:r>
            <a:r>
              <a:rPr lang="en-GB" sz="2400" b="1" dirty="0" err="1">
                <a:solidFill>
                  <a:schemeClr val="accent3"/>
                </a:solidFill>
              </a:rPr>
              <a:t>tržištu</a:t>
            </a:r>
            <a:r>
              <a:rPr lang="en-GB" sz="2400" b="1" dirty="0">
                <a:solidFill>
                  <a:schemeClr val="accent3"/>
                </a:solidFill>
              </a:rPr>
              <a:t> </a:t>
            </a:r>
            <a:r>
              <a:rPr lang="en-GB" sz="2400" b="1" dirty="0" err="1">
                <a:solidFill>
                  <a:schemeClr val="accent3"/>
                </a:solidFill>
              </a:rPr>
              <a:t>rada</a:t>
            </a:r>
            <a:endParaRPr lang="en-GB" sz="2400" b="1" dirty="0">
              <a:solidFill>
                <a:schemeClr val="accent3"/>
              </a:solidFill>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40595" y="2113760"/>
            <a:ext cx="5337299" cy="3819797"/>
          </a:xfrm>
          <a:prstGeom prst="rect">
            <a:avLst/>
          </a:prstGeom>
        </p:spPr>
      </p:pic>
      <p:sp>
        <p:nvSpPr>
          <p:cNvPr id="6" name="Rectangle 5"/>
          <p:cNvSpPr/>
          <p:nvPr/>
        </p:nvSpPr>
        <p:spPr>
          <a:xfrm>
            <a:off x="9384904" y="5933557"/>
            <a:ext cx="2492990" cy="246221"/>
          </a:xfrm>
          <a:prstGeom prst="rect">
            <a:avLst/>
          </a:prstGeom>
        </p:spPr>
        <p:txBody>
          <a:bodyPr wrap="none">
            <a:spAutoFit/>
          </a:bodyPr>
          <a:lstStyle/>
          <a:p>
            <a:r>
              <a:rPr lang="en-US" sz="1000" i="1" dirty="0"/>
              <a:t>1632736 © Chris Lofty Dreamstime.com</a:t>
            </a:r>
          </a:p>
        </p:txBody>
      </p:sp>
    </p:spTree>
    <p:extLst>
      <p:ext uri="{BB962C8B-B14F-4D97-AF65-F5344CB8AC3E}">
        <p14:creationId xmlns:p14="http://schemas.microsoft.com/office/powerpoint/2010/main" val="42679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02920-AC11-CEF3-A804-1D2BB5757F5A}"/>
              </a:ext>
            </a:extLst>
          </p:cNvPr>
          <p:cNvSpPr>
            <a:spLocks noGrp="1"/>
          </p:cNvSpPr>
          <p:nvPr>
            <p:ph idx="1"/>
          </p:nvPr>
        </p:nvSpPr>
        <p:spPr>
          <a:xfrm>
            <a:off x="536330" y="1948412"/>
            <a:ext cx="6893170" cy="4038600"/>
          </a:xfrm>
        </p:spPr>
        <p:txBody>
          <a:bodyPr>
            <a:normAutofit/>
          </a:bodyPr>
          <a:lstStyle/>
          <a:p>
            <a:pPr marL="45720" indent="0" fontAlgn="base">
              <a:buNone/>
            </a:pPr>
            <a:endParaRPr lang="en-US" sz="1800" dirty="0">
              <a:solidFill>
                <a:srgbClr val="000000"/>
              </a:solidFill>
            </a:endParaRPr>
          </a:p>
          <a:p>
            <a:pPr marL="274320" lvl="1" indent="0" fontAlgn="base">
              <a:lnSpc>
                <a:spcPct val="170000"/>
              </a:lnSpc>
              <a:buNone/>
            </a:pPr>
            <a:r>
              <a:rPr lang="en-US" sz="2200" dirty="0" err="1">
                <a:solidFill>
                  <a:schemeClr val="tx1"/>
                </a:solidFill>
              </a:rPr>
              <a:t>Izrada</a:t>
            </a:r>
            <a:r>
              <a:rPr lang="en-US" sz="2200" dirty="0">
                <a:solidFill>
                  <a:schemeClr val="tx1"/>
                </a:solidFill>
              </a:rPr>
              <a:t> </a:t>
            </a:r>
            <a:r>
              <a:rPr lang="en-US" sz="2200" dirty="0" err="1">
                <a:solidFill>
                  <a:schemeClr val="tx1"/>
                </a:solidFill>
              </a:rPr>
              <a:t>prilagodljivih</a:t>
            </a:r>
            <a:r>
              <a:rPr lang="en-US" sz="2200" dirty="0">
                <a:solidFill>
                  <a:schemeClr val="tx1"/>
                </a:solidFill>
              </a:rPr>
              <a:t> </a:t>
            </a:r>
            <a:r>
              <a:rPr lang="en-US" sz="2200" dirty="0" err="1">
                <a:solidFill>
                  <a:schemeClr val="tx1"/>
                </a:solidFill>
              </a:rPr>
              <a:t>smjernica</a:t>
            </a:r>
            <a:r>
              <a:rPr lang="en-US" sz="2200" dirty="0">
                <a:solidFill>
                  <a:schemeClr val="tx1"/>
                </a:solidFill>
              </a:rPr>
              <a:t> za </a:t>
            </a:r>
            <a:r>
              <a:rPr lang="en-US" sz="2200" dirty="0" err="1">
                <a:solidFill>
                  <a:schemeClr val="tx1"/>
                </a:solidFill>
              </a:rPr>
              <a:t>energetsku</a:t>
            </a:r>
            <a:r>
              <a:rPr lang="en-US" sz="2200" dirty="0">
                <a:solidFill>
                  <a:schemeClr val="tx1"/>
                </a:solidFill>
              </a:rPr>
              <a:t> </a:t>
            </a:r>
            <a:r>
              <a:rPr lang="en-US" sz="2200" dirty="0" err="1">
                <a:solidFill>
                  <a:schemeClr val="tx1"/>
                </a:solidFill>
              </a:rPr>
              <a:t>obnovu</a:t>
            </a:r>
            <a:r>
              <a:rPr lang="en-US" sz="2200" dirty="0">
                <a:solidFill>
                  <a:schemeClr val="tx1"/>
                </a:solidFill>
              </a:rPr>
              <a:t> u </a:t>
            </a:r>
            <a:r>
              <a:rPr lang="en-US" sz="2200" dirty="0" err="1">
                <a:solidFill>
                  <a:schemeClr val="tx1"/>
                </a:solidFill>
              </a:rPr>
              <a:t>ruralnim</a:t>
            </a:r>
            <a:r>
              <a:rPr lang="en-US" sz="2200" dirty="0">
                <a:solidFill>
                  <a:schemeClr val="tx1"/>
                </a:solidFill>
              </a:rPr>
              <a:t> </a:t>
            </a:r>
            <a:r>
              <a:rPr lang="en-US" sz="2200" dirty="0" err="1">
                <a:solidFill>
                  <a:schemeClr val="tx1"/>
                </a:solidFill>
              </a:rPr>
              <a:t>područjima</a:t>
            </a:r>
            <a:r>
              <a:rPr lang="en-US" sz="2200" dirty="0">
                <a:solidFill>
                  <a:schemeClr val="tx1"/>
                </a:solidFill>
              </a:rPr>
              <a:t> </a:t>
            </a:r>
            <a:r>
              <a:rPr lang="en-US" sz="2200" dirty="0" err="1">
                <a:solidFill>
                  <a:schemeClr val="tx1"/>
                </a:solidFill>
              </a:rPr>
              <a:t>na</a:t>
            </a:r>
            <a:r>
              <a:rPr lang="en-US" sz="2200" dirty="0">
                <a:solidFill>
                  <a:schemeClr val="tx1"/>
                </a:solidFill>
              </a:rPr>
              <a:t> </a:t>
            </a:r>
            <a:r>
              <a:rPr lang="en-US" sz="2200" dirty="0" err="1">
                <a:solidFill>
                  <a:schemeClr val="tx1"/>
                </a:solidFill>
              </a:rPr>
              <a:t>području</a:t>
            </a:r>
            <a:r>
              <a:rPr lang="en-US" sz="2200" dirty="0">
                <a:solidFill>
                  <a:schemeClr val="tx1"/>
                </a:solidFill>
              </a:rPr>
              <a:t> </a:t>
            </a:r>
            <a:r>
              <a:rPr lang="en-US" sz="2200" dirty="0" err="1">
                <a:solidFill>
                  <a:schemeClr val="tx1"/>
                </a:solidFill>
              </a:rPr>
              <a:t>cijele</a:t>
            </a:r>
            <a:r>
              <a:rPr lang="en-US" sz="2200" dirty="0">
                <a:solidFill>
                  <a:schemeClr val="tx1"/>
                </a:solidFill>
              </a:rPr>
              <a:t> Europe, a da se </a:t>
            </a:r>
            <a:r>
              <a:rPr lang="en-US" sz="2200" dirty="0" err="1">
                <a:solidFill>
                  <a:schemeClr val="tx1"/>
                </a:solidFill>
              </a:rPr>
              <a:t>pritom</a:t>
            </a:r>
            <a:r>
              <a:rPr lang="en-US" sz="2200" dirty="0">
                <a:solidFill>
                  <a:schemeClr val="tx1"/>
                </a:solidFill>
              </a:rPr>
              <a:t> </a:t>
            </a:r>
            <a:r>
              <a:rPr lang="en-US" sz="2200" dirty="0" err="1">
                <a:solidFill>
                  <a:schemeClr val="tx1"/>
                </a:solidFill>
              </a:rPr>
              <a:t>omogući</a:t>
            </a:r>
            <a:r>
              <a:rPr lang="en-US" sz="2200" dirty="0">
                <a:solidFill>
                  <a:schemeClr val="tx1"/>
                </a:solidFill>
              </a:rPr>
              <a:t> </a:t>
            </a:r>
            <a:r>
              <a:rPr lang="en-US" sz="2200" dirty="0" err="1">
                <a:solidFill>
                  <a:schemeClr val="tx1"/>
                </a:solidFill>
              </a:rPr>
              <a:t>preslikavanje</a:t>
            </a:r>
            <a:r>
              <a:rPr lang="en-US" sz="2200" dirty="0">
                <a:solidFill>
                  <a:schemeClr val="tx1"/>
                </a:solidFill>
              </a:rPr>
              <a:t> </a:t>
            </a:r>
            <a:r>
              <a:rPr lang="en-US" sz="2200" dirty="0" err="1">
                <a:solidFill>
                  <a:schemeClr val="tx1"/>
                </a:solidFill>
              </a:rPr>
              <a:t>modela</a:t>
            </a:r>
            <a:r>
              <a:rPr lang="en-US" sz="2200" dirty="0">
                <a:solidFill>
                  <a:schemeClr val="tx1"/>
                </a:solidFill>
              </a:rPr>
              <a:t> u </a:t>
            </a:r>
            <a:r>
              <a:rPr lang="en-US" sz="2200" dirty="0" err="1">
                <a:solidFill>
                  <a:schemeClr val="tx1"/>
                </a:solidFill>
              </a:rPr>
              <a:t>središnjoj</a:t>
            </a:r>
            <a:r>
              <a:rPr lang="en-US" sz="2200" dirty="0">
                <a:solidFill>
                  <a:schemeClr val="tx1"/>
                </a:solidFill>
              </a:rPr>
              <a:t>, </a:t>
            </a:r>
            <a:r>
              <a:rPr lang="en-US" sz="2200" dirty="0" err="1">
                <a:solidFill>
                  <a:schemeClr val="tx1"/>
                </a:solidFill>
              </a:rPr>
              <a:t>istočnoj</a:t>
            </a:r>
            <a:r>
              <a:rPr lang="en-US" sz="2200" dirty="0">
                <a:solidFill>
                  <a:schemeClr val="tx1"/>
                </a:solidFill>
              </a:rPr>
              <a:t>, </a:t>
            </a:r>
            <a:r>
              <a:rPr lang="en-US" sz="2200" dirty="0" err="1">
                <a:solidFill>
                  <a:schemeClr val="tx1"/>
                </a:solidFill>
              </a:rPr>
              <a:t>jugoistočnoj</a:t>
            </a:r>
            <a:r>
              <a:rPr lang="en-US" sz="2200" dirty="0">
                <a:solidFill>
                  <a:schemeClr val="tx1"/>
                </a:solidFill>
              </a:rPr>
              <a:t> </a:t>
            </a:r>
            <a:r>
              <a:rPr lang="en-US" sz="2200" dirty="0" err="1">
                <a:solidFill>
                  <a:schemeClr val="tx1"/>
                </a:solidFill>
              </a:rPr>
              <a:t>Europi</a:t>
            </a:r>
            <a:r>
              <a:rPr lang="en-US" sz="2200" dirty="0">
                <a:solidFill>
                  <a:schemeClr val="tx1"/>
                </a:solidFill>
              </a:rPr>
              <a:t> </a:t>
            </a:r>
            <a:r>
              <a:rPr lang="en-US" sz="2200" dirty="0" err="1">
                <a:solidFill>
                  <a:schemeClr val="tx1"/>
                </a:solidFill>
              </a:rPr>
              <a:t>i</a:t>
            </a:r>
            <a:r>
              <a:rPr lang="en-US" sz="2200" dirty="0">
                <a:solidFill>
                  <a:schemeClr val="tx1"/>
                </a:solidFill>
              </a:rPr>
              <a:t> </a:t>
            </a:r>
            <a:r>
              <a:rPr lang="en-US" sz="2200" dirty="0" err="1">
                <a:solidFill>
                  <a:schemeClr val="tx1"/>
                </a:solidFill>
              </a:rPr>
              <a:t>južnoj</a:t>
            </a:r>
            <a:r>
              <a:rPr lang="en-US" sz="2200" dirty="0">
                <a:solidFill>
                  <a:schemeClr val="tx1"/>
                </a:solidFill>
              </a:rPr>
              <a:t> </a:t>
            </a:r>
            <a:r>
              <a:rPr lang="en-US" sz="2200" dirty="0" err="1">
                <a:solidFill>
                  <a:schemeClr val="tx1"/>
                </a:solidFill>
              </a:rPr>
              <a:t>Europi</a:t>
            </a:r>
            <a:r>
              <a:rPr lang="en-US" sz="2200" dirty="0">
                <a:solidFill>
                  <a:schemeClr val="tx1"/>
                </a:solidFill>
              </a:rPr>
              <a:t> </a:t>
            </a:r>
            <a:r>
              <a:rPr lang="en-US" sz="2200" dirty="0" err="1">
                <a:solidFill>
                  <a:schemeClr val="tx1"/>
                </a:solidFill>
              </a:rPr>
              <a:t>i</a:t>
            </a:r>
            <a:r>
              <a:rPr lang="en-US" sz="2200" dirty="0">
                <a:solidFill>
                  <a:schemeClr val="tx1"/>
                </a:solidFill>
              </a:rPr>
              <a:t> </a:t>
            </a:r>
            <a:r>
              <a:rPr lang="en-US" sz="2200" dirty="0" err="1">
                <a:solidFill>
                  <a:schemeClr val="tx1"/>
                </a:solidFill>
              </a:rPr>
              <a:t>na</a:t>
            </a:r>
            <a:r>
              <a:rPr lang="en-US" sz="2200" dirty="0">
                <a:solidFill>
                  <a:schemeClr val="tx1"/>
                </a:solidFill>
              </a:rPr>
              <a:t> </a:t>
            </a:r>
            <a:r>
              <a:rPr lang="en-US" sz="2200" dirty="0" err="1">
                <a:solidFill>
                  <a:schemeClr val="tx1"/>
                </a:solidFill>
              </a:rPr>
              <a:t>području</a:t>
            </a:r>
            <a:r>
              <a:rPr lang="en-US" sz="2200" dirty="0">
                <a:solidFill>
                  <a:schemeClr val="tx1"/>
                </a:solidFill>
              </a:rPr>
              <a:t> </a:t>
            </a:r>
            <a:r>
              <a:rPr lang="en-US" sz="2200" dirty="0" err="1">
                <a:solidFill>
                  <a:schemeClr val="tx1"/>
                </a:solidFill>
              </a:rPr>
              <a:t>Europske</a:t>
            </a:r>
            <a:r>
              <a:rPr lang="en-US" sz="2200" dirty="0">
                <a:solidFill>
                  <a:schemeClr val="tx1"/>
                </a:solidFill>
              </a:rPr>
              <a:t> </a:t>
            </a:r>
            <a:r>
              <a:rPr lang="en-US" sz="2200" dirty="0" err="1">
                <a:solidFill>
                  <a:schemeClr val="tx1"/>
                </a:solidFill>
              </a:rPr>
              <a:t>unije</a:t>
            </a:r>
            <a:r>
              <a:rPr lang="en-US" sz="2200" dirty="0">
                <a:solidFill>
                  <a:schemeClr val="tx1"/>
                </a:solidFill>
              </a:rPr>
              <a:t>. </a:t>
            </a:r>
            <a:endParaRPr lang="en-GB" sz="2200" dirty="0">
              <a:solidFill>
                <a:schemeClr val="tx1"/>
              </a:solidFill>
            </a:endParaRPr>
          </a:p>
        </p:txBody>
      </p:sp>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76895" y="2260403"/>
            <a:ext cx="3006968" cy="3006968"/>
          </a:xfrm>
          <a:prstGeom prst="rect">
            <a:avLst/>
          </a:prstGeom>
          <a:noFill/>
          <a:ln>
            <a:noFill/>
          </a:ln>
        </p:spPr>
      </p:pic>
      <p:sp>
        <p:nvSpPr>
          <p:cNvPr id="5" name="Title 1">
            <a:extLst>
              <a:ext uri="{FF2B5EF4-FFF2-40B4-BE49-F238E27FC236}">
                <a16:creationId xmlns:a16="http://schemas.microsoft.com/office/drawing/2014/main" id="{1C0BB3B7-2716-37D3-F620-5617206BC420}"/>
              </a:ext>
            </a:extLst>
          </p:cNvPr>
          <p:cNvSpPr txBox="1">
            <a:spLocks/>
          </p:cNvSpPr>
          <p:nvPr/>
        </p:nvSpPr>
        <p:spPr>
          <a:xfrm>
            <a:off x="757084" y="798946"/>
            <a:ext cx="10413836"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err="1"/>
              <a:t>Glavni</a:t>
            </a:r>
            <a:r>
              <a:rPr lang="en-GB" dirty="0"/>
              <a:t> </a:t>
            </a:r>
            <a:r>
              <a:rPr lang="en-GB" dirty="0" err="1"/>
              <a:t>cilj</a:t>
            </a:r>
            <a:r>
              <a:rPr lang="en-GB" dirty="0"/>
              <a:t> </a:t>
            </a:r>
            <a:r>
              <a:rPr lang="en-GB" dirty="0" err="1"/>
              <a:t>projekta</a:t>
            </a:r>
            <a:r>
              <a:rPr lang="en-GB" dirty="0"/>
              <a:t> </a:t>
            </a:r>
          </a:p>
        </p:txBody>
      </p:sp>
    </p:spTree>
    <p:extLst>
      <p:ext uri="{BB962C8B-B14F-4D97-AF65-F5344CB8AC3E}">
        <p14:creationId xmlns:p14="http://schemas.microsoft.com/office/powerpoint/2010/main" val="3453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658760" y="526521"/>
            <a:ext cx="10375000" cy="1356360"/>
          </a:xfrm>
        </p:spPr>
        <p:txBody>
          <a:bodyPr/>
          <a:lstStyle/>
          <a:p>
            <a:r>
              <a:rPr lang="en-GB" dirty="0" err="1"/>
              <a:t>Specifični</a:t>
            </a:r>
            <a:r>
              <a:rPr lang="en-GB" dirty="0"/>
              <a:t> </a:t>
            </a:r>
            <a:r>
              <a:rPr lang="en-GB" dirty="0" err="1"/>
              <a:t>ciljevi</a:t>
            </a:r>
            <a:r>
              <a:rPr lang="en-GB" dirty="0"/>
              <a:t> </a:t>
            </a:r>
            <a:r>
              <a:rPr lang="en-GB" dirty="0" err="1"/>
              <a:t>projekta</a:t>
            </a:r>
            <a:endParaRPr lang="en-GB" dirty="0"/>
          </a:p>
        </p:txBody>
      </p:sp>
      <p:sp>
        <p:nvSpPr>
          <p:cNvPr id="5" name="Rectangle 4"/>
          <p:cNvSpPr/>
          <p:nvPr/>
        </p:nvSpPr>
        <p:spPr>
          <a:xfrm>
            <a:off x="658761" y="1764893"/>
            <a:ext cx="6172861" cy="4114331"/>
          </a:xfrm>
          <a:prstGeom prst="rect">
            <a:avLst/>
          </a:prstGeom>
        </p:spPr>
        <p:txBody>
          <a:bodyPr wrap="square">
            <a:spAutoFit/>
          </a:bodyPr>
          <a:lstStyle/>
          <a:p>
            <a:pPr fontAlgn="base">
              <a:lnSpc>
                <a:spcPct val="150000"/>
              </a:lnSpc>
            </a:pPr>
            <a:r>
              <a:rPr lang="en-US" sz="1600" dirty="0" err="1">
                <a:solidFill>
                  <a:srgbClr val="000000"/>
                </a:solidFill>
              </a:rPr>
              <a:t>Poticanje</a:t>
            </a:r>
            <a:r>
              <a:rPr lang="en-US" sz="1600" dirty="0">
                <a:solidFill>
                  <a:srgbClr val="000000"/>
                </a:solidFill>
              </a:rPr>
              <a:t> </a:t>
            </a:r>
            <a:r>
              <a:rPr lang="en-US" sz="1600" dirty="0" err="1">
                <a:solidFill>
                  <a:srgbClr val="000000"/>
                </a:solidFill>
              </a:rPr>
              <a:t>obnove</a:t>
            </a:r>
            <a:r>
              <a:rPr lang="en-US" sz="1600" dirty="0">
                <a:solidFill>
                  <a:srgbClr val="000000"/>
                </a:solidFill>
              </a:rPr>
              <a:t> </a:t>
            </a:r>
            <a:r>
              <a:rPr lang="en-US" sz="1600" dirty="0" err="1">
                <a:solidFill>
                  <a:srgbClr val="000000"/>
                </a:solidFill>
              </a:rPr>
              <a:t>ranjivih</a:t>
            </a:r>
            <a:r>
              <a:rPr lang="en-US" sz="1600" dirty="0">
                <a:solidFill>
                  <a:srgbClr val="000000"/>
                </a:solidFill>
              </a:rPr>
              <a:t> </a:t>
            </a:r>
            <a:r>
              <a:rPr lang="en-US" sz="1600" b="1" dirty="0" err="1">
                <a:solidFill>
                  <a:srgbClr val="000000"/>
                </a:solidFill>
              </a:rPr>
              <a:t>ruralnih</a:t>
            </a:r>
            <a:r>
              <a:rPr lang="en-US" sz="1600" b="1" dirty="0">
                <a:solidFill>
                  <a:srgbClr val="000000"/>
                </a:solidFill>
              </a:rPr>
              <a:t> </a:t>
            </a:r>
            <a:r>
              <a:rPr lang="en-US" sz="1600" b="1" dirty="0" err="1">
                <a:solidFill>
                  <a:srgbClr val="000000"/>
                </a:solidFill>
              </a:rPr>
              <a:t>i</a:t>
            </a:r>
            <a:r>
              <a:rPr lang="en-US" sz="1600" b="1" dirty="0">
                <a:solidFill>
                  <a:srgbClr val="000000"/>
                </a:solidFill>
              </a:rPr>
              <a:t> peri-</a:t>
            </a:r>
            <a:r>
              <a:rPr lang="en-US" sz="1600" b="1" dirty="0" err="1">
                <a:solidFill>
                  <a:srgbClr val="000000"/>
                </a:solidFill>
              </a:rPr>
              <a:t>urbanih</a:t>
            </a:r>
            <a:r>
              <a:rPr lang="en-US" sz="1600" b="1" dirty="0">
                <a:solidFill>
                  <a:srgbClr val="000000"/>
                </a:solidFill>
              </a:rPr>
              <a:t> </a:t>
            </a:r>
            <a:r>
              <a:rPr lang="en-US" sz="1600" b="1" dirty="0" err="1">
                <a:solidFill>
                  <a:srgbClr val="000000"/>
                </a:solidFill>
              </a:rPr>
              <a:t>područja</a:t>
            </a:r>
            <a:r>
              <a:rPr lang="en-US" sz="1600" b="1" dirty="0">
                <a:solidFill>
                  <a:srgbClr val="000000"/>
                </a:solidFill>
              </a:rPr>
              <a:t> </a:t>
            </a:r>
            <a:r>
              <a:rPr lang="en-US" sz="1600" dirty="0" err="1">
                <a:solidFill>
                  <a:srgbClr val="000000"/>
                </a:solidFill>
              </a:rPr>
              <a:t>uz</a:t>
            </a:r>
            <a:r>
              <a:rPr lang="en-US" sz="1600" dirty="0">
                <a:solidFill>
                  <a:srgbClr val="000000"/>
                </a:solidFill>
              </a:rPr>
              <a:t> </a:t>
            </a:r>
            <a:r>
              <a:rPr lang="en-US" sz="1600" dirty="0" err="1">
                <a:solidFill>
                  <a:srgbClr val="000000"/>
                </a:solidFill>
              </a:rPr>
              <a:t>poboljšanje</a:t>
            </a:r>
            <a:r>
              <a:rPr lang="en-US" sz="1600" dirty="0">
                <a:solidFill>
                  <a:srgbClr val="000000"/>
                </a:solidFill>
              </a:rPr>
              <a:t> </a:t>
            </a:r>
            <a:r>
              <a:rPr lang="en-US" sz="1600" dirty="0" err="1">
                <a:solidFill>
                  <a:srgbClr val="000000"/>
                </a:solidFill>
              </a:rPr>
              <a:t>energetske</a:t>
            </a:r>
            <a:r>
              <a:rPr lang="en-US" sz="1600" dirty="0">
                <a:solidFill>
                  <a:srgbClr val="000000"/>
                </a:solidFill>
              </a:rPr>
              <a:t> </a:t>
            </a:r>
            <a:r>
              <a:rPr lang="en-US" sz="1600" dirty="0" err="1">
                <a:solidFill>
                  <a:srgbClr val="000000"/>
                </a:solidFill>
              </a:rPr>
              <a:t>učinkovitosti</a:t>
            </a:r>
            <a:r>
              <a:rPr lang="en-US" sz="1600" dirty="0">
                <a:solidFill>
                  <a:srgbClr val="000000"/>
                </a:solidFill>
              </a:rPr>
              <a:t> u </a:t>
            </a:r>
            <a:r>
              <a:rPr lang="en-US" sz="1600" b="1" dirty="0">
                <a:solidFill>
                  <a:srgbClr val="000000"/>
                </a:solidFill>
              </a:rPr>
              <a:t>17 </a:t>
            </a:r>
            <a:r>
              <a:rPr lang="en-US" sz="1600" b="1" dirty="0" err="1">
                <a:solidFill>
                  <a:srgbClr val="000000"/>
                </a:solidFill>
              </a:rPr>
              <a:t>ranjivih</a:t>
            </a:r>
            <a:r>
              <a:rPr lang="en-US" sz="1600" b="1" dirty="0">
                <a:solidFill>
                  <a:srgbClr val="000000"/>
                </a:solidFill>
              </a:rPr>
              <a:t> </a:t>
            </a:r>
            <a:r>
              <a:rPr lang="en-US" sz="1600" b="1" dirty="0" err="1">
                <a:solidFill>
                  <a:srgbClr val="000000"/>
                </a:solidFill>
              </a:rPr>
              <a:t>područja</a:t>
            </a:r>
            <a:r>
              <a:rPr lang="en-US" sz="1600" b="1" dirty="0">
                <a:solidFill>
                  <a:srgbClr val="000000"/>
                </a:solidFill>
              </a:rPr>
              <a:t> u 7 </a:t>
            </a:r>
            <a:r>
              <a:rPr lang="en-US" sz="1600" b="1" dirty="0" err="1">
                <a:solidFill>
                  <a:srgbClr val="000000"/>
                </a:solidFill>
              </a:rPr>
              <a:t>regija</a:t>
            </a:r>
            <a:r>
              <a:rPr lang="en-US" sz="1600" b="1" dirty="0">
                <a:solidFill>
                  <a:srgbClr val="000000"/>
                </a:solidFill>
              </a:rPr>
              <a:t> </a:t>
            </a:r>
            <a:r>
              <a:rPr lang="en-US" sz="1600" dirty="0" err="1">
                <a:solidFill>
                  <a:srgbClr val="000000"/>
                </a:solidFill>
              </a:rPr>
              <a:t>na</a:t>
            </a:r>
            <a:r>
              <a:rPr lang="en-US" sz="1600" dirty="0">
                <a:solidFill>
                  <a:srgbClr val="000000"/>
                </a:solidFill>
              </a:rPr>
              <a:t> </a:t>
            </a:r>
            <a:r>
              <a:rPr lang="en-US" sz="1600" dirty="0" err="1">
                <a:solidFill>
                  <a:srgbClr val="000000"/>
                </a:solidFill>
              </a:rPr>
              <a:t>sljedeći</a:t>
            </a:r>
            <a:r>
              <a:rPr lang="en-US" sz="1600" dirty="0">
                <a:solidFill>
                  <a:srgbClr val="000000"/>
                </a:solidFill>
              </a:rPr>
              <a:t> </a:t>
            </a:r>
            <a:r>
              <a:rPr lang="en-US" sz="1600" dirty="0" err="1">
                <a:solidFill>
                  <a:srgbClr val="000000"/>
                </a:solidFill>
              </a:rPr>
              <a:t>način</a:t>
            </a:r>
            <a:r>
              <a:rPr lang="en-GB" sz="1600" dirty="0">
                <a:solidFill>
                  <a:srgbClr val="000000"/>
                </a:solidFill>
              </a:rPr>
              <a:t>:</a:t>
            </a:r>
          </a:p>
          <a:p>
            <a:pPr marL="285750" indent="-285750" fontAlgn="base">
              <a:lnSpc>
                <a:spcPct val="150000"/>
              </a:lnSpc>
              <a:buFont typeface="Arial" panose="020B0604020202020204" pitchFamily="34" charset="0"/>
              <a:buChar char="•"/>
            </a:pPr>
            <a:r>
              <a:rPr lang="en-GB" sz="1600" dirty="0" err="1">
                <a:solidFill>
                  <a:srgbClr val="000000"/>
                </a:solidFill>
              </a:rPr>
              <a:t>Pružanje</a:t>
            </a:r>
            <a:r>
              <a:rPr lang="en-GB" sz="1600" dirty="0">
                <a:solidFill>
                  <a:srgbClr val="000000"/>
                </a:solidFill>
              </a:rPr>
              <a:t> </a:t>
            </a:r>
            <a:r>
              <a:rPr lang="en-GB" sz="1600" dirty="0" err="1">
                <a:solidFill>
                  <a:srgbClr val="000000"/>
                </a:solidFill>
              </a:rPr>
              <a:t>individualnih</a:t>
            </a:r>
            <a:r>
              <a:rPr lang="en-GB" sz="1600" dirty="0">
                <a:solidFill>
                  <a:srgbClr val="000000"/>
                </a:solidFill>
              </a:rPr>
              <a:t> </a:t>
            </a:r>
            <a:r>
              <a:rPr lang="en-GB" sz="1600" dirty="0" err="1">
                <a:solidFill>
                  <a:srgbClr val="00A3D8"/>
                </a:solidFill>
              </a:rPr>
              <a:t>smjernica</a:t>
            </a:r>
            <a:r>
              <a:rPr lang="en-GB" sz="1600" dirty="0">
                <a:solidFill>
                  <a:srgbClr val="00A3D8"/>
                </a:solidFill>
              </a:rPr>
              <a:t> za </a:t>
            </a:r>
            <a:r>
              <a:rPr lang="en-GB" sz="1600" dirty="0" err="1">
                <a:solidFill>
                  <a:srgbClr val="00A3D8"/>
                </a:solidFill>
              </a:rPr>
              <a:t>energetsku</a:t>
            </a:r>
            <a:r>
              <a:rPr lang="en-GB" sz="1600" dirty="0">
                <a:solidFill>
                  <a:srgbClr val="00A3D8"/>
                </a:solidFill>
              </a:rPr>
              <a:t> </a:t>
            </a:r>
            <a:r>
              <a:rPr lang="en-GB" sz="1600" dirty="0" err="1">
                <a:solidFill>
                  <a:srgbClr val="00A3D8"/>
                </a:solidFill>
              </a:rPr>
              <a:t>obnovu</a:t>
            </a:r>
            <a:r>
              <a:rPr lang="en-GB" sz="1600" dirty="0">
                <a:solidFill>
                  <a:srgbClr val="00A3D8"/>
                </a:solidFill>
              </a:rPr>
              <a:t> </a:t>
            </a:r>
            <a:r>
              <a:rPr lang="en-GB" sz="1600" dirty="0" err="1">
                <a:solidFill>
                  <a:srgbClr val="000000"/>
                </a:solidFill>
              </a:rPr>
              <a:t>izrađenih</a:t>
            </a:r>
            <a:r>
              <a:rPr lang="en-GB" sz="1600" dirty="0">
                <a:solidFill>
                  <a:srgbClr val="000000"/>
                </a:solidFill>
              </a:rPr>
              <a:t> </a:t>
            </a:r>
            <a:r>
              <a:rPr lang="en-GB" sz="1600" dirty="0" err="1">
                <a:solidFill>
                  <a:srgbClr val="000000"/>
                </a:solidFill>
              </a:rPr>
              <a:t>sukladno</a:t>
            </a:r>
            <a:r>
              <a:rPr lang="en-GB" sz="1600" dirty="0">
                <a:solidFill>
                  <a:srgbClr val="000000"/>
                </a:solidFill>
              </a:rPr>
              <a:t> </a:t>
            </a:r>
            <a:r>
              <a:rPr lang="en-GB" sz="1600" dirty="0" err="1">
                <a:solidFill>
                  <a:srgbClr val="000000"/>
                </a:solidFill>
              </a:rPr>
              <a:t>lokalnim</a:t>
            </a:r>
            <a:r>
              <a:rPr lang="en-GB" sz="1600" dirty="0">
                <a:solidFill>
                  <a:srgbClr val="000000"/>
                </a:solidFill>
              </a:rPr>
              <a:t> </a:t>
            </a:r>
            <a:r>
              <a:rPr lang="en-GB" sz="1600" dirty="0" err="1">
                <a:solidFill>
                  <a:srgbClr val="000000"/>
                </a:solidFill>
              </a:rPr>
              <a:t>karakteristikama</a:t>
            </a:r>
            <a:r>
              <a:rPr lang="en-GB" sz="1600" dirty="0">
                <a:solidFill>
                  <a:srgbClr val="000000"/>
                </a:solidFill>
              </a:rPr>
              <a:t> </a:t>
            </a:r>
            <a:r>
              <a:rPr lang="en-GB" sz="1600" dirty="0" err="1">
                <a:solidFill>
                  <a:srgbClr val="000000"/>
                </a:solidFill>
              </a:rPr>
              <a:t>kućanstava</a:t>
            </a:r>
            <a:r>
              <a:rPr lang="en-GB" sz="1600" dirty="0">
                <a:solidFill>
                  <a:srgbClr val="000000"/>
                </a:solidFill>
              </a:rPr>
              <a:t> </a:t>
            </a:r>
            <a:r>
              <a:rPr lang="en-GB" sz="1600" dirty="0" err="1">
                <a:solidFill>
                  <a:srgbClr val="000000"/>
                </a:solidFill>
              </a:rPr>
              <a:t>i</a:t>
            </a:r>
            <a:r>
              <a:rPr lang="en-GB" sz="1600" dirty="0">
                <a:solidFill>
                  <a:srgbClr val="000000"/>
                </a:solidFill>
              </a:rPr>
              <a:t> </a:t>
            </a:r>
            <a:r>
              <a:rPr lang="en-GB" sz="1600" dirty="0" err="1">
                <a:solidFill>
                  <a:srgbClr val="000000"/>
                </a:solidFill>
              </a:rPr>
              <a:t>regija</a:t>
            </a:r>
            <a:endParaRPr lang="en-US" sz="1600" dirty="0">
              <a:solidFill>
                <a:srgbClr val="000000"/>
              </a:solidFill>
            </a:endParaRPr>
          </a:p>
          <a:p>
            <a:pPr marL="285750" indent="-285750" fontAlgn="base">
              <a:lnSpc>
                <a:spcPct val="150000"/>
              </a:lnSpc>
              <a:buFont typeface="Arial" panose="020B0604020202020204" pitchFamily="34" charset="0"/>
              <a:buChar char="•"/>
            </a:pPr>
            <a:r>
              <a:rPr lang="en-US" sz="1600" dirty="0" err="1">
                <a:solidFill>
                  <a:srgbClr val="000000"/>
                </a:solidFill>
              </a:rPr>
              <a:t>Podrška</a:t>
            </a:r>
            <a:r>
              <a:rPr lang="en-US" sz="1600" dirty="0">
                <a:solidFill>
                  <a:srgbClr val="000000"/>
                </a:solidFill>
              </a:rPr>
              <a:t> </a:t>
            </a:r>
            <a:r>
              <a:rPr lang="en-US" sz="1600" dirty="0">
                <a:solidFill>
                  <a:schemeClr val="accent3"/>
                </a:solidFill>
              </a:rPr>
              <a:t>12 </a:t>
            </a:r>
            <a:r>
              <a:rPr lang="en-US" sz="1600" dirty="0" err="1">
                <a:solidFill>
                  <a:schemeClr val="accent3"/>
                </a:solidFill>
              </a:rPr>
              <a:t>lokalnih</a:t>
            </a:r>
            <a:r>
              <a:rPr lang="en-US" sz="1600" dirty="0">
                <a:solidFill>
                  <a:schemeClr val="accent3"/>
                </a:solidFill>
              </a:rPr>
              <a:t> </a:t>
            </a:r>
            <a:r>
              <a:rPr lang="en-US" sz="1600" dirty="0" err="1">
                <a:solidFill>
                  <a:schemeClr val="accent3"/>
                </a:solidFill>
              </a:rPr>
              <a:t>akcijskih</a:t>
            </a:r>
            <a:r>
              <a:rPr lang="en-US" sz="1600" dirty="0">
                <a:solidFill>
                  <a:schemeClr val="accent3"/>
                </a:solidFill>
              </a:rPr>
              <a:t> </a:t>
            </a:r>
            <a:r>
              <a:rPr lang="en-US" sz="1600" dirty="0" err="1">
                <a:solidFill>
                  <a:schemeClr val="accent3"/>
                </a:solidFill>
              </a:rPr>
              <a:t>grupa</a:t>
            </a:r>
            <a:r>
              <a:rPr lang="en-US" sz="1600" dirty="0">
                <a:solidFill>
                  <a:schemeClr val="accent3"/>
                </a:solidFill>
              </a:rPr>
              <a:t> (LAG) </a:t>
            </a:r>
            <a:r>
              <a:rPr lang="en-US" sz="1600" dirty="0"/>
              <a:t>u </a:t>
            </a:r>
            <a:r>
              <a:rPr lang="en-US" sz="1600" dirty="0" err="1"/>
              <a:t>izradi</a:t>
            </a:r>
            <a:r>
              <a:rPr lang="en-US" sz="1600" dirty="0"/>
              <a:t> </a:t>
            </a:r>
            <a:r>
              <a:rPr lang="en-US" sz="1600" dirty="0" err="1"/>
              <a:t>i</a:t>
            </a:r>
            <a:r>
              <a:rPr lang="en-US" sz="1600" dirty="0"/>
              <a:t> </a:t>
            </a:r>
            <a:r>
              <a:rPr lang="en-US" sz="1600" dirty="0" err="1"/>
              <a:t>implementaciji</a:t>
            </a:r>
            <a:r>
              <a:rPr lang="en-US" sz="1600" dirty="0"/>
              <a:t> </a:t>
            </a:r>
            <a:r>
              <a:rPr lang="en-US" sz="1600" dirty="0" err="1"/>
              <a:t>smjernica</a:t>
            </a:r>
            <a:r>
              <a:rPr lang="en-US" sz="1600" dirty="0"/>
              <a:t> </a:t>
            </a:r>
          </a:p>
          <a:p>
            <a:pPr marL="285750" indent="-285750" fontAlgn="base">
              <a:lnSpc>
                <a:spcPct val="150000"/>
              </a:lnSpc>
              <a:buFont typeface="Arial" panose="020B0604020202020204" pitchFamily="34" charset="0"/>
              <a:buChar char="•"/>
            </a:pPr>
            <a:r>
              <a:rPr lang="en-GB" sz="1600" dirty="0" err="1">
                <a:solidFill>
                  <a:srgbClr val="000000"/>
                </a:solidFill>
              </a:rPr>
              <a:t>Pružanje</a:t>
            </a:r>
            <a:r>
              <a:rPr lang="en-GB" sz="1600" dirty="0">
                <a:solidFill>
                  <a:srgbClr val="000000"/>
                </a:solidFill>
              </a:rPr>
              <a:t> </a:t>
            </a:r>
            <a:r>
              <a:rPr lang="en-GB" sz="1600" dirty="0" err="1">
                <a:solidFill>
                  <a:schemeClr val="accent3"/>
                </a:solidFill>
              </a:rPr>
              <a:t>sveobuhvatnog</a:t>
            </a:r>
            <a:r>
              <a:rPr lang="en-GB" sz="1600" dirty="0">
                <a:solidFill>
                  <a:schemeClr val="accent3"/>
                </a:solidFill>
              </a:rPr>
              <a:t> </a:t>
            </a:r>
            <a:r>
              <a:rPr lang="en-GB" sz="1600" dirty="0" err="1">
                <a:solidFill>
                  <a:schemeClr val="accent3"/>
                </a:solidFill>
              </a:rPr>
              <a:t>modela</a:t>
            </a:r>
            <a:r>
              <a:rPr lang="en-GB" sz="1600" dirty="0">
                <a:solidFill>
                  <a:schemeClr val="accent3"/>
                </a:solidFill>
              </a:rPr>
              <a:t> </a:t>
            </a:r>
            <a:r>
              <a:rPr lang="en-GB" sz="1600" dirty="0" err="1">
                <a:solidFill>
                  <a:schemeClr val="accent3"/>
                </a:solidFill>
              </a:rPr>
              <a:t>obnove</a:t>
            </a:r>
            <a:r>
              <a:rPr lang="en-GB" sz="1600" dirty="0">
                <a:solidFill>
                  <a:schemeClr val="accent3"/>
                </a:solidFill>
              </a:rPr>
              <a:t> </a:t>
            </a:r>
            <a:r>
              <a:rPr lang="en-GB" sz="1600" dirty="0" err="1">
                <a:solidFill>
                  <a:srgbClr val="000000"/>
                </a:solidFill>
              </a:rPr>
              <a:t>i</a:t>
            </a:r>
            <a:r>
              <a:rPr lang="en-GB" sz="1600" dirty="0">
                <a:solidFill>
                  <a:srgbClr val="000000"/>
                </a:solidFill>
              </a:rPr>
              <a:t> </a:t>
            </a:r>
            <a:r>
              <a:rPr lang="en-GB" sz="1600" dirty="0" err="1">
                <a:solidFill>
                  <a:srgbClr val="000000"/>
                </a:solidFill>
              </a:rPr>
              <a:t>usmjeravanje</a:t>
            </a:r>
            <a:r>
              <a:rPr lang="en-GB" sz="1600" dirty="0">
                <a:solidFill>
                  <a:srgbClr val="000000"/>
                </a:solidFill>
              </a:rPr>
              <a:t> </a:t>
            </a:r>
            <a:r>
              <a:rPr lang="en-GB" sz="1600" dirty="0" err="1">
                <a:solidFill>
                  <a:srgbClr val="000000"/>
                </a:solidFill>
              </a:rPr>
              <a:t>ključnih</a:t>
            </a:r>
            <a:r>
              <a:rPr lang="en-GB" sz="1600" dirty="0">
                <a:solidFill>
                  <a:srgbClr val="000000"/>
                </a:solidFill>
              </a:rPr>
              <a:t> </a:t>
            </a:r>
            <a:r>
              <a:rPr lang="en-GB" sz="1600" dirty="0" err="1">
                <a:solidFill>
                  <a:srgbClr val="000000"/>
                </a:solidFill>
              </a:rPr>
              <a:t>dionika</a:t>
            </a:r>
            <a:r>
              <a:rPr lang="en-GB" sz="1600" dirty="0">
                <a:solidFill>
                  <a:srgbClr val="000000"/>
                </a:solidFill>
              </a:rPr>
              <a:t> u </a:t>
            </a:r>
            <a:r>
              <a:rPr lang="en-GB" sz="1600" dirty="0" err="1">
                <a:solidFill>
                  <a:srgbClr val="000000"/>
                </a:solidFill>
              </a:rPr>
              <a:t>procesima</a:t>
            </a:r>
            <a:r>
              <a:rPr lang="en-GB" sz="1600" dirty="0">
                <a:solidFill>
                  <a:srgbClr val="000000"/>
                </a:solidFill>
              </a:rPr>
              <a:t> </a:t>
            </a:r>
            <a:r>
              <a:rPr lang="en-GB" sz="1600" dirty="0" err="1">
                <a:solidFill>
                  <a:srgbClr val="000000"/>
                </a:solidFill>
              </a:rPr>
              <a:t>obnove</a:t>
            </a:r>
            <a:r>
              <a:rPr lang="en-GB" sz="1600" dirty="0">
                <a:solidFill>
                  <a:srgbClr val="000000"/>
                </a:solidFill>
              </a:rPr>
              <a:t> </a:t>
            </a:r>
            <a:r>
              <a:rPr lang="en-GB" sz="1600" dirty="0" err="1">
                <a:solidFill>
                  <a:srgbClr val="000000"/>
                </a:solidFill>
              </a:rPr>
              <a:t>ruralnih</a:t>
            </a:r>
            <a:r>
              <a:rPr lang="en-GB" sz="1600" dirty="0">
                <a:solidFill>
                  <a:srgbClr val="000000"/>
                </a:solidFill>
              </a:rPr>
              <a:t> </a:t>
            </a:r>
            <a:r>
              <a:rPr lang="en-GB" sz="1600" dirty="0" err="1">
                <a:solidFill>
                  <a:srgbClr val="000000"/>
                </a:solidFill>
              </a:rPr>
              <a:t>ranjivih</a:t>
            </a:r>
            <a:r>
              <a:rPr lang="en-GB" sz="1600" dirty="0">
                <a:solidFill>
                  <a:srgbClr val="000000"/>
                </a:solidFill>
              </a:rPr>
              <a:t> </a:t>
            </a:r>
            <a:r>
              <a:rPr lang="en-GB" sz="1600" dirty="0" err="1">
                <a:solidFill>
                  <a:srgbClr val="000000"/>
                </a:solidFill>
              </a:rPr>
              <a:t>područja</a:t>
            </a:r>
            <a:r>
              <a:rPr lang="en-GB" sz="1600" dirty="0">
                <a:solidFill>
                  <a:srgbClr val="000000"/>
                </a:solidFill>
              </a:rPr>
              <a:t> </a:t>
            </a:r>
            <a:r>
              <a:rPr lang="en-GB" sz="1600" dirty="0" err="1">
                <a:solidFill>
                  <a:srgbClr val="000000"/>
                </a:solidFill>
              </a:rPr>
              <a:t>i</a:t>
            </a:r>
            <a:r>
              <a:rPr lang="en-GB" sz="1600" dirty="0">
                <a:solidFill>
                  <a:srgbClr val="000000"/>
                </a:solidFill>
              </a:rPr>
              <a:t> </a:t>
            </a:r>
            <a:r>
              <a:rPr lang="en-GB" sz="1600" dirty="0" err="1">
                <a:solidFill>
                  <a:srgbClr val="000000"/>
                </a:solidFill>
              </a:rPr>
              <a:t>nakon</a:t>
            </a:r>
            <a:r>
              <a:rPr lang="en-GB" sz="1600" dirty="0">
                <a:solidFill>
                  <a:srgbClr val="000000"/>
                </a:solidFill>
              </a:rPr>
              <a:t> </a:t>
            </a:r>
            <a:r>
              <a:rPr lang="en-GB" sz="1600" dirty="0" err="1">
                <a:solidFill>
                  <a:srgbClr val="000000"/>
                </a:solidFill>
              </a:rPr>
              <a:t>provedbe</a:t>
            </a:r>
            <a:r>
              <a:rPr lang="en-GB" sz="1600" dirty="0">
                <a:solidFill>
                  <a:srgbClr val="000000"/>
                </a:solidFill>
              </a:rPr>
              <a:t> </a:t>
            </a:r>
            <a:r>
              <a:rPr lang="en-GB" sz="1600" dirty="0" err="1">
                <a:solidFill>
                  <a:srgbClr val="000000"/>
                </a:solidFill>
              </a:rPr>
              <a:t>projekta</a:t>
            </a:r>
            <a:r>
              <a:rPr lang="en-GB" sz="1600" dirty="0">
                <a:solidFill>
                  <a:srgbClr val="000000"/>
                </a:solidFill>
              </a:rPr>
              <a:t>. </a:t>
            </a:r>
            <a:endParaRPr lang="en-US" dirty="0">
              <a:solidFill>
                <a:srgbClr val="000000"/>
              </a:solidFill>
              <a:latin typeface="Segoe UI" panose="020B0502040204020203" pitchFamily="34" charset="0"/>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31623" y="2163882"/>
            <a:ext cx="5102923" cy="3401649"/>
          </a:xfrm>
          <a:prstGeom prst="rect">
            <a:avLst/>
          </a:prstGeom>
        </p:spPr>
      </p:pic>
      <p:sp>
        <p:nvSpPr>
          <p:cNvPr id="6" name="Rectangle 5"/>
          <p:cNvSpPr/>
          <p:nvPr/>
        </p:nvSpPr>
        <p:spPr>
          <a:xfrm>
            <a:off x="10612316" y="5565531"/>
            <a:ext cx="1503484" cy="230832"/>
          </a:xfrm>
          <a:prstGeom prst="rect">
            <a:avLst/>
          </a:prstGeom>
        </p:spPr>
        <p:txBody>
          <a:bodyPr wrap="square">
            <a:spAutoFit/>
          </a:bodyPr>
          <a:lstStyle/>
          <a:p>
            <a:r>
              <a:rPr lang="en-US" sz="900" i="1" dirty="0"/>
              <a:t>Image by freepik.com</a:t>
            </a:r>
          </a:p>
        </p:txBody>
      </p:sp>
    </p:spTree>
    <p:extLst>
      <p:ext uri="{BB962C8B-B14F-4D97-AF65-F5344CB8AC3E}">
        <p14:creationId xmlns:p14="http://schemas.microsoft.com/office/powerpoint/2010/main" val="35730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809771" y="646546"/>
            <a:ext cx="10208749" cy="1356360"/>
          </a:xfrm>
        </p:spPr>
        <p:txBody>
          <a:bodyPr/>
          <a:lstStyle/>
          <a:p>
            <a:r>
              <a:rPr lang="en-GB" dirty="0" err="1"/>
              <a:t>Specifični</a:t>
            </a:r>
            <a:r>
              <a:rPr lang="en-GB" dirty="0"/>
              <a:t> </a:t>
            </a:r>
            <a:r>
              <a:rPr lang="en-GB" dirty="0" err="1"/>
              <a:t>ciljevi</a:t>
            </a:r>
            <a:r>
              <a:rPr lang="en-GB" dirty="0"/>
              <a:t> </a:t>
            </a:r>
            <a:r>
              <a:rPr lang="en-GB" dirty="0" err="1"/>
              <a:t>projekta</a:t>
            </a:r>
            <a:endParaRPr lang="en-GB" dirty="0"/>
          </a:p>
        </p:txBody>
      </p:sp>
      <p:sp>
        <p:nvSpPr>
          <p:cNvPr id="5" name="Rectangle 4"/>
          <p:cNvSpPr/>
          <p:nvPr/>
        </p:nvSpPr>
        <p:spPr>
          <a:xfrm>
            <a:off x="809771" y="1882881"/>
            <a:ext cx="5766875" cy="3649076"/>
          </a:xfrm>
          <a:prstGeom prst="rect">
            <a:avLst/>
          </a:prstGeom>
        </p:spPr>
        <p:txBody>
          <a:bodyPr wrap="square">
            <a:spAutoFit/>
          </a:bodyPr>
          <a:lstStyle/>
          <a:p>
            <a:pPr fontAlgn="base"/>
            <a:r>
              <a:rPr lang="en-US" dirty="0">
                <a:solidFill>
                  <a:srgbClr val="000000"/>
                </a:solidFill>
                <a:latin typeface="Calibri Light" panose="020F0302020204030204" pitchFamily="34" charset="0"/>
              </a:rPr>
              <a:t> </a:t>
            </a:r>
          </a:p>
          <a:p>
            <a:pPr fontAlgn="base"/>
            <a:r>
              <a:rPr lang="en-US" dirty="0" err="1">
                <a:solidFill>
                  <a:srgbClr val="00A3D8"/>
                </a:solidFill>
              </a:rPr>
              <a:t>Osnaživanje</a:t>
            </a:r>
            <a:r>
              <a:rPr lang="en-US" dirty="0">
                <a:solidFill>
                  <a:srgbClr val="00A3D8"/>
                </a:solidFill>
              </a:rPr>
              <a:t> </a:t>
            </a:r>
            <a:r>
              <a:rPr lang="en-US" dirty="0" err="1">
                <a:solidFill>
                  <a:srgbClr val="000000"/>
                </a:solidFill>
              </a:rPr>
              <a:t>svih</a:t>
            </a:r>
            <a:r>
              <a:rPr lang="en-US" dirty="0">
                <a:solidFill>
                  <a:srgbClr val="000000"/>
                </a:solidFill>
              </a:rPr>
              <a:t> </a:t>
            </a:r>
            <a:r>
              <a:rPr lang="en-US" dirty="0" err="1">
                <a:solidFill>
                  <a:srgbClr val="000000"/>
                </a:solidFill>
              </a:rPr>
              <a:t>ključnih</a:t>
            </a:r>
            <a:r>
              <a:rPr lang="en-US" dirty="0">
                <a:solidFill>
                  <a:srgbClr val="000000"/>
                </a:solidFill>
              </a:rPr>
              <a:t> </a:t>
            </a:r>
            <a:r>
              <a:rPr lang="en-US" dirty="0" err="1">
                <a:solidFill>
                  <a:srgbClr val="000000"/>
                </a:solidFill>
              </a:rPr>
              <a:t>dionika</a:t>
            </a:r>
            <a:r>
              <a:rPr lang="en-US" dirty="0">
                <a:solidFill>
                  <a:srgbClr val="000000"/>
                </a:solidFill>
              </a:rPr>
              <a:t> u </a:t>
            </a:r>
            <a:r>
              <a:rPr lang="en-US" dirty="0" err="1">
                <a:solidFill>
                  <a:srgbClr val="000000"/>
                </a:solidFill>
              </a:rPr>
              <a:t>ruralnim</a:t>
            </a:r>
            <a:r>
              <a:rPr lang="en-US" dirty="0">
                <a:solidFill>
                  <a:srgbClr val="000000"/>
                </a:solidFill>
              </a:rPr>
              <a:t> </a:t>
            </a:r>
            <a:r>
              <a:rPr lang="en-US" dirty="0" err="1">
                <a:solidFill>
                  <a:srgbClr val="000000"/>
                </a:solidFill>
              </a:rPr>
              <a:t>i</a:t>
            </a:r>
            <a:r>
              <a:rPr lang="en-US" dirty="0">
                <a:solidFill>
                  <a:srgbClr val="000000"/>
                </a:solidFill>
              </a:rPr>
              <a:t> peri-</a:t>
            </a:r>
            <a:r>
              <a:rPr lang="en-US" dirty="0" err="1">
                <a:solidFill>
                  <a:srgbClr val="000000"/>
                </a:solidFill>
              </a:rPr>
              <a:t>urbanim</a:t>
            </a:r>
            <a:r>
              <a:rPr lang="en-US" dirty="0">
                <a:solidFill>
                  <a:srgbClr val="000000"/>
                </a:solidFill>
              </a:rPr>
              <a:t> </a:t>
            </a:r>
            <a:r>
              <a:rPr lang="en-US" dirty="0" err="1">
                <a:solidFill>
                  <a:srgbClr val="000000"/>
                </a:solidFill>
              </a:rPr>
              <a:t>područjima</a:t>
            </a:r>
            <a:r>
              <a:rPr lang="en-US" dirty="0">
                <a:solidFill>
                  <a:srgbClr val="000000"/>
                </a:solidFill>
              </a:rPr>
              <a:t> za </a:t>
            </a:r>
            <a:r>
              <a:rPr lang="en-US" dirty="0" err="1">
                <a:solidFill>
                  <a:srgbClr val="000000"/>
                </a:solidFill>
              </a:rPr>
              <a:t>uključivanje</a:t>
            </a:r>
            <a:r>
              <a:rPr lang="en-US" dirty="0">
                <a:solidFill>
                  <a:srgbClr val="000000"/>
                </a:solidFill>
              </a:rPr>
              <a:t> u </a:t>
            </a:r>
            <a:r>
              <a:rPr lang="en-US" dirty="0" err="1">
                <a:solidFill>
                  <a:srgbClr val="000000"/>
                </a:solidFill>
              </a:rPr>
              <a:t>procese</a:t>
            </a:r>
            <a:r>
              <a:rPr lang="en-US" dirty="0">
                <a:solidFill>
                  <a:srgbClr val="000000"/>
                </a:solidFill>
              </a:rPr>
              <a:t> </a:t>
            </a:r>
            <a:r>
              <a:rPr lang="en-US" dirty="0" err="1">
                <a:solidFill>
                  <a:srgbClr val="000000"/>
                </a:solidFill>
              </a:rPr>
              <a:t>obnove</a:t>
            </a:r>
            <a:r>
              <a:rPr lang="en-US" dirty="0">
                <a:solidFill>
                  <a:srgbClr val="000000"/>
                </a:solidFill>
              </a:rPr>
              <a:t> </a:t>
            </a:r>
            <a:r>
              <a:rPr lang="en-US" dirty="0" err="1">
                <a:solidFill>
                  <a:srgbClr val="000000"/>
                </a:solidFill>
              </a:rPr>
              <a:t>ruralnih</a:t>
            </a:r>
            <a:r>
              <a:rPr lang="en-US" dirty="0">
                <a:solidFill>
                  <a:srgbClr val="000000"/>
                </a:solidFill>
              </a:rPr>
              <a:t> </a:t>
            </a:r>
            <a:r>
              <a:rPr lang="en-US" dirty="0" err="1">
                <a:solidFill>
                  <a:srgbClr val="000000"/>
                </a:solidFill>
              </a:rPr>
              <a:t>ranjivih</a:t>
            </a:r>
            <a:r>
              <a:rPr lang="en-US" dirty="0">
                <a:solidFill>
                  <a:srgbClr val="000000"/>
                </a:solidFill>
              </a:rPr>
              <a:t> </a:t>
            </a:r>
            <a:r>
              <a:rPr lang="en-US" dirty="0" err="1">
                <a:solidFill>
                  <a:srgbClr val="000000"/>
                </a:solidFill>
              </a:rPr>
              <a:t>područja</a:t>
            </a:r>
            <a:r>
              <a:rPr lang="en-US" dirty="0">
                <a:solidFill>
                  <a:srgbClr val="000000"/>
                </a:solidFill>
              </a:rPr>
              <a:t>/</a:t>
            </a:r>
            <a:r>
              <a:rPr lang="en-US" dirty="0" err="1">
                <a:solidFill>
                  <a:srgbClr val="000000"/>
                </a:solidFill>
              </a:rPr>
              <a:t>kućanstava</a:t>
            </a:r>
            <a:r>
              <a:rPr lang="en-US" dirty="0">
                <a:solidFill>
                  <a:srgbClr val="000000"/>
                </a:solidFill>
              </a:rPr>
              <a:t> </a:t>
            </a:r>
            <a:r>
              <a:rPr lang="en-US" dirty="0" err="1">
                <a:solidFill>
                  <a:srgbClr val="000000"/>
                </a:solidFill>
              </a:rPr>
              <a:t>kroz</a:t>
            </a:r>
            <a:r>
              <a:rPr lang="en-US" dirty="0">
                <a:solidFill>
                  <a:srgbClr val="000000"/>
                </a:solidFill>
              </a:rPr>
              <a:t>:</a:t>
            </a:r>
          </a:p>
          <a:p>
            <a:pPr marL="285750" indent="-285750" fontAlgn="base">
              <a:lnSpc>
                <a:spcPct val="150000"/>
              </a:lnSpc>
              <a:buFont typeface="Arial" panose="020B0604020202020204" pitchFamily="34" charset="0"/>
              <a:buChar char="•"/>
            </a:pPr>
            <a:r>
              <a:rPr lang="en-US" dirty="0" err="1">
                <a:solidFill>
                  <a:srgbClr val="00A3D8"/>
                </a:solidFill>
              </a:rPr>
              <a:t>Identifikaciju</a:t>
            </a:r>
            <a:r>
              <a:rPr lang="en-US" dirty="0">
                <a:solidFill>
                  <a:srgbClr val="00A3D8"/>
                </a:solidFill>
              </a:rPr>
              <a:t> </a:t>
            </a:r>
            <a:r>
              <a:rPr lang="en-US" dirty="0" err="1">
                <a:solidFill>
                  <a:srgbClr val="00A3D8"/>
                </a:solidFill>
              </a:rPr>
              <a:t>barijera</a:t>
            </a:r>
            <a:r>
              <a:rPr lang="en-US" dirty="0">
                <a:solidFill>
                  <a:srgbClr val="00A3D8"/>
                </a:solidFill>
              </a:rPr>
              <a:t> </a:t>
            </a:r>
            <a:r>
              <a:rPr lang="en-US" dirty="0" err="1">
                <a:solidFill>
                  <a:srgbClr val="00A3D8"/>
                </a:solidFill>
              </a:rPr>
              <a:t>i</a:t>
            </a:r>
            <a:r>
              <a:rPr lang="en-US" dirty="0">
                <a:solidFill>
                  <a:srgbClr val="00A3D8"/>
                </a:solidFill>
              </a:rPr>
              <a:t> </a:t>
            </a:r>
            <a:r>
              <a:rPr lang="en-US" dirty="0" err="1">
                <a:solidFill>
                  <a:srgbClr val="00A3D8"/>
                </a:solidFill>
              </a:rPr>
              <a:t>provedbu</a:t>
            </a:r>
            <a:r>
              <a:rPr lang="en-US" dirty="0">
                <a:solidFill>
                  <a:srgbClr val="00A3D8"/>
                </a:solidFill>
              </a:rPr>
              <a:t> </a:t>
            </a:r>
            <a:r>
              <a:rPr lang="en-US" dirty="0" err="1">
                <a:solidFill>
                  <a:srgbClr val="000000"/>
                </a:solidFill>
              </a:rPr>
              <a:t>sukreirajućih</a:t>
            </a:r>
            <a:r>
              <a:rPr lang="en-US" dirty="0">
                <a:solidFill>
                  <a:srgbClr val="000000"/>
                </a:solidFill>
              </a:rPr>
              <a:t> </a:t>
            </a:r>
            <a:r>
              <a:rPr lang="en-US" dirty="0" err="1">
                <a:solidFill>
                  <a:srgbClr val="000000"/>
                </a:solidFill>
              </a:rPr>
              <a:t>aktivnosti</a:t>
            </a:r>
            <a:r>
              <a:rPr lang="en-US" dirty="0">
                <a:solidFill>
                  <a:srgbClr val="000000"/>
                </a:solidFill>
              </a:rPr>
              <a:t> u </a:t>
            </a:r>
            <a:r>
              <a:rPr lang="en-US" dirty="0" err="1">
                <a:solidFill>
                  <a:srgbClr val="000000"/>
                </a:solidFill>
              </a:rPr>
              <a:t>suradnji</a:t>
            </a:r>
            <a:r>
              <a:rPr lang="en-US" dirty="0">
                <a:solidFill>
                  <a:srgbClr val="000000"/>
                </a:solidFill>
              </a:rPr>
              <a:t> s </a:t>
            </a:r>
            <a:r>
              <a:rPr lang="en-US" dirty="0" err="1">
                <a:solidFill>
                  <a:srgbClr val="000000"/>
                </a:solidFill>
              </a:rPr>
              <a:t>privatnim</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javnim</a:t>
            </a:r>
            <a:r>
              <a:rPr lang="en-US" dirty="0">
                <a:solidFill>
                  <a:srgbClr val="000000"/>
                </a:solidFill>
              </a:rPr>
              <a:t> </a:t>
            </a:r>
            <a:r>
              <a:rPr lang="en-US" dirty="0" err="1">
                <a:solidFill>
                  <a:srgbClr val="000000"/>
                </a:solidFill>
              </a:rPr>
              <a:t>sektorom</a:t>
            </a:r>
            <a:r>
              <a:rPr lang="en-US" dirty="0">
                <a:solidFill>
                  <a:srgbClr val="000000"/>
                </a:solidFill>
              </a:rPr>
              <a:t>. </a:t>
            </a:r>
          </a:p>
          <a:p>
            <a:pPr marL="285750" indent="-285750" fontAlgn="base">
              <a:lnSpc>
                <a:spcPct val="150000"/>
              </a:lnSpc>
              <a:buFont typeface="Arial" panose="020B0604020202020204" pitchFamily="34" charset="0"/>
              <a:buChar char="•"/>
            </a:pPr>
            <a:r>
              <a:rPr lang="en-US" dirty="0" err="1">
                <a:solidFill>
                  <a:srgbClr val="00A3D8"/>
                </a:solidFill>
              </a:rPr>
              <a:t>Izradu</a:t>
            </a:r>
            <a:r>
              <a:rPr lang="en-US" dirty="0">
                <a:solidFill>
                  <a:srgbClr val="00A3D8"/>
                </a:solidFill>
              </a:rPr>
              <a:t> </a:t>
            </a:r>
            <a:r>
              <a:rPr lang="en-US" dirty="0" err="1">
                <a:solidFill>
                  <a:srgbClr val="00A3D8"/>
                </a:solidFill>
              </a:rPr>
              <a:t>različitih</a:t>
            </a:r>
            <a:r>
              <a:rPr lang="en-US" dirty="0">
                <a:solidFill>
                  <a:srgbClr val="00A3D8"/>
                </a:solidFill>
              </a:rPr>
              <a:t> </a:t>
            </a:r>
            <a:r>
              <a:rPr lang="en-US" dirty="0" err="1">
                <a:solidFill>
                  <a:srgbClr val="00A3D8"/>
                </a:solidFill>
              </a:rPr>
              <a:t>alata</a:t>
            </a:r>
            <a:r>
              <a:rPr lang="en-US" dirty="0">
                <a:solidFill>
                  <a:srgbClr val="00A3D8"/>
                </a:solidFill>
              </a:rPr>
              <a:t> </a:t>
            </a:r>
            <a:r>
              <a:rPr lang="en-US" dirty="0" err="1">
                <a:solidFill>
                  <a:srgbClr val="00A3D8"/>
                </a:solidFill>
              </a:rPr>
              <a:t>i</a:t>
            </a:r>
            <a:r>
              <a:rPr lang="en-US" dirty="0">
                <a:solidFill>
                  <a:srgbClr val="00A3D8"/>
                </a:solidFill>
              </a:rPr>
              <a:t> </a:t>
            </a:r>
            <a:r>
              <a:rPr lang="en-US" dirty="0" err="1">
                <a:solidFill>
                  <a:srgbClr val="00A3D8"/>
                </a:solidFill>
              </a:rPr>
              <a:t>resursa</a:t>
            </a:r>
            <a:r>
              <a:rPr lang="en-US" dirty="0">
                <a:solidFill>
                  <a:srgbClr val="00A3D8"/>
                </a:solidFill>
              </a:rPr>
              <a:t> </a:t>
            </a:r>
            <a:r>
              <a:rPr lang="en-US" dirty="0" err="1">
                <a:solidFill>
                  <a:srgbClr val="000000"/>
                </a:solidFill>
              </a:rPr>
              <a:t>kako</a:t>
            </a:r>
            <a:r>
              <a:rPr lang="en-US" dirty="0">
                <a:solidFill>
                  <a:srgbClr val="000000"/>
                </a:solidFill>
              </a:rPr>
              <a:t> bi se </a:t>
            </a:r>
            <a:r>
              <a:rPr lang="en-US" dirty="0" err="1">
                <a:solidFill>
                  <a:srgbClr val="000000"/>
                </a:solidFill>
              </a:rPr>
              <a:t>omogućilo</a:t>
            </a:r>
            <a:r>
              <a:rPr lang="en-US" dirty="0">
                <a:solidFill>
                  <a:srgbClr val="000000"/>
                </a:solidFill>
              </a:rPr>
              <a:t> </a:t>
            </a:r>
            <a:r>
              <a:rPr lang="en-US" dirty="0" err="1">
                <a:solidFill>
                  <a:srgbClr val="000000"/>
                </a:solidFill>
              </a:rPr>
              <a:t>razumijevanje</a:t>
            </a:r>
            <a:r>
              <a:rPr lang="en-US" dirty="0">
                <a:solidFill>
                  <a:srgbClr val="000000"/>
                </a:solidFill>
              </a:rPr>
              <a:t> </a:t>
            </a:r>
            <a:r>
              <a:rPr lang="en-US" dirty="0" err="1">
                <a:solidFill>
                  <a:srgbClr val="000000"/>
                </a:solidFill>
              </a:rPr>
              <a:t>primjene</a:t>
            </a:r>
            <a:r>
              <a:rPr lang="en-US" dirty="0">
                <a:solidFill>
                  <a:srgbClr val="000000"/>
                </a:solidFill>
              </a:rPr>
              <a:t> </a:t>
            </a:r>
            <a:r>
              <a:rPr lang="en-US" dirty="0" err="1">
                <a:solidFill>
                  <a:srgbClr val="000000"/>
                </a:solidFill>
              </a:rPr>
              <a:t>uspješne</a:t>
            </a:r>
            <a:r>
              <a:rPr lang="en-US" dirty="0">
                <a:solidFill>
                  <a:srgbClr val="000000"/>
                </a:solidFill>
              </a:rPr>
              <a:t> </a:t>
            </a:r>
            <a:r>
              <a:rPr lang="en-US" dirty="0" err="1">
                <a:solidFill>
                  <a:srgbClr val="000000"/>
                </a:solidFill>
              </a:rPr>
              <a:t>integracije</a:t>
            </a:r>
            <a:r>
              <a:rPr lang="en-US" dirty="0">
                <a:solidFill>
                  <a:srgbClr val="000000"/>
                </a:solidFill>
              </a:rPr>
              <a:t> </a:t>
            </a:r>
            <a:r>
              <a:rPr lang="en-US" dirty="0" err="1">
                <a:solidFill>
                  <a:srgbClr val="000000"/>
                </a:solidFill>
              </a:rPr>
              <a:t>svake</a:t>
            </a:r>
            <a:r>
              <a:rPr lang="en-US" dirty="0">
                <a:solidFill>
                  <a:srgbClr val="000000"/>
                </a:solidFill>
              </a:rPr>
              <a:t> faze u </a:t>
            </a:r>
            <a:r>
              <a:rPr lang="en-US" dirty="0" err="1">
                <a:solidFill>
                  <a:srgbClr val="000000"/>
                </a:solidFill>
              </a:rPr>
              <a:t>izgradnji</a:t>
            </a:r>
            <a:r>
              <a:rPr lang="en-US" dirty="0">
                <a:solidFill>
                  <a:srgbClr val="000000"/>
                </a:solidFill>
              </a:rPr>
              <a:t> </a:t>
            </a:r>
            <a:r>
              <a:rPr lang="en-US" dirty="0" err="1">
                <a:solidFill>
                  <a:srgbClr val="000000"/>
                </a:solidFill>
              </a:rPr>
              <a:t>smjernica</a:t>
            </a:r>
            <a:r>
              <a:rPr lang="en-US" dirty="0">
                <a:solidFill>
                  <a:srgbClr val="000000"/>
                </a:solidFill>
              </a:rPr>
              <a:t>. </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99738" y="2101363"/>
            <a:ext cx="5237288" cy="3491788"/>
          </a:xfrm>
          <a:prstGeom prst="rect">
            <a:avLst/>
          </a:prstGeom>
        </p:spPr>
      </p:pic>
      <p:sp>
        <p:nvSpPr>
          <p:cNvPr id="8" name="Rectangle 7"/>
          <p:cNvSpPr/>
          <p:nvPr/>
        </p:nvSpPr>
        <p:spPr>
          <a:xfrm>
            <a:off x="10612316" y="5565531"/>
            <a:ext cx="1503484" cy="230832"/>
          </a:xfrm>
          <a:prstGeom prst="rect">
            <a:avLst/>
          </a:prstGeom>
        </p:spPr>
        <p:txBody>
          <a:bodyPr wrap="square">
            <a:spAutoFit/>
          </a:bodyPr>
          <a:lstStyle/>
          <a:p>
            <a:r>
              <a:rPr lang="en-US" sz="900" i="1" dirty="0"/>
              <a:t>Image by freepik.com</a:t>
            </a:r>
          </a:p>
        </p:txBody>
      </p:sp>
    </p:spTree>
    <p:extLst>
      <p:ext uri="{BB962C8B-B14F-4D97-AF65-F5344CB8AC3E}">
        <p14:creationId xmlns:p14="http://schemas.microsoft.com/office/powerpoint/2010/main" val="163500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694714" y="646546"/>
            <a:ext cx="10323806" cy="1356360"/>
          </a:xfrm>
        </p:spPr>
        <p:txBody>
          <a:bodyPr/>
          <a:lstStyle/>
          <a:p>
            <a:r>
              <a:rPr lang="en-GB" dirty="0" err="1"/>
              <a:t>Osnovne</a:t>
            </a:r>
            <a:r>
              <a:rPr lang="en-GB" dirty="0"/>
              <a:t> </a:t>
            </a:r>
            <a:r>
              <a:rPr lang="en-GB" dirty="0" err="1"/>
              <a:t>kategorije</a:t>
            </a:r>
            <a:r>
              <a:rPr lang="en-GB" dirty="0"/>
              <a:t> </a:t>
            </a:r>
            <a:r>
              <a:rPr lang="en-GB" dirty="0" err="1"/>
              <a:t>projekta</a:t>
            </a:r>
            <a:r>
              <a:rPr lang="en-GB" dirty="0"/>
              <a:t> RENOVERTY </a:t>
            </a:r>
          </a:p>
        </p:txBody>
      </p:sp>
      <p:sp>
        <p:nvSpPr>
          <p:cNvPr id="12" name="Content Placeholder 11">
            <a:extLst>
              <a:ext uri="{FF2B5EF4-FFF2-40B4-BE49-F238E27FC236}">
                <a16:creationId xmlns:a16="http://schemas.microsoft.com/office/drawing/2014/main" id="{73903606-DE53-DD34-A558-25AC54E43BA9}"/>
              </a:ext>
            </a:extLst>
          </p:cNvPr>
          <p:cNvSpPr>
            <a:spLocks noGrp="1"/>
          </p:cNvSpPr>
          <p:nvPr>
            <p:ph idx="1"/>
          </p:nvPr>
        </p:nvSpPr>
        <p:spPr>
          <a:xfrm>
            <a:off x="694714" y="1902054"/>
            <a:ext cx="6623133" cy="4611975"/>
          </a:xfrm>
        </p:spPr>
        <p:txBody>
          <a:bodyPr>
            <a:normAutofit fontScale="92500" lnSpcReduction="10000"/>
          </a:bodyPr>
          <a:lstStyle/>
          <a:p>
            <a:pPr marL="45720" indent="0" algn="l">
              <a:spcBef>
                <a:spcPts val="600"/>
              </a:spcBef>
              <a:buNone/>
            </a:pPr>
            <a:r>
              <a:rPr lang="en-US" sz="1800" b="1" dirty="0">
                <a:solidFill>
                  <a:schemeClr val="accent3"/>
                </a:solidFill>
                <a:effectLst/>
                <a:latin typeface="+mj-lt"/>
              </a:rPr>
              <a:t>Pilar 1: </a:t>
            </a:r>
            <a:r>
              <a:rPr lang="en-US" sz="1800" b="1" dirty="0" err="1">
                <a:solidFill>
                  <a:schemeClr val="accent3"/>
                </a:solidFill>
                <a:latin typeface="+mj-lt"/>
              </a:rPr>
              <a:t>Energetsko</a:t>
            </a:r>
            <a:r>
              <a:rPr lang="en-US" sz="1800" b="1" dirty="0">
                <a:solidFill>
                  <a:schemeClr val="accent3"/>
                </a:solidFill>
                <a:latin typeface="+mj-lt"/>
              </a:rPr>
              <a:t> </a:t>
            </a:r>
            <a:r>
              <a:rPr lang="en-US" sz="1800" b="1" dirty="0" err="1">
                <a:solidFill>
                  <a:schemeClr val="accent3"/>
                </a:solidFill>
                <a:latin typeface="+mj-lt"/>
              </a:rPr>
              <a:t>siromaštvo</a:t>
            </a:r>
            <a:r>
              <a:rPr lang="en-US" sz="1800" b="1" dirty="0">
                <a:solidFill>
                  <a:schemeClr val="accent3"/>
                </a:solidFill>
                <a:latin typeface="+mj-lt"/>
              </a:rPr>
              <a:t> u </a:t>
            </a:r>
            <a:r>
              <a:rPr lang="en-US" sz="1800" b="1" dirty="0" err="1">
                <a:solidFill>
                  <a:schemeClr val="accent3"/>
                </a:solidFill>
                <a:latin typeface="+mj-lt"/>
              </a:rPr>
              <a:t>ruralnim</a:t>
            </a:r>
            <a:r>
              <a:rPr lang="en-US" sz="1800" b="1" dirty="0">
                <a:solidFill>
                  <a:schemeClr val="accent3"/>
                </a:solidFill>
                <a:latin typeface="+mj-lt"/>
              </a:rPr>
              <a:t> </a:t>
            </a:r>
            <a:r>
              <a:rPr lang="en-US" sz="1800" b="1" dirty="0" err="1">
                <a:solidFill>
                  <a:schemeClr val="accent3"/>
                </a:solidFill>
                <a:latin typeface="+mj-lt"/>
              </a:rPr>
              <a:t>i</a:t>
            </a:r>
            <a:r>
              <a:rPr lang="en-US" sz="1800" b="1" dirty="0">
                <a:solidFill>
                  <a:schemeClr val="accent3"/>
                </a:solidFill>
                <a:latin typeface="+mj-lt"/>
              </a:rPr>
              <a:t> peri-</a:t>
            </a:r>
            <a:r>
              <a:rPr lang="en-US" sz="1800" b="1" dirty="0" err="1">
                <a:solidFill>
                  <a:schemeClr val="accent3"/>
                </a:solidFill>
                <a:latin typeface="+mj-lt"/>
              </a:rPr>
              <a:t>urbanim</a:t>
            </a:r>
            <a:r>
              <a:rPr lang="en-US" sz="1800" b="1" dirty="0">
                <a:solidFill>
                  <a:schemeClr val="accent3"/>
                </a:solidFill>
                <a:latin typeface="+mj-lt"/>
              </a:rPr>
              <a:t> </a:t>
            </a:r>
            <a:r>
              <a:rPr lang="en-US" sz="1800" b="1" dirty="0" err="1">
                <a:solidFill>
                  <a:schemeClr val="accent3"/>
                </a:solidFill>
                <a:latin typeface="+mj-lt"/>
              </a:rPr>
              <a:t>područjima</a:t>
            </a:r>
            <a:endParaRPr lang="en-US" sz="1800" b="1" i="0" dirty="0">
              <a:solidFill>
                <a:schemeClr val="accent3"/>
              </a:solidFill>
              <a:effectLst/>
              <a:latin typeface="+mj-lt"/>
            </a:endParaRPr>
          </a:p>
          <a:p>
            <a:pPr marL="627063" indent="-342900" algn="l">
              <a:lnSpc>
                <a:spcPct val="120000"/>
              </a:lnSpc>
              <a:spcBef>
                <a:spcPts val="600"/>
              </a:spcBef>
              <a:buFont typeface="Arial" panose="020B0604020202020204" pitchFamily="34" charset="0"/>
              <a:buChar char="•"/>
            </a:pPr>
            <a:r>
              <a:rPr lang="en-US" sz="1400" dirty="0" err="1">
                <a:solidFill>
                  <a:srgbClr val="242424"/>
                </a:solidFill>
                <a:latin typeface="+mj-lt"/>
              </a:rPr>
              <a:t>Poboljšati</a:t>
            </a:r>
            <a:r>
              <a:rPr lang="en-US" sz="1400" dirty="0">
                <a:solidFill>
                  <a:srgbClr val="242424"/>
                </a:solidFill>
                <a:latin typeface="+mj-lt"/>
              </a:rPr>
              <a:t> </a:t>
            </a:r>
            <a:r>
              <a:rPr lang="en-US" sz="1400" dirty="0" err="1">
                <a:solidFill>
                  <a:srgbClr val="242424"/>
                </a:solidFill>
                <a:latin typeface="+mj-lt"/>
              </a:rPr>
              <a:t>okvir</a:t>
            </a:r>
            <a:r>
              <a:rPr lang="en-US" sz="1400" dirty="0">
                <a:solidFill>
                  <a:srgbClr val="242424"/>
                </a:solidFill>
                <a:latin typeface="+mj-lt"/>
              </a:rPr>
              <a:t> za </a:t>
            </a:r>
            <a:r>
              <a:rPr lang="en-US" sz="1400" dirty="0" err="1">
                <a:solidFill>
                  <a:srgbClr val="242424"/>
                </a:solidFill>
                <a:latin typeface="+mj-lt"/>
              </a:rPr>
              <a:t>energetsko</a:t>
            </a:r>
            <a:r>
              <a:rPr lang="en-US" sz="1400" dirty="0">
                <a:solidFill>
                  <a:srgbClr val="242424"/>
                </a:solidFill>
                <a:latin typeface="+mj-lt"/>
              </a:rPr>
              <a:t> </a:t>
            </a:r>
            <a:r>
              <a:rPr lang="en-US" sz="1400" dirty="0" err="1">
                <a:solidFill>
                  <a:srgbClr val="242424"/>
                </a:solidFill>
                <a:latin typeface="+mj-lt"/>
              </a:rPr>
              <a:t>siromaštvo</a:t>
            </a:r>
            <a:r>
              <a:rPr lang="en-US" sz="1400" dirty="0">
                <a:solidFill>
                  <a:srgbClr val="242424"/>
                </a:solidFill>
                <a:latin typeface="+mj-lt"/>
              </a:rPr>
              <a:t> u </a:t>
            </a:r>
            <a:r>
              <a:rPr lang="en-US" sz="1400" dirty="0" err="1">
                <a:solidFill>
                  <a:srgbClr val="242424"/>
                </a:solidFill>
                <a:latin typeface="+mj-lt"/>
              </a:rPr>
              <a:t>ruralnim</a:t>
            </a:r>
            <a:r>
              <a:rPr lang="en-US" sz="1400" dirty="0">
                <a:solidFill>
                  <a:srgbClr val="242424"/>
                </a:solidFill>
                <a:latin typeface="+mj-lt"/>
              </a:rPr>
              <a:t> </a:t>
            </a:r>
            <a:r>
              <a:rPr lang="en-US" sz="1400" dirty="0" err="1">
                <a:solidFill>
                  <a:srgbClr val="242424"/>
                </a:solidFill>
                <a:latin typeface="+mj-lt"/>
              </a:rPr>
              <a:t>i</a:t>
            </a:r>
            <a:r>
              <a:rPr lang="en-US" sz="1400" dirty="0">
                <a:solidFill>
                  <a:srgbClr val="242424"/>
                </a:solidFill>
                <a:latin typeface="+mj-lt"/>
              </a:rPr>
              <a:t> peri-urbanism </a:t>
            </a:r>
            <a:r>
              <a:rPr lang="en-US" sz="1400" dirty="0" err="1">
                <a:solidFill>
                  <a:srgbClr val="242424"/>
                </a:solidFill>
                <a:latin typeface="+mj-lt"/>
              </a:rPr>
              <a:t>područjima</a:t>
            </a:r>
            <a:endParaRPr lang="en-US" sz="1400" dirty="0">
              <a:solidFill>
                <a:srgbClr val="242424"/>
              </a:solidFill>
              <a:latin typeface="+mj-lt"/>
            </a:endParaRPr>
          </a:p>
          <a:p>
            <a:pPr marL="627063" indent="-342900" algn="l">
              <a:lnSpc>
                <a:spcPct val="120000"/>
              </a:lnSpc>
              <a:spcBef>
                <a:spcPts val="600"/>
              </a:spcBef>
              <a:buFont typeface="Arial" panose="020B0604020202020204" pitchFamily="34" charset="0"/>
              <a:buChar char="•"/>
            </a:pPr>
            <a:r>
              <a:rPr lang="en-US" sz="1400" dirty="0" err="1">
                <a:solidFill>
                  <a:srgbClr val="242424"/>
                </a:solidFill>
                <a:latin typeface="+mj-lt"/>
              </a:rPr>
              <a:t>Mapirati</a:t>
            </a:r>
            <a:r>
              <a:rPr lang="en-US" sz="1400" dirty="0">
                <a:solidFill>
                  <a:srgbClr val="242424"/>
                </a:solidFill>
                <a:latin typeface="+mj-lt"/>
              </a:rPr>
              <a:t> </a:t>
            </a:r>
            <a:r>
              <a:rPr lang="en-US" sz="1400" dirty="0" err="1">
                <a:solidFill>
                  <a:srgbClr val="242424"/>
                </a:solidFill>
                <a:latin typeface="+mj-lt"/>
              </a:rPr>
              <a:t>ključne</a:t>
            </a:r>
            <a:r>
              <a:rPr lang="en-US" sz="1400" dirty="0">
                <a:solidFill>
                  <a:srgbClr val="242424"/>
                </a:solidFill>
                <a:latin typeface="+mj-lt"/>
              </a:rPr>
              <a:t> </a:t>
            </a:r>
            <a:r>
              <a:rPr lang="en-US" sz="1400" dirty="0" err="1">
                <a:solidFill>
                  <a:srgbClr val="242424"/>
                </a:solidFill>
                <a:latin typeface="+mj-lt"/>
              </a:rPr>
              <a:t>pokazatelje</a:t>
            </a:r>
            <a:r>
              <a:rPr lang="en-US" sz="1400" dirty="0">
                <a:solidFill>
                  <a:srgbClr val="242424"/>
                </a:solidFill>
                <a:latin typeface="+mj-lt"/>
              </a:rPr>
              <a:t> koji </a:t>
            </a:r>
            <a:r>
              <a:rPr lang="en-US" sz="1400" dirty="0" err="1">
                <a:solidFill>
                  <a:srgbClr val="242424"/>
                </a:solidFill>
                <a:latin typeface="+mj-lt"/>
              </a:rPr>
              <a:t>karakteriziraju</a:t>
            </a:r>
            <a:r>
              <a:rPr lang="en-US" sz="1400" dirty="0">
                <a:solidFill>
                  <a:srgbClr val="242424"/>
                </a:solidFill>
                <a:latin typeface="+mj-lt"/>
              </a:rPr>
              <a:t> </a:t>
            </a:r>
            <a:r>
              <a:rPr lang="en-US" sz="1400" dirty="0" err="1">
                <a:solidFill>
                  <a:srgbClr val="242424"/>
                </a:solidFill>
                <a:latin typeface="+mj-lt"/>
              </a:rPr>
              <a:t>energetsku</a:t>
            </a:r>
            <a:r>
              <a:rPr lang="en-US" sz="1400" dirty="0">
                <a:solidFill>
                  <a:srgbClr val="242424"/>
                </a:solidFill>
                <a:latin typeface="+mj-lt"/>
              </a:rPr>
              <a:t> </a:t>
            </a:r>
            <a:r>
              <a:rPr lang="en-US" sz="1400" dirty="0" err="1">
                <a:solidFill>
                  <a:srgbClr val="242424"/>
                </a:solidFill>
                <a:latin typeface="+mj-lt"/>
              </a:rPr>
              <a:t>ranjivost</a:t>
            </a:r>
            <a:r>
              <a:rPr lang="en-US" sz="1400" dirty="0">
                <a:solidFill>
                  <a:srgbClr val="242424"/>
                </a:solidFill>
                <a:latin typeface="+mj-lt"/>
              </a:rPr>
              <a:t> u pilot </a:t>
            </a:r>
            <a:r>
              <a:rPr lang="en-US" sz="1400" dirty="0" err="1">
                <a:solidFill>
                  <a:srgbClr val="242424"/>
                </a:solidFill>
                <a:latin typeface="+mj-lt"/>
              </a:rPr>
              <a:t>područjima</a:t>
            </a:r>
            <a:endParaRPr lang="en-US" sz="1400" dirty="0">
              <a:solidFill>
                <a:srgbClr val="242424"/>
              </a:solidFill>
              <a:latin typeface="+mj-lt"/>
            </a:endParaRPr>
          </a:p>
          <a:p>
            <a:pPr marL="627063" indent="-342900" algn="l">
              <a:lnSpc>
                <a:spcPct val="120000"/>
              </a:lnSpc>
              <a:spcBef>
                <a:spcPts val="600"/>
              </a:spcBef>
              <a:buFont typeface="Arial" panose="020B0604020202020204" pitchFamily="34" charset="0"/>
              <a:buChar char="•"/>
            </a:pPr>
            <a:r>
              <a:rPr lang="en-US" sz="1400" dirty="0" err="1">
                <a:solidFill>
                  <a:srgbClr val="242424"/>
                </a:solidFill>
                <a:latin typeface="+mj-lt"/>
              </a:rPr>
              <a:t>Analizirati</a:t>
            </a:r>
            <a:r>
              <a:rPr lang="en-US" sz="1400" dirty="0">
                <a:solidFill>
                  <a:srgbClr val="242424"/>
                </a:solidFill>
                <a:latin typeface="+mj-lt"/>
              </a:rPr>
              <a:t> </a:t>
            </a:r>
            <a:r>
              <a:rPr lang="en-US" sz="1400" dirty="0" err="1">
                <a:solidFill>
                  <a:srgbClr val="242424"/>
                </a:solidFill>
                <a:latin typeface="+mj-lt"/>
              </a:rPr>
              <a:t>trenutno</a:t>
            </a:r>
            <a:r>
              <a:rPr lang="en-US" sz="1400" dirty="0">
                <a:solidFill>
                  <a:srgbClr val="242424"/>
                </a:solidFill>
                <a:latin typeface="+mj-lt"/>
              </a:rPr>
              <a:t> </a:t>
            </a:r>
            <a:r>
              <a:rPr lang="en-US" sz="1400" dirty="0" err="1">
                <a:solidFill>
                  <a:srgbClr val="242424"/>
                </a:solidFill>
                <a:latin typeface="+mj-lt"/>
              </a:rPr>
              <a:t>tržište</a:t>
            </a:r>
            <a:r>
              <a:rPr lang="en-US" sz="1400" dirty="0">
                <a:solidFill>
                  <a:srgbClr val="242424"/>
                </a:solidFill>
                <a:latin typeface="+mj-lt"/>
              </a:rPr>
              <a:t> </a:t>
            </a:r>
            <a:r>
              <a:rPr lang="en-US" sz="1400" dirty="0" err="1">
                <a:solidFill>
                  <a:srgbClr val="242424"/>
                </a:solidFill>
                <a:latin typeface="+mj-lt"/>
              </a:rPr>
              <a:t>energetske</a:t>
            </a:r>
            <a:r>
              <a:rPr lang="en-US" sz="1400" dirty="0">
                <a:solidFill>
                  <a:srgbClr val="242424"/>
                </a:solidFill>
                <a:latin typeface="+mj-lt"/>
              </a:rPr>
              <a:t> </a:t>
            </a:r>
            <a:r>
              <a:rPr lang="en-US" sz="1400" dirty="0" err="1">
                <a:solidFill>
                  <a:srgbClr val="242424"/>
                </a:solidFill>
                <a:latin typeface="+mj-lt"/>
              </a:rPr>
              <a:t>učinkovitosti</a:t>
            </a:r>
            <a:r>
              <a:rPr lang="en-US" sz="1400" dirty="0">
                <a:solidFill>
                  <a:srgbClr val="242424"/>
                </a:solidFill>
                <a:latin typeface="+mj-lt"/>
              </a:rPr>
              <a:t>, </a:t>
            </a:r>
            <a:r>
              <a:rPr lang="en-US" sz="1400" dirty="0" err="1">
                <a:solidFill>
                  <a:srgbClr val="242424"/>
                </a:solidFill>
                <a:latin typeface="+mj-lt"/>
              </a:rPr>
              <a:t>zakonodavstvo</a:t>
            </a:r>
            <a:r>
              <a:rPr lang="en-US" sz="1400" dirty="0">
                <a:solidFill>
                  <a:srgbClr val="242424"/>
                </a:solidFill>
                <a:latin typeface="+mj-lt"/>
              </a:rPr>
              <a:t>, </a:t>
            </a:r>
            <a:r>
              <a:rPr lang="en-US" sz="1400" dirty="0" err="1">
                <a:solidFill>
                  <a:srgbClr val="242424"/>
                </a:solidFill>
                <a:latin typeface="+mj-lt"/>
              </a:rPr>
              <a:t>programe</a:t>
            </a:r>
            <a:r>
              <a:rPr lang="en-US" sz="1400" dirty="0">
                <a:solidFill>
                  <a:srgbClr val="242424"/>
                </a:solidFill>
                <a:latin typeface="+mj-lt"/>
              </a:rPr>
              <a:t> </a:t>
            </a:r>
            <a:r>
              <a:rPr lang="en-US" sz="1400" dirty="0" err="1">
                <a:solidFill>
                  <a:srgbClr val="242424"/>
                </a:solidFill>
                <a:latin typeface="+mj-lt"/>
              </a:rPr>
              <a:t>obnove</a:t>
            </a:r>
            <a:r>
              <a:rPr lang="en-US" sz="1400" dirty="0">
                <a:solidFill>
                  <a:srgbClr val="242424"/>
                </a:solidFill>
                <a:latin typeface="+mj-lt"/>
              </a:rPr>
              <a:t> </a:t>
            </a:r>
            <a:r>
              <a:rPr lang="en-US" sz="1400" dirty="0" err="1">
                <a:solidFill>
                  <a:srgbClr val="242424"/>
                </a:solidFill>
                <a:latin typeface="+mj-lt"/>
              </a:rPr>
              <a:t>te</a:t>
            </a:r>
            <a:r>
              <a:rPr lang="en-US" sz="1400" dirty="0">
                <a:solidFill>
                  <a:srgbClr val="242424"/>
                </a:solidFill>
                <a:latin typeface="+mj-lt"/>
              </a:rPr>
              <a:t> </a:t>
            </a:r>
            <a:r>
              <a:rPr lang="en-US" sz="1400" dirty="0" err="1">
                <a:solidFill>
                  <a:srgbClr val="242424"/>
                </a:solidFill>
                <a:latin typeface="+mj-lt"/>
              </a:rPr>
              <a:t>geografske</a:t>
            </a:r>
            <a:r>
              <a:rPr lang="en-US" sz="1400" dirty="0">
                <a:solidFill>
                  <a:srgbClr val="242424"/>
                </a:solidFill>
                <a:latin typeface="+mj-lt"/>
              </a:rPr>
              <a:t>, </a:t>
            </a:r>
            <a:r>
              <a:rPr lang="en-US" sz="1400" dirty="0" err="1">
                <a:solidFill>
                  <a:srgbClr val="242424"/>
                </a:solidFill>
                <a:latin typeface="+mj-lt"/>
              </a:rPr>
              <a:t>financijske</a:t>
            </a:r>
            <a:r>
              <a:rPr lang="en-US" sz="1400" dirty="0">
                <a:solidFill>
                  <a:srgbClr val="242424"/>
                </a:solidFill>
                <a:latin typeface="+mj-lt"/>
              </a:rPr>
              <a:t> </a:t>
            </a:r>
            <a:r>
              <a:rPr lang="en-US" sz="1400" dirty="0" err="1">
                <a:solidFill>
                  <a:srgbClr val="242424"/>
                </a:solidFill>
                <a:latin typeface="+mj-lt"/>
              </a:rPr>
              <a:t>i</a:t>
            </a:r>
            <a:r>
              <a:rPr lang="en-US" sz="1400" dirty="0">
                <a:solidFill>
                  <a:srgbClr val="242424"/>
                </a:solidFill>
                <a:latin typeface="+mj-lt"/>
              </a:rPr>
              <a:t> </a:t>
            </a:r>
            <a:r>
              <a:rPr lang="en-US" sz="1400" dirty="0" err="1">
                <a:solidFill>
                  <a:srgbClr val="242424"/>
                </a:solidFill>
                <a:latin typeface="+mj-lt"/>
              </a:rPr>
              <a:t>socijalne</a:t>
            </a:r>
            <a:r>
              <a:rPr lang="en-US" sz="1400" dirty="0">
                <a:solidFill>
                  <a:srgbClr val="242424"/>
                </a:solidFill>
                <a:latin typeface="+mj-lt"/>
              </a:rPr>
              <a:t> </a:t>
            </a:r>
            <a:r>
              <a:rPr lang="en-US" sz="1400" dirty="0" err="1">
                <a:solidFill>
                  <a:srgbClr val="242424"/>
                </a:solidFill>
                <a:latin typeface="+mj-lt"/>
              </a:rPr>
              <a:t>prepreke</a:t>
            </a:r>
            <a:endParaRPr lang="en-US" sz="1400" dirty="0">
              <a:solidFill>
                <a:srgbClr val="242424"/>
              </a:solidFill>
              <a:latin typeface="+mj-lt"/>
            </a:endParaRPr>
          </a:p>
          <a:p>
            <a:pPr marL="627063" indent="-342900" algn="l">
              <a:lnSpc>
                <a:spcPct val="120000"/>
              </a:lnSpc>
              <a:spcBef>
                <a:spcPts val="600"/>
              </a:spcBef>
              <a:buFont typeface="Arial" panose="020B0604020202020204" pitchFamily="34" charset="0"/>
              <a:buChar char="•"/>
            </a:pPr>
            <a:r>
              <a:rPr lang="en-US" sz="1400" dirty="0" err="1">
                <a:solidFill>
                  <a:srgbClr val="242424"/>
                </a:solidFill>
                <a:latin typeface="+mj-lt"/>
              </a:rPr>
              <a:t>Identificirati</a:t>
            </a:r>
            <a:r>
              <a:rPr lang="en-US" sz="1400" dirty="0">
                <a:solidFill>
                  <a:srgbClr val="242424"/>
                </a:solidFill>
                <a:latin typeface="+mj-lt"/>
              </a:rPr>
              <a:t> </a:t>
            </a:r>
            <a:r>
              <a:rPr lang="en-US" sz="1400" dirty="0" err="1">
                <a:solidFill>
                  <a:srgbClr val="242424"/>
                </a:solidFill>
                <a:latin typeface="+mj-lt"/>
              </a:rPr>
              <a:t>relevantne</a:t>
            </a:r>
            <a:r>
              <a:rPr lang="en-US" sz="1400" dirty="0">
                <a:solidFill>
                  <a:srgbClr val="242424"/>
                </a:solidFill>
                <a:latin typeface="+mj-lt"/>
              </a:rPr>
              <a:t> </a:t>
            </a:r>
            <a:r>
              <a:rPr lang="en-US" sz="1400" dirty="0" err="1">
                <a:solidFill>
                  <a:srgbClr val="242424"/>
                </a:solidFill>
                <a:latin typeface="+mj-lt"/>
              </a:rPr>
              <a:t>financijske</a:t>
            </a:r>
            <a:r>
              <a:rPr lang="en-US" sz="1400" dirty="0">
                <a:solidFill>
                  <a:srgbClr val="242424"/>
                </a:solidFill>
                <a:latin typeface="+mj-lt"/>
              </a:rPr>
              <a:t> </a:t>
            </a:r>
            <a:r>
              <a:rPr lang="en-US" sz="1400" dirty="0" err="1">
                <a:solidFill>
                  <a:srgbClr val="242424"/>
                </a:solidFill>
                <a:latin typeface="+mj-lt"/>
              </a:rPr>
              <a:t>potpore</a:t>
            </a:r>
            <a:endParaRPr lang="en-US" sz="1400" dirty="0">
              <a:solidFill>
                <a:srgbClr val="242424"/>
              </a:solidFill>
              <a:latin typeface="+mj-lt"/>
            </a:endParaRPr>
          </a:p>
          <a:p>
            <a:pPr marL="45720" indent="0" algn="l">
              <a:lnSpc>
                <a:spcPct val="120000"/>
              </a:lnSpc>
              <a:spcBef>
                <a:spcPts val="1200"/>
              </a:spcBef>
              <a:buNone/>
            </a:pPr>
            <a:r>
              <a:rPr lang="en-US" sz="1600" b="1" dirty="0">
                <a:solidFill>
                  <a:schemeClr val="accent2"/>
                </a:solidFill>
                <a:latin typeface="+mj-lt"/>
              </a:rPr>
              <a:t>Pilar 2: </a:t>
            </a:r>
            <a:r>
              <a:rPr lang="en-US" sz="1600" b="1" dirty="0" err="1">
                <a:solidFill>
                  <a:schemeClr val="accent2"/>
                </a:solidFill>
                <a:latin typeface="+mj-lt"/>
              </a:rPr>
              <a:t>Uključivanje</a:t>
            </a:r>
            <a:r>
              <a:rPr lang="en-US" sz="1600" b="1" dirty="0">
                <a:solidFill>
                  <a:schemeClr val="accent2"/>
                </a:solidFill>
                <a:latin typeface="+mj-lt"/>
              </a:rPr>
              <a:t> </a:t>
            </a:r>
            <a:r>
              <a:rPr lang="en-US" sz="1600" b="1" dirty="0" err="1">
                <a:solidFill>
                  <a:schemeClr val="accent2"/>
                </a:solidFill>
                <a:latin typeface="+mj-lt"/>
              </a:rPr>
              <a:t>dionika</a:t>
            </a:r>
            <a:endParaRPr lang="en-US" sz="1600" b="1" dirty="0">
              <a:solidFill>
                <a:schemeClr val="accent2"/>
              </a:solidFill>
              <a:latin typeface="+mj-lt"/>
            </a:endParaRPr>
          </a:p>
          <a:p>
            <a:pPr marL="627063" indent="-342900" algn="l">
              <a:lnSpc>
                <a:spcPct val="120000"/>
              </a:lnSpc>
              <a:spcBef>
                <a:spcPts val="600"/>
              </a:spcBef>
              <a:buFont typeface="Arial" panose="020B0604020202020204" pitchFamily="34" charset="0"/>
              <a:buChar char="•"/>
            </a:pPr>
            <a:r>
              <a:rPr lang="en-US" sz="1400" dirty="0" err="1">
                <a:solidFill>
                  <a:schemeClr val="tx1"/>
                </a:solidFill>
                <a:latin typeface="+mj-lt"/>
              </a:rPr>
              <a:t>Izraditi</a:t>
            </a:r>
            <a:r>
              <a:rPr lang="en-US" sz="1400" dirty="0">
                <a:solidFill>
                  <a:schemeClr val="tx1"/>
                </a:solidFill>
                <a:latin typeface="+mj-lt"/>
              </a:rPr>
              <a:t> plan </a:t>
            </a:r>
            <a:r>
              <a:rPr lang="en-US" sz="1400" dirty="0" err="1">
                <a:solidFill>
                  <a:schemeClr val="tx1"/>
                </a:solidFill>
                <a:latin typeface="+mj-lt"/>
              </a:rPr>
              <a:t>i</a:t>
            </a:r>
            <a:r>
              <a:rPr lang="en-US" sz="1400" dirty="0">
                <a:solidFill>
                  <a:schemeClr val="tx1"/>
                </a:solidFill>
                <a:latin typeface="+mj-lt"/>
              </a:rPr>
              <a:t> alate za </a:t>
            </a:r>
            <a:r>
              <a:rPr lang="en-US" sz="1400" dirty="0" err="1">
                <a:solidFill>
                  <a:schemeClr val="tx1"/>
                </a:solidFill>
                <a:latin typeface="+mj-lt"/>
              </a:rPr>
              <a:t>uključivanje</a:t>
            </a:r>
            <a:r>
              <a:rPr lang="en-US" sz="1400" dirty="0">
                <a:solidFill>
                  <a:schemeClr val="tx1"/>
                </a:solidFill>
                <a:latin typeface="+mj-lt"/>
              </a:rPr>
              <a:t> </a:t>
            </a:r>
            <a:r>
              <a:rPr lang="en-US" sz="1400" dirty="0" err="1">
                <a:solidFill>
                  <a:schemeClr val="tx1"/>
                </a:solidFill>
                <a:latin typeface="+mj-lt"/>
              </a:rPr>
              <a:t>dionika</a:t>
            </a:r>
            <a:r>
              <a:rPr lang="en-US" sz="1400" dirty="0">
                <a:solidFill>
                  <a:schemeClr val="tx1"/>
                </a:solidFill>
                <a:latin typeface="+mj-lt"/>
              </a:rPr>
              <a:t>, </a:t>
            </a:r>
            <a:r>
              <a:rPr lang="en-US" sz="1400" dirty="0" err="1">
                <a:solidFill>
                  <a:schemeClr val="tx1"/>
                </a:solidFill>
                <a:latin typeface="+mj-lt"/>
              </a:rPr>
              <a:t>uzimajući</a:t>
            </a:r>
            <a:r>
              <a:rPr lang="en-US" sz="1400" dirty="0">
                <a:solidFill>
                  <a:schemeClr val="tx1"/>
                </a:solidFill>
                <a:latin typeface="+mj-lt"/>
              </a:rPr>
              <a:t> u </a:t>
            </a:r>
            <a:r>
              <a:rPr lang="en-US" sz="1400" dirty="0" err="1">
                <a:solidFill>
                  <a:schemeClr val="tx1"/>
                </a:solidFill>
                <a:latin typeface="+mj-lt"/>
              </a:rPr>
              <a:t>obzir</a:t>
            </a:r>
            <a:r>
              <a:rPr lang="en-US" sz="1400" dirty="0">
                <a:solidFill>
                  <a:schemeClr val="tx1"/>
                </a:solidFill>
                <a:latin typeface="+mj-lt"/>
              </a:rPr>
              <a:t> </a:t>
            </a:r>
            <a:r>
              <a:rPr lang="en-US" sz="1400" dirty="0" err="1">
                <a:solidFill>
                  <a:schemeClr val="tx1"/>
                </a:solidFill>
                <a:latin typeface="+mj-lt"/>
              </a:rPr>
              <a:t>različite</a:t>
            </a:r>
            <a:r>
              <a:rPr lang="en-US" sz="1400" dirty="0">
                <a:solidFill>
                  <a:schemeClr val="tx1"/>
                </a:solidFill>
                <a:latin typeface="+mj-lt"/>
              </a:rPr>
              <a:t> </a:t>
            </a:r>
            <a:r>
              <a:rPr lang="en-US" sz="1400" dirty="0" err="1">
                <a:solidFill>
                  <a:schemeClr val="tx1"/>
                </a:solidFill>
                <a:latin typeface="+mj-lt"/>
              </a:rPr>
              <a:t>perspektive</a:t>
            </a:r>
            <a:r>
              <a:rPr lang="en-US" sz="1400" dirty="0">
                <a:solidFill>
                  <a:schemeClr val="tx1"/>
                </a:solidFill>
                <a:latin typeface="+mj-lt"/>
              </a:rPr>
              <a:t>, </a:t>
            </a:r>
            <a:r>
              <a:rPr lang="en-US" sz="1400" dirty="0" err="1">
                <a:solidFill>
                  <a:schemeClr val="tx1"/>
                </a:solidFill>
                <a:latin typeface="+mj-lt"/>
              </a:rPr>
              <a:t>interese</a:t>
            </a:r>
            <a:r>
              <a:rPr lang="en-US" sz="1400" dirty="0">
                <a:solidFill>
                  <a:schemeClr val="tx1"/>
                </a:solidFill>
                <a:latin typeface="+mj-lt"/>
              </a:rPr>
              <a:t> </a:t>
            </a:r>
            <a:r>
              <a:rPr lang="en-US" sz="1400" dirty="0" err="1">
                <a:solidFill>
                  <a:schemeClr val="tx1"/>
                </a:solidFill>
                <a:latin typeface="+mj-lt"/>
              </a:rPr>
              <a:t>i</a:t>
            </a:r>
            <a:r>
              <a:rPr lang="en-US" sz="1400" dirty="0">
                <a:solidFill>
                  <a:schemeClr val="tx1"/>
                </a:solidFill>
                <a:latin typeface="+mj-lt"/>
              </a:rPr>
              <a:t> </a:t>
            </a:r>
            <a:r>
              <a:rPr lang="en-US" sz="1400" dirty="0" err="1">
                <a:solidFill>
                  <a:schemeClr val="tx1"/>
                </a:solidFill>
                <a:latin typeface="+mj-lt"/>
              </a:rPr>
              <a:t>posebnosti</a:t>
            </a:r>
            <a:r>
              <a:rPr lang="en-US" sz="1400" dirty="0">
                <a:solidFill>
                  <a:schemeClr val="tx1"/>
                </a:solidFill>
                <a:latin typeface="+mj-lt"/>
              </a:rPr>
              <a:t>, </a:t>
            </a:r>
            <a:r>
              <a:rPr lang="en-US" sz="1400" dirty="0" err="1">
                <a:solidFill>
                  <a:schemeClr val="tx1"/>
                </a:solidFill>
                <a:latin typeface="+mj-lt"/>
              </a:rPr>
              <a:t>počevši</a:t>
            </a:r>
            <a:r>
              <a:rPr lang="en-US" sz="1400" dirty="0">
                <a:solidFill>
                  <a:schemeClr val="tx1"/>
                </a:solidFill>
                <a:latin typeface="+mj-lt"/>
              </a:rPr>
              <a:t> od LAG-ova</a:t>
            </a:r>
          </a:p>
          <a:p>
            <a:pPr marL="45720" indent="0" algn="l">
              <a:lnSpc>
                <a:spcPct val="120000"/>
              </a:lnSpc>
              <a:spcBef>
                <a:spcPts val="1200"/>
              </a:spcBef>
              <a:buNone/>
            </a:pPr>
            <a:r>
              <a:rPr lang="en-US" sz="1600" b="1" dirty="0">
                <a:latin typeface="+mj-lt"/>
              </a:rPr>
              <a:t>Pilar 3: </a:t>
            </a:r>
            <a:r>
              <a:rPr lang="en-US" sz="1600" b="1" dirty="0" err="1">
                <a:latin typeface="+mj-lt"/>
              </a:rPr>
              <a:t>Smjernice</a:t>
            </a:r>
            <a:r>
              <a:rPr lang="en-US" sz="1600" b="1" dirty="0">
                <a:latin typeface="+mj-lt"/>
              </a:rPr>
              <a:t> za </a:t>
            </a:r>
            <a:r>
              <a:rPr lang="en-US" sz="1600" b="1" dirty="0" err="1">
                <a:latin typeface="+mj-lt"/>
              </a:rPr>
              <a:t>energetsku</a:t>
            </a:r>
            <a:r>
              <a:rPr lang="en-US" sz="1600" b="1" dirty="0">
                <a:latin typeface="+mj-lt"/>
              </a:rPr>
              <a:t> </a:t>
            </a:r>
            <a:r>
              <a:rPr lang="en-US" sz="1600" b="1" dirty="0" err="1">
                <a:latin typeface="+mj-lt"/>
              </a:rPr>
              <a:t>obnovu</a:t>
            </a:r>
            <a:endParaRPr lang="en-US" sz="1600" b="1" dirty="0">
              <a:latin typeface="+mj-lt"/>
            </a:endParaRPr>
          </a:p>
          <a:p>
            <a:pPr marL="627063" indent="-342900" algn="l">
              <a:lnSpc>
                <a:spcPct val="120000"/>
              </a:lnSpc>
              <a:spcBef>
                <a:spcPts val="600"/>
              </a:spcBef>
              <a:buFont typeface="Arial" panose="020B0604020202020204" pitchFamily="34" charset="0"/>
              <a:buChar char="•"/>
              <a:tabLst>
                <a:tab pos="627063" algn="l"/>
              </a:tabLst>
            </a:pPr>
            <a:r>
              <a:rPr lang="en-US" sz="1400" dirty="0" err="1">
                <a:solidFill>
                  <a:schemeClr val="tx1"/>
                </a:solidFill>
                <a:latin typeface="+mj-lt"/>
              </a:rPr>
              <a:t>Dizajnirati</a:t>
            </a:r>
            <a:r>
              <a:rPr lang="en-US" sz="1400" dirty="0">
                <a:solidFill>
                  <a:schemeClr val="tx1"/>
                </a:solidFill>
                <a:latin typeface="+mj-lt"/>
              </a:rPr>
              <a:t> </a:t>
            </a:r>
            <a:r>
              <a:rPr lang="en-US" sz="1400" dirty="0" err="1">
                <a:solidFill>
                  <a:schemeClr val="tx1"/>
                </a:solidFill>
                <a:latin typeface="+mj-lt"/>
              </a:rPr>
              <a:t>i</a:t>
            </a:r>
            <a:r>
              <a:rPr lang="en-US" sz="1400" dirty="0">
                <a:solidFill>
                  <a:schemeClr val="tx1"/>
                </a:solidFill>
                <a:latin typeface="+mj-lt"/>
              </a:rPr>
              <a:t> </a:t>
            </a:r>
            <a:r>
              <a:rPr lang="en-US" sz="1400" dirty="0" err="1">
                <a:solidFill>
                  <a:schemeClr val="tx1"/>
                </a:solidFill>
                <a:latin typeface="+mj-lt"/>
              </a:rPr>
              <a:t>provesti</a:t>
            </a:r>
            <a:r>
              <a:rPr lang="en-US" sz="1400" dirty="0">
                <a:solidFill>
                  <a:schemeClr val="tx1"/>
                </a:solidFill>
                <a:latin typeface="+mj-lt"/>
              </a:rPr>
              <a:t> </a:t>
            </a:r>
            <a:r>
              <a:rPr lang="en-US" sz="1400" dirty="0" err="1">
                <a:solidFill>
                  <a:schemeClr val="tx1"/>
                </a:solidFill>
                <a:latin typeface="+mj-lt"/>
              </a:rPr>
              <a:t>smjernice</a:t>
            </a:r>
            <a:r>
              <a:rPr lang="en-US" sz="1400" dirty="0">
                <a:solidFill>
                  <a:schemeClr val="tx1"/>
                </a:solidFill>
                <a:latin typeface="+mj-lt"/>
              </a:rPr>
              <a:t> za </a:t>
            </a:r>
            <a:r>
              <a:rPr lang="en-US" sz="1400" dirty="0" err="1">
                <a:solidFill>
                  <a:schemeClr val="tx1"/>
                </a:solidFill>
                <a:latin typeface="+mj-lt"/>
              </a:rPr>
              <a:t>obnovu</a:t>
            </a:r>
            <a:r>
              <a:rPr lang="en-US" sz="1400" dirty="0">
                <a:solidFill>
                  <a:schemeClr val="tx1"/>
                </a:solidFill>
                <a:latin typeface="+mj-lt"/>
              </a:rPr>
              <a:t> </a:t>
            </a:r>
            <a:endParaRPr lang="en-US" sz="1400" b="0" i="0" u="none" strike="noStrike" baseline="0" dirty="0">
              <a:solidFill>
                <a:schemeClr val="tx1"/>
              </a:solidFill>
              <a:latin typeface="+mj-lt"/>
            </a:endParaRPr>
          </a:p>
          <a:p>
            <a:pPr marL="627063" indent="-342900" algn="l">
              <a:lnSpc>
                <a:spcPct val="120000"/>
              </a:lnSpc>
              <a:spcBef>
                <a:spcPts val="600"/>
              </a:spcBef>
              <a:buFont typeface="Arial" panose="020B0604020202020204" pitchFamily="34" charset="0"/>
              <a:buChar char="•"/>
              <a:tabLst>
                <a:tab pos="627063" algn="l"/>
              </a:tabLst>
            </a:pPr>
            <a:r>
              <a:rPr lang="en-US" sz="1400" b="0" i="0" u="none" strike="noStrike" baseline="0" dirty="0" err="1">
                <a:solidFill>
                  <a:schemeClr val="tx1"/>
                </a:solidFill>
                <a:latin typeface="+mj-lt"/>
              </a:rPr>
              <a:t>Pružiti</a:t>
            </a:r>
            <a:r>
              <a:rPr lang="en-US" sz="1400" b="0" i="0" u="none" strike="noStrike" baseline="0" dirty="0">
                <a:solidFill>
                  <a:schemeClr val="tx1"/>
                </a:solidFill>
                <a:latin typeface="+mj-lt"/>
              </a:rPr>
              <a:t> </a:t>
            </a:r>
            <a:r>
              <a:rPr lang="en-US" sz="1400" b="0" i="0" u="none" strike="noStrike" baseline="0" dirty="0" err="1">
                <a:solidFill>
                  <a:schemeClr val="tx1"/>
                </a:solidFill>
                <a:latin typeface="+mj-lt"/>
              </a:rPr>
              <a:t>vlasnicima</a:t>
            </a:r>
            <a:r>
              <a:rPr lang="en-US" sz="1400" b="0" i="0" u="none" strike="noStrike" baseline="0" dirty="0">
                <a:solidFill>
                  <a:schemeClr val="tx1"/>
                </a:solidFill>
                <a:latin typeface="+mj-lt"/>
              </a:rPr>
              <a:t> </a:t>
            </a:r>
            <a:r>
              <a:rPr lang="en-US" sz="1400" dirty="0" err="1">
                <a:solidFill>
                  <a:schemeClr val="tx1"/>
                </a:solidFill>
                <a:latin typeface="+mj-lt"/>
              </a:rPr>
              <a:t>kuća</a:t>
            </a:r>
            <a:r>
              <a:rPr lang="en-US" sz="1400" dirty="0">
                <a:solidFill>
                  <a:schemeClr val="tx1"/>
                </a:solidFill>
                <a:latin typeface="+mj-lt"/>
              </a:rPr>
              <a:t> </a:t>
            </a:r>
            <a:r>
              <a:rPr lang="en-US" sz="1400" dirty="0" err="1">
                <a:solidFill>
                  <a:schemeClr val="tx1"/>
                </a:solidFill>
                <a:latin typeface="+mj-lt"/>
              </a:rPr>
              <a:t>sveobuhvatne</a:t>
            </a:r>
            <a:r>
              <a:rPr lang="en-US" sz="1400" dirty="0">
                <a:solidFill>
                  <a:schemeClr val="tx1"/>
                </a:solidFill>
                <a:latin typeface="+mj-lt"/>
              </a:rPr>
              <a:t> </a:t>
            </a:r>
            <a:r>
              <a:rPr lang="en-US" sz="1400" dirty="0" err="1">
                <a:solidFill>
                  <a:schemeClr val="tx1"/>
                </a:solidFill>
                <a:latin typeface="+mj-lt"/>
              </a:rPr>
              <a:t>i</a:t>
            </a:r>
            <a:r>
              <a:rPr lang="en-US" sz="1400" dirty="0">
                <a:solidFill>
                  <a:schemeClr val="tx1"/>
                </a:solidFill>
                <a:latin typeface="+mj-lt"/>
              </a:rPr>
              <a:t> </a:t>
            </a:r>
            <a:r>
              <a:rPr lang="en-US" sz="1400" dirty="0" err="1">
                <a:solidFill>
                  <a:schemeClr val="tx1"/>
                </a:solidFill>
                <a:latin typeface="+mj-lt"/>
              </a:rPr>
              <a:t>prilagođene</a:t>
            </a:r>
            <a:r>
              <a:rPr lang="en-US" sz="1400" dirty="0">
                <a:solidFill>
                  <a:schemeClr val="tx1"/>
                </a:solidFill>
                <a:latin typeface="+mj-lt"/>
              </a:rPr>
              <a:t> </a:t>
            </a:r>
            <a:r>
              <a:rPr lang="en-US" sz="1400" dirty="0" err="1">
                <a:solidFill>
                  <a:schemeClr val="tx1"/>
                </a:solidFill>
                <a:latin typeface="+mj-lt"/>
              </a:rPr>
              <a:t>preporuke</a:t>
            </a:r>
            <a:r>
              <a:rPr lang="en-US" sz="1400" dirty="0">
                <a:solidFill>
                  <a:schemeClr val="tx1"/>
                </a:solidFill>
                <a:latin typeface="+mj-lt"/>
              </a:rPr>
              <a:t> </a:t>
            </a:r>
            <a:r>
              <a:rPr lang="en-US" sz="1400" dirty="0" err="1">
                <a:solidFill>
                  <a:schemeClr val="tx1"/>
                </a:solidFill>
                <a:latin typeface="+mj-lt"/>
              </a:rPr>
              <a:t>kroz</a:t>
            </a:r>
            <a:r>
              <a:rPr lang="en-US" sz="1400" dirty="0">
                <a:solidFill>
                  <a:schemeClr val="tx1"/>
                </a:solidFill>
                <a:latin typeface="+mj-lt"/>
              </a:rPr>
              <a:t> </a:t>
            </a:r>
            <a:r>
              <a:rPr lang="en-US" sz="1400" dirty="0" err="1">
                <a:solidFill>
                  <a:schemeClr val="tx1"/>
                </a:solidFill>
                <a:latin typeface="+mj-lt"/>
              </a:rPr>
              <a:t>smjernice</a:t>
            </a:r>
            <a:r>
              <a:rPr lang="en-US" sz="1400" dirty="0">
                <a:solidFill>
                  <a:schemeClr val="tx1"/>
                </a:solidFill>
                <a:latin typeface="+mj-lt"/>
              </a:rPr>
              <a:t> za </a:t>
            </a:r>
            <a:r>
              <a:rPr lang="en-US" sz="1400" dirty="0" err="1">
                <a:solidFill>
                  <a:schemeClr val="tx1"/>
                </a:solidFill>
                <a:latin typeface="+mj-lt"/>
              </a:rPr>
              <a:t>energetsku</a:t>
            </a:r>
            <a:r>
              <a:rPr lang="en-US" sz="1400" dirty="0">
                <a:solidFill>
                  <a:schemeClr val="tx1"/>
                </a:solidFill>
                <a:latin typeface="+mj-lt"/>
              </a:rPr>
              <a:t> </a:t>
            </a:r>
            <a:r>
              <a:rPr lang="en-US" sz="1400" dirty="0" err="1">
                <a:solidFill>
                  <a:schemeClr val="tx1"/>
                </a:solidFill>
                <a:latin typeface="+mj-lt"/>
              </a:rPr>
              <a:t>obnovu</a:t>
            </a:r>
            <a:r>
              <a:rPr lang="en-US" sz="1400" dirty="0">
                <a:solidFill>
                  <a:schemeClr val="tx1"/>
                </a:solidFill>
                <a:latin typeface="+mj-lt"/>
              </a:rPr>
              <a:t> </a:t>
            </a:r>
            <a:endParaRPr lang="en-GB" sz="1400" dirty="0">
              <a:solidFill>
                <a:schemeClr val="tx1"/>
              </a:solidFill>
            </a:endParaRPr>
          </a:p>
        </p:txBody>
      </p:sp>
      <p:graphicFrame>
        <p:nvGraphicFramePr>
          <p:cNvPr id="13" name="Diagram 12">
            <a:extLst>
              <a:ext uri="{FF2B5EF4-FFF2-40B4-BE49-F238E27FC236}">
                <a16:creationId xmlns:a16="http://schemas.microsoft.com/office/drawing/2014/main" id="{59B25344-1066-B962-B91A-BA24E06AB538}"/>
              </a:ext>
            </a:extLst>
          </p:cNvPr>
          <p:cNvGraphicFramePr/>
          <p:nvPr>
            <p:extLst>
              <p:ext uri="{D42A27DB-BD31-4B8C-83A1-F6EECF244321}">
                <p14:modId xmlns:p14="http://schemas.microsoft.com/office/powerpoint/2010/main" val="2053178730"/>
              </p:ext>
            </p:extLst>
          </p:nvPr>
        </p:nvGraphicFramePr>
        <p:xfrm>
          <a:off x="6178468" y="1599480"/>
          <a:ext cx="6623132" cy="461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phic 14" descr="Abacus with solid fill">
            <a:extLst>
              <a:ext uri="{FF2B5EF4-FFF2-40B4-BE49-F238E27FC236}">
                <a16:creationId xmlns:a16="http://schemas.microsoft.com/office/drawing/2014/main" id="{FF0B0F50-7557-7679-7B20-6503DB2B37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8651" y="1191391"/>
            <a:ext cx="816177" cy="816177"/>
          </a:xfrm>
          <a:prstGeom prst="rect">
            <a:avLst/>
          </a:prstGeom>
        </p:spPr>
      </p:pic>
      <p:pic>
        <p:nvPicPr>
          <p:cNvPr id="17" name="Graphic 16" descr="Group with solid fill">
            <a:extLst>
              <a:ext uri="{FF2B5EF4-FFF2-40B4-BE49-F238E27FC236}">
                <a16:creationId xmlns:a16="http://schemas.microsoft.com/office/drawing/2014/main" id="{79897C24-10F5-45E1-DD5B-CF3DBBE502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83345" y="5493885"/>
            <a:ext cx="822290" cy="822290"/>
          </a:xfrm>
          <a:prstGeom prst="rect">
            <a:avLst/>
          </a:prstGeom>
        </p:spPr>
      </p:pic>
      <p:pic>
        <p:nvPicPr>
          <p:cNvPr id="19" name="Graphic 18" descr="Workflow with solid fill">
            <a:extLst>
              <a:ext uri="{FF2B5EF4-FFF2-40B4-BE49-F238E27FC236}">
                <a16:creationId xmlns:a16="http://schemas.microsoft.com/office/drawing/2014/main" id="{E1A8CF42-A454-A0BE-2B0D-EF33FC0399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88788" y="2746055"/>
            <a:ext cx="822290" cy="822290"/>
          </a:xfrm>
          <a:prstGeom prst="rect">
            <a:avLst/>
          </a:prstGeom>
        </p:spPr>
      </p:pic>
    </p:spTree>
    <p:extLst>
      <p:ext uri="{BB962C8B-B14F-4D97-AF65-F5344CB8AC3E}">
        <p14:creationId xmlns:p14="http://schemas.microsoft.com/office/powerpoint/2010/main" val="282431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917F-D472-55BB-55CB-41CBB7FFD70F}"/>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827C1CE3-16DA-AE71-BC74-B5F6B3C55BC2}"/>
              </a:ext>
            </a:extLst>
          </p:cNvPr>
          <p:cNvSpPr>
            <a:spLocks noGrp="1"/>
          </p:cNvSpPr>
          <p:nvPr>
            <p:ph idx="1"/>
          </p:nvPr>
        </p:nvSpPr>
        <p:spPr/>
        <p:txBody>
          <a:bodyPr/>
          <a:lstStyle/>
          <a:p>
            <a:pPr marL="45720" indent="0">
              <a:buNone/>
            </a:pPr>
            <a:r>
              <a:rPr lang="en-GB" b="1" dirty="0"/>
              <a:t>09:30</a:t>
            </a:r>
            <a:r>
              <a:rPr lang="en-GB" dirty="0"/>
              <a:t> </a:t>
            </a:r>
            <a:r>
              <a:rPr lang="en-GB" dirty="0" err="1"/>
              <a:t>Okupljanje</a:t>
            </a:r>
            <a:r>
              <a:rPr lang="en-GB" dirty="0"/>
              <a:t> </a:t>
            </a:r>
            <a:r>
              <a:rPr lang="en-GB" dirty="0" err="1"/>
              <a:t>sudionika</a:t>
            </a:r>
            <a:endParaRPr lang="en-GB" dirty="0"/>
          </a:p>
          <a:p>
            <a:pPr marL="45720" indent="0">
              <a:buNone/>
            </a:pPr>
            <a:r>
              <a:rPr lang="en-GB" b="1" dirty="0"/>
              <a:t>09:40</a:t>
            </a:r>
            <a:r>
              <a:rPr lang="en-GB" dirty="0"/>
              <a:t> </a:t>
            </a:r>
            <a:r>
              <a:rPr lang="en-GB" dirty="0" err="1"/>
              <a:t>Pozdravni</a:t>
            </a:r>
            <a:r>
              <a:rPr lang="en-GB" dirty="0"/>
              <a:t> </a:t>
            </a:r>
            <a:r>
              <a:rPr lang="en-GB" dirty="0" err="1"/>
              <a:t>govor</a:t>
            </a:r>
            <a:endParaRPr lang="en-GB" dirty="0"/>
          </a:p>
          <a:p>
            <a:pPr marL="45720" indent="0">
              <a:buNone/>
            </a:pPr>
            <a:r>
              <a:rPr lang="en-GB" b="1" dirty="0"/>
              <a:t>09:50</a:t>
            </a:r>
            <a:r>
              <a:rPr lang="en-GB" dirty="0"/>
              <a:t> </a:t>
            </a:r>
            <a:r>
              <a:rPr lang="en-GB" dirty="0" err="1"/>
              <a:t>Uvod</a:t>
            </a:r>
            <a:r>
              <a:rPr lang="en-GB" dirty="0"/>
              <a:t> u </a:t>
            </a:r>
            <a:r>
              <a:rPr lang="en-GB" dirty="0" err="1"/>
              <a:t>energetsko</a:t>
            </a:r>
            <a:r>
              <a:rPr lang="en-GB" dirty="0"/>
              <a:t> </a:t>
            </a:r>
            <a:r>
              <a:rPr lang="en-GB" dirty="0" err="1"/>
              <a:t>siromaštvo</a:t>
            </a:r>
            <a:endParaRPr lang="en-GB" dirty="0"/>
          </a:p>
          <a:p>
            <a:pPr marL="45720" indent="0">
              <a:buNone/>
            </a:pPr>
            <a:r>
              <a:rPr lang="en-GB" b="1" dirty="0"/>
              <a:t>10:05</a:t>
            </a:r>
            <a:r>
              <a:rPr lang="en-GB" dirty="0"/>
              <a:t> O </a:t>
            </a:r>
            <a:r>
              <a:rPr lang="en-GB" dirty="0" err="1"/>
              <a:t>projektu</a:t>
            </a:r>
            <a:r>
              <a:rPr lang="en-GB" dirty="0"/>
              <a:t> RENOVERTY</a:t>
            </a:r>
          </a:p>
          <a:p>
            <a:pPr marL="45720" indent="0">
              <a:buNone/>
            </a:pPr>
            <a:r>
              <a:rPr lang="en-GB" b="1" dirty="0"/>
              <a:t>10:20</a:t>
            </a:r>
            <a:r>
              <a:rPr lang="en-GB" dirty="0"/>
              <a:t> </a:t>
            </a:r>
            <a:r>
              <a:rPr lang="en-GB" dirty="0" err="1"/>
              <a:t>Smjernice</a:t>
            </a:r>
            <a:r>
              <a:rPr lang="en-GB" dirty="0"/>
              <a:t> za </a:t>
            </a:r>
            <a:r>
              <a:rPr lang="en-GB" dirty="0" err="1"/>
              <a:t>energetsku</a:t>
            </a:r>
            <a:r>
              <a:rPr lang="en-GB" dirty="0"/>
              <a:t> </a:t>
            </a:r>
            <a:r>
              <a:rPr lang="en-GB" dirty="0" err="1"/>
              <a:t>obnovu</a:t>
            </a:r>
            <a:r>
              <a:rPr lang="en-GB" dirty="0"/>
              <a:t> u </a:t>
            </a:r>
            <a:r>
              <a:rPr lang="en-GB" dirty="0" err="1"/>
              <a:t>ruralnim</a:t>
            </a:r>
            <a:r>
              <a:rPr lang="en-GB" dirty="0"/>
              <a:t> </a:t>
            </a:r>
            <a:r>
              <a:rPr lang="en-GB" dirty="0" err="1"/>
              <a:t>područjima</a:t>
            </a:r>
            <a:r>
              <a:rPr lang="en-GB" dirty="0"/>
              <a:t> – </a:t>
            </a:r>
            <a:r>
              <a:rPr lang="en-GB" dirty="0" err="1"/>
              <a:t>odabir</a:t>
            </a:r>
            <a:r>
              <a:rPr lang="en-GB" dirty="0"/>
              <a:t> </a:t>
            </a:r>
            <a:r>
              <a:rPr lang="en-GB" dirty="0" err="1"/>
              <a:t>kućanstava</a:t>
            </a:r>
            <a:r>
              <a:rPr lang="en-GB" dirty="0"/>
              <a:t> </a:t>
            </a:r>
            <a:r>
              <a:rPr lang="en-GB" dirty="0" err="1"/>
              <a:t>i</a:t>
            </a:r>
            <a:r>
              <a:rPr lang="en-GB" dirty="0"/>
              <a:t> </a:t>
            </a:r>
            <a:r>
              <a:rPr lang="en-GB" dirty="0" err="1"/>
              <a:t>daljnji</a:t>
            </a:r>
            <a:r>
              <a:rPr lang="en-GB" dirty="0"/>
              <a:t> </a:t>
            </a:r>
            <a:r>
              <a:rPr lang="en-GB" dirty="0" err="1"/>
              <a:t>koraci</a:t>
            </a:r>
            <a:endParaRPr lang="en-GB" dirty="0"/>
          </a:p>
          <a:p>
            <a:pPr marL="45720" indent="0">
              <a:buNone/>
            </a:pPr>
            <a:r>
              <a:rPr lang="en-GB" b="1" dirty="0"/>
              <a:t>10:40</a:t>
            </a:r>
            <a:r>
              <a:rPr lang="en-GB" dirty="0"/>
              <a:t> </a:t>
            </a:r>
            <a:r>
              <a:rPr lang="en-GB" dirty="0" err="1"/>
              <a:t>Diskusija</a:t>
            </a:r>
            <a:r>
              <a:rPr lang="en-GB" dirty="0"/>
              <a:t> – </a:t>
            </a:r>
            <a:r>
              <a:rPr lang="en-GB" dirty="0" err="1"/>
              <a:t>pitanja</a:t>
            </a:r>
            <a:r>
              <a:rPr lang="en-GB" dirty="0"/>
              <a:t> </a:t>
            </a:r>
            <a:r>
              <a:rPr lang="en-GB" dirty="0" err="1"/>
              <a:t>i</a:t>
            </a:r>
            <a:r>
              <a:rPr lang="en-GB" dirty="0"/>
              <a:t> </a:t>
            </a:r>
            <a:r>
              <a:rPr lang="en-GB" dirty="0" err="1"/>
              <a:t>odgovori</a:t>
            </a:r>
            <a:endParaRPr lang="en-GB" dirty="0"/>
          </a:p>
          <a:p>
            <a:pPr marL="45720" indent="0">
              <a:buNone/>
            </a:pPr>
            <a:r>
              <a:rPr lang="en-GB" b="1" dirty="0"/>
              <a:t>11:00</a:t>
            </a:r>
            <a:r>
              <a:rPr lang="en-GB" dirty="0"/>
              <a:t> </a:t>
            </a:r>
            <a:r>
              <a:rPr lang="en-GB" dirty="0" err="1"/>
              <a:t>Kraj</a:t>
            </a:r>
            <a:endParaRPr lang="en-GB" dirty="0"/>
          </a:p>
          <a:p>
            <a:pPr marL="45720" indent="0">
              <a:buNone/>
            </a:pPr>
            <a:endParaRPr lang="en-GB" dirty="0"/>
          </a:p>
          <a:p>
            <a:pPr marL="45720" indent="0">
              <a:buNone/>
            </a:pPr>
            <a:endParaRPr lang="en-GB" dirty="0"/>
          </a:p>
          <a:p>
            <a:endParaRPr lang="en-GB" dirty="0"/>
          </a:p>
        </p:txBody>
      </p:sp>
    </p:spTree>
    <p:extLst>
      <p:ext uri="{BB962C8B-B14F-4D97-AF65-F5344CB8AC3E}">
        <p14:creationId xmlns:p14="http://schemas.microsoft.com/office/powerpoint/2010/main" val="90490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889319" y="557624"/>
            <a:ext cx="9875520" cy="1356360"/>
          </a:xfrm>
        </p:spPr>
        <p:txBody>
          <a:bodyPr/>
          <a:lstStyle/>
          <a:p>
            <a:r>
              <a:rPr lang="en-GB" dirty="0" err="1"/>
              <a:t>Obuhvat</a:t>
            </a:r>
            <a:r>
              <a:rPr lang="en-GB" dirty="0"/>
              <a:t> </a:t>
            </a:r>
            <a:r>
              <a:rPr lang="en-GB" dirty="0" err="1"/>
              <a:t>projekta</a:t>
            </a:r>
            <a:endParaRPr lang="en-GB" dirty="0"/>
          </a:p>
        </p:txBody>
      </p:sp>
      <p:sp>
        <p:nvSpPr>
          <p:cNvPr id="13" name="Rectangle 12"/>
          <p:cNvSpPr/>
          <p:nvPr/>
        </p:nvSpPr>
        <p:spPr>
          <a:xfrm>
            <a:off x="917143" y="2373560"/>
            <a:ext cx="5127756" cy="3372077"/>
          </a:xfrm>
          <a:prstGeom prst="rect">
            <a:avLst/>
          </a:prstGeom>
        </p:spPr>
        <p:txBody>
          <a:bodyPr wrap="square">
            <a:spAutoFit/>
          </a:bodyPr>
          <a:lstStyle/>
          <a:p>
            <a:pPr marL="342900" indent="-342900">
              <a:lnSpc>
                <a:spcPct val="150000"/>
              </a:lnSpc>
              <a:buFont typeface="+mj-lt"/>
              <a:buAutoNum type="arabicPeriod"/>
            </a:pPr>
            <a:r>
              <a:rPr lang="en-US" dirty="0">
                <a:solidFill>
                  <a:srgbClr val="00A3D8"/>
                </a:solidFill>
              </a:rPr>
              <a:t>Sveta </a:t>
            </a:r>
            <a:r>
              <a:rPr lang="en-US" dirty="0" err="1">
                <a:solidFill>
                  <a:srgbClr val="00A3D8"/>
                </a:solidFill>
              </a:rPr>
              <a:t>Nedelja</a:t>
            </a:r>
            <a:r>
              <a:rPr lang="en-US" dirty="0">
                <a:solidFill>
                  <a:srgbClr val="00A3D8"/>
                </a:solidFill>
              </a:rPr>
              <a:t> &amp; </a:t>
            </a:r>
            <a:r>
              <a:rPr lang="en-US" dirty="0" err="1">
                <a:solidFill>
                  <a:srgbClr val="00A3D8"/>
                </a:solidFill>
              </a:rPr>
              <a:t>Žumberak</a:t>
            </a:r>
            <a:r>
              <a:rPr lang="en-US" dirty="0">
                <a:solidFill>
                  <a:srgbClr val="00A3D8"/>
                </a:solidFill>
              </a:rPr>
              <a:t> </a:t>
            </a:r>
            <a:r>
              <a:rPr lang="en-US" i="1" dirty="0">
                <a:solidFill>
                  <a:srgbClr val="00A3D8"/>
                </a:solidFill>
              </a:rPr>
              <a:t>(Hrvatska) </a:t>
            </a:r>
          </a:p>
          <a:p>
            <a:pPr marL="342900" indent="-342900">
              <a:lnSpc>
                <a:spcPct val="150000"/>
              </a:lnSpc>
              <a:buFont typeface="+mj-lt"/>
              <a:buAutoNum type="arabicPeriod"/>
            </a:pPr>
            <a:r>
              <a:rPr lang="en-US" dirty="0">
                <a:solidFill>
                  <a:srgbClr val="00A3D8"/>
                </a:solidFill>
              </a:rPr>
              <a:t>Tartu </a:t>
            </a:r>
            <a:r>
              <a:rPr lang="en-US" i="1" dirty="0">
                <a:solidFill>
                  <a:srgbClr val="00A3D8"/>
                </a:solidFill>
              </a:rPr>
              <a:t>(</a:t>
            </a:r>
            <a:r>
              <a:rPr lang="en-US" i="1" dirty="0" err="1">
                <a:solidFill>
                  <a:srgbClr val="00A3D8"/>
                </a:solidFill>
              </a:rPr>
              <a:t>Estonija</a:t>
            </a:r>
            <a:r>
              <a:rPr lang="en-US" i="1" dirty="0">
                <a:solidFill>
                  <a:srgbClr val="00A3D8"/>
                </a:solidFill>
              </a:rPr>
              <a:t>)</a:t>
            </a:r>
          </a:p>
          <a:p>
            <a:pPr marL="342900" indent="-342900">
              <a:lnSpc>
                <a:spcPct val="150000"/>
              </a:lnSpc>
              <a:buFont typeface="+mj-lt"/>
              <a:buAutoNum type="arabicPeriod"/>
            </a:pPr>
            <a:r>
              <a:rPr lang="en-US" dirty="0" err="1">
                <a:solidFill>
                  <a:srgbClr val="00A3D8"/>
                </a:solidFill>
              </a:rPr>
              <a:t>Bükk-Mak</a:t>
            </a:r>
            <a:r>
              <a:rPr lang="en-US" dirty="0">
                <a:solidFill>
                  <a:srgbClr val="00A3D8"/>
                </a:solidFill>
              </a:rPr>
              <a:t> &amp; </a:t>
            </a:r>
            <a:r>
              <a:rPr lang="en-US" dirty="0" err="1">
                <a:solidFill>
                  <a:srgbClr val="00A3D8"/>
                </a:solidFill>
              </a:rPr>
              <a:t>Somló-Marcalmente-Bakonyalja</a:t>
            </a:r>
            <a:r>
              <a:rPr lang="en-US" dirty="0">
                <a:solidFill>
                  <a:srgbClr val="00A3D8"/>
                </a:solidFill>
              </a:rPr>
              <a:t> Leader </a:t>
            </a:r>
            <a:r>
              <a:rPr lang="en-US" i="1" dirty="0">
                <a:solidFill>
                  <a:srgbClr val="00A3D8"/>
                </a:solidFill>
              </a:rPr>
              <a:t>(</a:t>
            </a:r>
            <a:r>
              <a:rPr lang="en-US" i="1" dirty="0" err="1">
                <a:solidFill>
                  <a:srgbClr val="00A3D8"/>
                </a:solidFill>
              </a:rPr>
              <a:t>Mađarska</a:t>
            </a:r>
            <a:r>
              <a:rPr lang="en-US" i="1" dirty="0">
                <a:solidFill>
                  <a:srgbClr val="00A3D8"/>
                </a:solidFill>
              </a:rPr>
              <a:t>) </a:t>
            </a:r>
          </a:p>
          <a:p>
            <a:pPr marL="342900" indent="-342900">
              <a:lnSpc>
                <a:spcPct val="150000"/>
              </a:lnSpc>
              <a:buFont typeface="+mj-lt"/>
              <a:buAutoNum type="arabicPeriod"/>
            </a:pPr>
            <a:r>
              <a:rPr lang="en-US" dirty="0" err="1">
                <a:solidFill>
                  <a:srgbClr val="00A3D8"/>
                </a:solidFill>
              </a:rPr>
              <a:t>Zasavje</a:t>
            </a:r>
            <a:r>
              <a:rPr lang="en-US" dirty="0">
                <a:solidFill>
                  <a:srgbClr val="00A3D8"/>
                </a:solidFill>
              </a:rPr>
              <a:t> </a:t>
            </a:r>
            <a:r>
              <a:rPr lang="en-US" i="1" dirty="0">
                <a:solidFill>
                  <a:srgbClr val="00A3D8"/>
                </a:solidFill>
              </a:rPr>
              <a:t>(Slovenija)</a:t>
            </a:r>
          </a:p>
          <a:p>
            <a:pPr marL="342900" indent="-342900">
              <a:lnSpc>
                <a:spcPct val="150000"/>
              </a:lnSpc>
              <a:buFont typeface="+mj-lt"/>
              <a:buAutoNum type="arabicPeriod"/>
            </a:pPr>
            <a:r>
              <a:rPr lang="en-US" dirty="0">
                <a:solidFill>
                  <a:srgbClr val="00A3D8"/>
                </a:solidFill>
              </a:rPr>
              <a:t>Parma </a:t>
            </a:r>
            <a:r>
              <a:rPr lang="en-US" i="1" dirty="0">
                <a:solidFill>
                  <a:srgbClr val="00A3D8"/>
                </a:solidFill>
              </a:rPr>
              <a:t>(</a:t>
            </a:r>
            <a:r>
              <a:rPr lang="en-US" i="1" dirty="0" err="1">
                <a:solidFill>
                  <a:srgbClr val="00A3D8"/>
                </a:solidFill>
              </a:rPr>
              <a:t>Italija</a:t>
            </a:r>
            <a:r>
              <a:rPr lang="en-US" i="1" dirty="0">
                <a:solidFill>
                  <a:srgbClr val="00A3D8"/>
                </a:solidFill>
              </a:rPr>
              <a:t>)</a:t>
            </a:r>
          </a:p>
          <a:p>
            <a:pPr marL="342900" indent="-342900">
              <a:lnSpc>
                <a:spcPct val="150000"/>
              </a:lnSpc>
              <a:buFont typeface="+mj-lt"/>
              <a:buAutoNum type="arabicPeriod"/>
            </a:pPr>
            <a:r>
              <a:rPr lang="en-US" dirty="0">
                <a:solidFill>
                  <a:srgbClr val="00A3D8"/>
                </a:solidFill>
              </a:rPr>
              <a:t>Coimbra </a:t>
            </a:r>
            <a:r>
              <a:rPr lang="en-US" i="1" dirty="0">
                <a:solidFill>
                  <a:srgbClr val="00A3D8"/>
                </a:solidFill>
              </a:rPr>
              <a:t>(Portugal)</a:t>
            </a:r>
          </a:p>
          <a:p>
            <a:pPr marL="342900" indent="-342900">
              <a:lnSpc>
                <a:spcPct val="150000"/>
              </a:lnSpc>
              <a:buFont typeface="+mj-lt"/>
              <a:buAutoNum type="arabicPeriod"/>
            </a:pPr>
            <a:r>
              <a:rPr lang="en-US" dirty="0" err="1">
                <a:solidFill>
                  <a:srgbClr val="00A3D8"/>
                </a:solidFill>
              </a:rPr>
              <a:t>Osona</a:t>
            </a:r>
            <a:r>
              <a:rPr lang="en-US" dirty="0">
                <a:solidFill>
                  <a:srgbClr val="00A3D8"/>
                </a:solidFill>
              </a:rPr>
              <a:t> </a:t>
            </a:r>
            <a:r>
              <a:rPr lang="en-US" i="1" dirty="0">
                <a:solidFill>
                  <a:srgbClr val="00A3D8"/>
                </a:solidFill>
              </a:rPr>
              <a:t>(</a:t>
            </a:r>
            <a:r>
              <a:rPr lang="en-US" i="1" dirty="0" err="1">
                <a:solidFill>
                  <a:srgbClr val="00A3D8"/>
                </a:solidFill>
              </a:rPr>
              <a:t>Španjolska</a:t>
            </a:r>
            <a:r>
              <a:rPr lang="en-US" i="1" dirty="0">
                <a:solidFill>
                  <a:srgbClr val="00A3D8"/>
                </a:solidFill>
              </a:rPr>
              <a:t>)</a:t>
            </a:r>
          </a:p>
        </p:txBody>
      </p:sp>
      <p:grpSp>
        <p:nvGrpSpPr>
          <p:cNvPr id="11" name="Group 10"/>
          <p:cNvGrpSpPr/>
          <p:nvPr/>
        </p:nvGrpSpPr>
        <p:grpSpPr>
          <a:xfrm>
            <a:off x="4402317" y="1112363"/>
            <a:ext cx="7660849" cy="5745637"/>
            <a:chOff x="4402317" y="1112363"/>
            <a:chExt cx="7660849" cy="5745637"/>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2317" y="1112363"/>
              <a:ext cx="7660849" cy="5745637"/>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7940" y="5392240"/>
              <a:ext cx="323040" cy="323040"/>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05780" y="3440784"/>
              <a:ext cx="324293" cy="324293"/>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10980" y="5069200"/>
              <a:ext cx="323040" cy="323040"/>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64502" y="5167644"/>
              <a:ext cx="314905" cy="314905"/>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10416" y="5564235"/>
              <a:ext cx="315805" cy="315805"/>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50629" y="6043166"/>
              <a:ext cx="326253" cy="326253"/>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20462" y="5880040"/>
              <a:ext cx="326253" cy="326253"/>
            </a:xfrm>
            <a:prstGeom prst="rect">
              <a:avLst/>
            </a:prstGeom>
          </p:spPr>
        </p:pic>
      </p:grpSp>
      <p:sp>
        <p:nvSpPr>
          <p:cNvPr id="14" name="TextBox 13">
            <a:extLst>
              <a:ext uri="{FF2B5EF4-FFF2-40B4-BE49-F238E27FC236}">
                <a16:creationId xmlns:a16="http://schemas.microsoft.com/office/drawing/2014/main" id="{C37478BC-1D57-920B-DC37-F5A130A86CFE}"/>
              </a:ext>
            </a:extLst>
          </p:cNvPr>
          <p:cNvSpPr txBox="1"/>
          <p:nvPr/>
        </p:nvSpPr>
        <p:spPr>
          <a:xfrm>
            <a:off x="889319" y="1699304"/>
            <a:ext cx="6287563" cy="646331"/>
          </a:xfrm>
          <a:prstGeom prst="rect">
            <a:avLst/>
          </a:prstGeom>
          <a:noFill/>
        </p:spPr>
        <p:txBody>
          <a:bodyPr wrap="square">
            <a:spAutoFit/>
          </a:bodyPr>
          <a:lstStyle/>
          <a:p>
            <a:r>
              <a:rPr lang="en-GB" sz="1800" b="0" i="0" u="none" strike="noStrike" baseline="0" dirty="0" err="1">
                <a:solidFill>
                  <a:srgbClr val="000000"/>
                </a:solidFill>
                <a:latin typeface="Open Sans" panose="020B0606030504020204" pitchFamily="34" charset="0"/>
              </a:rPr>
              <a:t>Tijekom</a:t>
            </a:r>
            <a:r>
              <a:rPr lang="en-GB" sz="1800" b="0" i="0" u="none" strike="noStrike" baseline="0" dirty="0">
                <a:solidFill>
                  <a:srgbClr val="000000"/>
                </a:solidFill>
                <a:latin typeface="Open Sans" panose="020B0606030504020204" pitchFamily="34" charset="0"/>
              </a:rPr>
              <a:t> 3 </a:t>
            </a:r>
            <a:r>
              <a:rPr lang="en-GB" sz="1800" b="0" i="0" u="none" strike="noStrike" baseline="0" dirty="0" err="1">
                <a:solidFill>
                  <a:srgbClr val="000000"/>
                </a:solidFill>
                <a:latin typeface="Open Sans" panose="020B0606030504020204" pitchFamily="34" charset="0"/>
              </a:rPr>
              <a:t>godine</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trajanja</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projekta</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smjernice</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će</a:t>
            </a:r>
            <a:r>
              <a:rPr lang="en-GB" sz="1800" b="0" i="0" u="none" strike="noStrike" baseline="0" dirty="0">
                <a:solidFill>
                  <a:srgbClr val="000000"/>
                </a:solidFill>
                <a:latin typeface="Open Sans" panose="020B0606030504020204" pitchFamily="34" charset="0"/>
              </a:rPr>
              <a:t> se </a:t>
            </a:r>
            <a:r>
              <a:rPr lang="en-GB" sz="1800" b="0" i="0" u="none" strike="noStrike" baseline="0" dirty="0" err="1">
                <a:solidFill>
                  <a:srgbClr val="000000"/>
                </a:solidFill>
                <a:latin typeface="Open Sans" panose="020B0606030504020204" pitchFamily="34" charset="0"/>
              </a:rPr>
              <a:t>izraditi</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i</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testirati</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na</a:t>
            </a:r>
            <a:r>
              <a:rPr lang="en-GB" sz="1800" b="0" i="0" u="none" strike="noStrike" baseline="0" dirty="0">
                <a:solidFill>
                  <a:srgbClr val="000000"/>
                </a:solidFill>
                <a:latin typeface="Open Sans" panose="020B0606030504020204" pitchFamily="34" charset="0"/>
              </a:rPr>
              <a:t> </a:t>
            </a:r>
            <a:r>
              <a:rPr lang="en-GB" sz="1800" b="0" i="0" u="none" strike="noStrike" baseline="0" dirty="0" err="1">
                <a:solidFill>
                  <a:srgbClr val="000000"/>
                </a:solidFill>
                <a:latin typeface="Open Sans" panose="020B0606030504020204" pitchFamily="34" charset="0"/>
              </a:rPr>
              <a:t>sljedećih</a:t>
            </a:r>
            <a:r>
              <a:rPr lang="en-GB" sz="1800" b="0" i="0" u="none" strike="noStrike" baseline="0" dirty="0">
                <a:solidFill>
                  <a:srgbClr val="000000"/>
                </a:solidFill>
                <a:latin typeface="Open Sans" panose="020B0606030504020204" pitchFamily="34" charset="0"/>
              </a:rPr>
              <a:t> 7 pilot </a:t>
            </a:r>
            <a:r>
              <a:rPr lang="en-GB" sz="1800" b="0" i="0" u="none" strike="noStrike" baseline="0" dirty="0" err="1">
                <a:solidFill>
                  <a:srgbClr val="000000"/>
                </a:solidFill>
                <a:latin typeface="Open Sans" panose="020B0606030504020204" pitchFamily="34" charset="0"/>
              </a:rPr>
              <a:t>područja</a:t>
            </a:r>
            <a:r>
              <a:rPr lang="en-GB" sz="1800" b="0" i="0" u="none" strike="noStrike" baseline="0" dirty="0">
                <a:solidFill>
                  <a:srgbClr val="000000"/>
                </a:solidFill>
                <a:latin typeface="Open Sans" panose="020B0606030504020204" pitchFamily="34" charset="0"/>
              </a:rPr>
              <a:t>:</a:t>
            </a:r>
            <a:endParaRPr lang="en-GB" dirty="0"/>
          </a:p>
        </p:txBody>
      </p:sp>
    </p:spTree>
    <p:extLst>
      <p:ext uri="{BB962C8B-B14F-4D97-AF65-F5344CB8AC3E}">
        <p14:creationId xmlns:p14="http://schemas.microsoft.com/office/powerpoint/2010/main" val="354012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A1A7-4777-6A75-EF29-0CF89E46C5B0}"/>
              </a:ext>
            </a:extLst>
          </p:cNvPr>
          <p:cNvSpPr>
            <a:spLocks noGrp="1"/>
          </p:cNvSpPr>
          <p:nvPr>
            <p:ph type="ctrTitle"/>
          </p:nvPr>
        </p:nvSpPr>
        <p:spPr/>
        <p:txBody>
          <a:bodyPr/>
          <a:lstStyle/>
          <a:p>
            <a:r>
              <a:rPr lang="en-GB" dirty="0"/>
              <a:t>Pilot </a:t>
            </a:r>
            <a:r>
              <a:rPr lang="en-GB" dirty="0" err="1"/>
              <a:t>Područja</a:t>
            </a:r>
            <a:r>
              <a:rPr lang="en-GB" dirty="0"/>
              <a:t> u </a:t>
            </a:r>
            <a:r>
              <a:rPr lang="en-GB" dirty="0" err="1"/>
              <a:t>hrvatskoj</a:t>
            </a:r>
            <a:endParaRPr lang="en-GB" dirty="0"/>
          </a:p>
        </p:txBody>
      </p:sp>
      <p:sp>
        <p:nvSpPr>
          <p:cNvPr id="3" name="Subtitle 2">
            <a:extLst>
              <a:ext uri="{FF2B5EF4-FFF2-40B4-BE49-F238E27FC236}">
                <a16:creationId xmlns:a16="http://schemas.microsoft.com/office/drawing/2014/main" id="{D81EC485-A437-CD52-E7F8-A80E17065032}"/>
              </a:ext>
            </a:extLst>
          </p:cNvPr>
          <p:cNvSpPr>
            <a:spLocks noGrp="1"/>
          </p:cNvSpPr>
          <p:nvPr>
            <p:ph type="subTitle" idx="1"/>
          </p:nvPr>
        </p:nvSpPr>
        <p:spPr/>
        <p:txBody>
          <a:bodyPr/>
          <a:lstStyle/>
          <a:p>
            <a:r>
              <a:rPr lang="en-GB" dirty="0"/>
              <a:t>Pilot </a:t>
            </a:r>
            <a:r>
              <a:rPr lang="en-GB" dirty="0" err="1"/>
              <a:t>lokacije</a:t>
            </a:r>
            <a:r>
              <a:rPr lang="en-GB" dirty="0"/>
              <a:t> Sveta </a:t>
            </a:r>
            <a:r>
              <a:rPr lang="en-GB" dirty="0" err="1"/>
              <a:t>Nedelja</a:t>
            </a:r>
            <a:r>
              <a:rPr lang="en-GB" dirty="0"/>
              <a:t> </a:t>
            </a:r>
            <a:r>
              <a:rPr lang="en-GB" dirty="0" err="1"/>
              <a:t>i</a:t>
            </a:r>
            <a:r>
              <a:rPr lang="en-GB" dirty="0"/>
              <a:t> </a:t>
            </a:r>
            <a:r>
              <a:rPr lang="en-GB" dirty="0" err="1"/>
              <a:t>Žumberak</a:t>
            </a:r>
            <a:endParaRPr lang="en-GB" dirty="0"/>
          </a:p>
        </p:txBody>
      </p:sp>
    </p:spTree>
    <p:extLst>
      <p:ext uri="{BB962C8B-B14F-4D97-AF65-F5344CB8AC3E}">
        <p14:creationId xmlns:p14="http://schemas.microsoft.com/office/powerpoint/2010/main" val="391243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4762-1471-E41F-500E-D521AAF45008}"/>
              </a:ext>
            </a:extLst>
          </p:cNvPr>
          <p:cNvSpPr>
            <a:spLocks noGrp="1"/>
          </p:cNvSpPr>
          <p:nvPr>
            <p:ph type="title"/>
          </p:nvPr>
        </p:nvSpPr>
        <p:spPr/>
        <p:txBody>
          <a:bodyPr/>
          <a:lstStyle/>
          <a:p>
            <a:r>
              <a:rPr lang="en-HR" dirty="0"/>
              <a:t>Sveta Nedelja i Žumberak</a:t>
            </a:r>
          </a:p>
        </p:txBody>
      </p:sp>
      <p:sp>
        <p:nvSpPr>
          <p:cNvPr id="3" name="Content Placeholder 2">
            <a:extLst>
              <a:ext uri="{FF2B5EF4-FFF2-40B4-BE49-F238E27FC236}">
                <a16:creationId xmlns:a16="http://schemas.microsoft.com/office/drawing/2014/main" id="{A31476D8-70E0-D9A1-7AFB-1B5F35A025A6}"/>
              </a:ext>
            </a:extLst>
          </p:cNvPr>
          <p:cNvSpPr>
            <a:spLocks noGrp="1"/>
          </p:cNvSpPr>
          <p:nvPr>
            <p:ph idx="1"/>
          </p:nvPr>
        </p:nvSpPr>
        <p:spPr/>
        <p:txBody>
          <a:bodyPr>
            <a:normAutofit/>
          </a:bodyPr>
          <a:lstStyle/>
          <a:p>
            <a:pPr marL="45720" indent="0">
              <a:buNone/>
            </a:pPr>
            <a:r>
              <a:rPr lang="en-GB" dirty="0" err="1"/>
              <a:t>Smješteni</a:t>
            </a:r>
            <a:r>
              <a:rPr lang="en-GB" dirty="0"/>
              <a:t> u </a:t>
            </a:r>
            <a:r>
              <a:rPr lang="en-GB" dirty="0" err="1"/>
              <a:t>središnjoj</a:t>
            </a:r>
            <a:r>
              <a:rPr lang="en-GB" dirty="0"/>
              <a:t> </a:t>
            </a:r>
            <a:r>
              <a:rPr lang="en-GB" dirty="0" err="1"/>
              <a:t>Hrvatskoj</a:t>
            </a:r>
            <a:endParaRPr lang="en-GB" dirty="0"/>
          </a:p>
          <a:p>
            <a:pPr marL="45720" indent="0">
              <a:buNone/>
            </a:pPr>
            <a:endParaRPr lang="en-GB" dirty="0"/>
          </a:p>
          <a:p>
            <a:pPr lvl="1"/>
            <a:r>
              <a:rPr lang="en-GB" dirty="0">
                <a:solidFill>
                  <a:srgbClr val="00A3D8"/>
                </a:solidFill>
              </a:rPr>
              <a:t>Sveta </a:t>
            </a:r>
            <a:r>
              <a:rPr lang="en-GB" dirty="0" err="1">
                <a:solidFill>
                  <a:srgbClr val="00A3D8"/>
                </a:solidFill>
              </a:rPr>
              <a:t>Nedelja</a:t>
            </a:r>
            <a:endParaRPr lang="en-GB" dirty="0">
              <a:solidFill>
                <a:srgbClr val="00A3D8"/>
              </a:solidFill>
            </a:endParaRPr>
          </a:p>
          <a:p>
            <a:pPr lvl="2"/>
            <a:r>
              <a:rPr lang="en-GB" dirty="0"/>
              <a:t>18.000 </a:t>
            </a:r>
            <a:r>
              <a:rPr lang="en-GB" dirty="0" err="1"/>
              <a:t>stanovnika</a:t>
            </a:r>
            <a:r>
              <a:rPr lang="en-GB" dirty="0"/>
              <a:t>, </a:t>
            </a:r>
          </a:p>
          <a:p>
            <a:pPr lvl="2"/>
            <a:r>
              <a:rPr lang="en-GB" dirty="0"/>
              <a:t>14 </a:t>
            </a:r>
            <a:r>
              <a:rPr lang="en-GB" dirty="0" err="1"/>
              <a:t>naselja</a:t>
            </a:r>
            <a:r>
              <a:rPr lang="en-GB" dirty="0"/>
              <a:t> od </a:t>
            </a:r>
            <a:r>
              <a:rPr lang="en-GB" dirty="0" err="1"/>
              <a:t>kojih</a:t>
            </a:r>
            <a:r>
              <a:rPr lang="en-GB" dirty="0"/>
              <a:t> </a:t>
            </a:r>
            <a:r>
              <a:rPr lang="en-GB" dirty="0" err="1"/>
              <a:t>polovina</a:t>
            </a:r>
            <a:r>
              <a:rPr lang="en-GB" dirty="0"/>
              <a:t> </a:t>
            </a:r>
            <a:r>
              <a:rPr lang="en-GB" dirty="0" err="1"/>
              <a:t>udovoljava</a:t>
            </a:r>
            <a:r>
              <a:rPr lang="en-GB" dirty="0"/>
              <a:t> </a:t>
            </a:r>
            <a:r>
              <a:rPr lang="en-GB" dirty="0" err="1"/>
              <a:t>kriterijima</a:t>
            </a:r>
            <a:r>
              <a:rPr lang="en-GB" dirty="0"/>
              <a:t> </a:t>
            </a:r>
            <a:r>
              <a:rPr lang="en-GB" dirty="0" err="1"/>
              <a:t>ruralnog</a:t>
            </a:r>
            <a:r>
              <a:rPr lang="en-GB" dirty="0"/>
              <a:t> </a:t>
            </a:r>
            <a:r>
              <a:rPr lang="en-GB" dirty="0" err="1"/>
              <a:t>područja</a:t>
            </a:r>
            <a:endParaRPr lang="en-GB" dirty="0"/>
          </a:p>
          <a:p>
            <a:pPr lvl="2"/>
            <a:r>
              <a:rPr lang="en-GB" dirty="0" err="1"/>
              <a:t>rastuće</a:t>
            </a:r>
            <a:r>
              <a:rPr lang="en-GB" dirty="0"/>
              <a:t> </a:t>
            </a:r>
            <a:r>
              <a:rPr lang="en-GB" dirty="0" err="1"/>
              <a:t>stanovništvo</a:t>
            </a:r>
            <a:r>
              <a:rPr lang="en-GB" dirty="0"/>
              <a:t> </a:t>
            </a:r>
            <a:r>
              <a:rPr lang="en-GB" dirty="0" err="1"/>
              <a:t>i</a:t>
            </a:r>
            <a:r>
              <a:rPr lang="en-GB" dirty="0"/>
              <a:t> dobra </a:t>
            </a:r>
            <a:r>
              <a:rPr lang="en-GB" dirty="0" err="1"/>
              <a:t>razvijenost</a:t>
            </a:r>
            <a:endParaRPr lang="en-GB" dirty="0"/>
          </a:p>
          <a:p>
            <a:pPr marL="548640" lvl="2" indent="0">
              <a:buNone/>
            </a:pPr>
            <a:endParaRPr lang="en-GB" dirty="0"/>
          </a:p>
          <a:p>
            <a:pPr lvl="1"/>
            <a:r>
              <a:rPr lang="en-GB" dirty="0" err="1">
                <a:solidFill>
                  <a:srgbClr val="00A3D8"/>
                </a:solidFill>
              </a:rPr>
              <a:t>Žumberak</a:t>
            </a:r>
            <a:endParaRPr lang="en-GB" dirty="0">
              <a:solidFill>
                <a:srgbClr val="00A3D8"/>
              </a:solidFill>
            </a:endParaRPr>
          </a:p>
          <a:p>
            <a:pPr lvl="2"/>
            <a:r>
              <a:rPr lang="en-GB" dirty="0"/>
              <a:t>610 </a:t>
            </a:r>
            <a:r>
              <a:rPr lang="en-GB" dirty="0" err="1"/>
              <a:t>stanovnika</a:t>
            </a:r>
            <a:r>
              <a:rPr lang="en-GB" dirty="0"/>
              <a:t> </a:t>
            </a:r>
            <a:r>
              <a:rPr lang="en-GB" dirty="0" err="1"/>
              <a:t>na</a:t>
            </a:r>
            <a:r>
              <a:rPr lang="en-GB" dirty="0"/>
              <a:t> </a:t>
            </a:r>
            <a:r>
              <a:rPr lang="en-GB" dirty="0" err="1"/>
              <a:t>više</a:t>
            </a:r>
            <a:r>
              <a:rPr lang="en-GB" dirty="0"/>
              <a:t> od 100km2 (</a:t>
            </a:r>
            <a:r>
              <a:rPr lang="en-GB" dirty="0" err="1"/>
              <a:t>pojedina</a:t>
            </a:r>
            <a:r>
              <a:rPr lang="en-GB" dirty="0"/>
              <a:t> </a:t>
            </a:r>
            <a:r>
              <a:rPr lang="en-GB" dirty="0" err="1"/>
              <a:t>naselja</a:t>
            </a:r>
            <a:r>
              <a:rPr lang="en-GB" dirty="0"/>
              <a:t> </a:t>
            </a:r>
            <a:r>
              <a:rPr lang="en-GB" dirty="0" err="1"/>
              <a:t>i</a:t>
            </a:r>
            <a:r>
              <a:rPr lang="en-GB" dirty="0"/>
              <a:t> s </a:t>
            </a:r>
            <a:r>
              <a:rPr lang="en-GB" dirty="0" err="1"/>
              <a:t>manje</a:t>
            </a:r>
            <a:r>
              <a:rPr lang="en-GB" dirty="0"/>
              <a:t> od 5 </a:t>
            </a:r>
            <a:r>
              <a:rPr lang="en-GB" dirty="0" err="1"/>
              <a:t>stanovnika</a:t>
            </a:r>
            <a:r>
              <a:rPr lang="en-GB" dirty="0"/>
              <a:t>)</a:t>
            </a:r>
          </a:p>
          <a:p>
            <a:pPr lvl="2"/>
            <a:r>
              <a:rPr lang="en-GB" dirty="0" err="1"/>
              <a:t>kontinuirano</a:t>
            </a:r>
            <a:r>
              <a:rPr lang="en-GB" dirty="0"/>
              <a:t> </a:t>
            </a:r>
            <a:r>
              <a:rPr lang="en-GB" dirty="0" err="1"/>
              <a:t>smanjenje</a:t>
            </a:r>
            <a:r>
              <a:rPr lang="en-GB" dirty="0"/>
              <a:t> </a:t>
            </a:r>
            <a:r>
              <a:rPr lang="en-GB" dirty="0" err="1"/>
              <a:t>stanovništva</a:t>
            </a:r>
            <a:r>
              <a:rPr lang="en-GB" dirty="0"/>
              <a:t> </a:t>
            </a:r>
          </a:p>
          <a:p>
            <a:pPr lvl="2"/>
            <a:r>
              <a:rPr lang="en-GB" dirty="0" err="1"/>
              <a:t>područje</a:t>
            </a:r>
            <a:r>
              <a:rPr lang="en-GB" dirty="0"/>
              <a:t> </a:t>
            </a:r>
            <a:r>
              <a:rPr lang="en-GB" dirty="0" err="1"/>
              <a:t>posebne</a:t>
            </a:r>
            <a:r>
              <a:rPr lang="en-GB" dirty="0"/>
              <a:t> </a:t>
            </a:r>
            <a:r>
              <a:rPr lang="en-GB" dirty="0" err="1"/>
              <a:t>državne</a:t>
            </a:r>
            <a:r>
              <a:rPr lang="en-GB" dirty="0"/>
              <a:t> </a:t>
            </a:r>
            <a:r>
              <a:rPr lang="en-GB" dirty="0" err="1"/>
              <a:t>zaštite</a:t>
            </a:r>
            <a:endParaRPr lang="en-GB" dirty="0"/>
          </a:p>
          <a:p>
            <a:endParaRPr lang="en-GB" dirty="0"/>
          </a:p>
          <a:p>
            <a:pPr marL="45720" indent="0">
              <a:buNone/>
            </a:pPr>
            <a:endParaRPr lang="en-HR" dirty="0"/>
          </a:p>
        </p:txBody>
      </p:sp>
    </p:spTree>
    <p:extLst>
      <p:ext uri="{BB962C8B-B14F-4D97-AF65-F5344CB8AC3E}">
        <p14:creationId xmlns:p14="http://schemas.microsoft.com/office/powerpoint/2010/main" val="72222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E7A2-F233-AA64-1975-6230981BAD27}"/>
              </a:ext>
            </a:extLst>
          </p:cNvPr>
          <p:cNvSpPr>
            <a:spLocks noGrp="1"/>
          </p:cNvSpPr>
          <p:nvPr>
            <p:ph type="title"/>
          </p:nvPr>
        </p:nvSpPr>
        <p:spPr/>
        <p:txBody>
          <a:bodyPr/>
          <a:lstStyle/>
          <a:p>
            <a:r>
              <a:rPr lang="en-HR" dirty="0"/>
              <a:t>Smjernice za energetsku obnovu</a:t>
            </a:r>
          </a:p>
        </p:txBody>
      </p:sp>
      <p:sp>
        <p:nvSpPr>
          <p:cNvPr id="3" name="Content Placeholder 2">
            <a:extLst>
              <a:ext uri="{FF2B5EF4-FFF2-40B4-BE49-F238E27FC236}">
                <a16:creationId xmlns:a16="http://schemas.microsoft.com/office/drawing/2014/main" id="{9ED06731-1534-82FD-5D68-42F2D3541321}"/>
              </a:ext>
            </a:extLst>
          </p:cNvPr>
          <p:cNvSpPr>
            <a:spLocks noGrp="1"/>
          </p:cNvSpPr>
          <p:nvPr>
            <p:ph idx="1"/>
          </p:nvPr>
        </p:nvSpPr>
        <p:spPr/>
        <p:txBody>
          <a:bodyPr>
            <a:normAutofit fontScale="85000" lnSpcReduction="10000"/>
          </a:bodyPr>
          <a:lstStyle/>
          <a:p>
            <a:pPr marL="45720" indent="0">
              <a:buNone/>
            </a:pPr>
            <a:r>
              <a:rPr lang="en-GB" dirty="0" err="1"/>
              <a:t>Ciljevi</a:t>
            </a:r>
            <a:r>
              <a:rPr lang="en-GB" dirty="0"/>
              <a:t> </a:t>
            </a:r>
            <a:r>
              <a:rPr lang="en-GB" dirty="0" err="1"/>
              <a:t>i</a:t>
            </a:r>
            <a:r>
              <a:rPr lang="en-GB" dirty="0"/>
              <a:t> </a:t>
            </a:r>
            <a:r>
              <a:rPr lang="en-GB" dirty="0" err="1"/>
              <a:t>aktivnosti</a:t>
            </a:r>
            <a:endParaRPr lang="en-GB" dirty="0"/>
          </a:p>
          <a:p>
            <a:pPr lvl="1"/>
            <a:r>
              <a:rPr lang="en-GB" dirty="0" err="1">
                <a:solidFill>
                  <a:srgbClr val="00A3D8"/>
                </a:solidFill>
              </a:rPr>
              <a:t>identifikacija</a:t>
            </a:r>
            <a:r>
              <a:rPr lang="en-GB" dirty="0">
                <a:solidFill>
                  <a:srgbClr val="00A3D8"/>
                </a:solidFill>
              </a:rPr>
              <a:t> </a:t>
            </a:r>
            <a:r>
              <a:rPr lang="en-GB" dirty="0" err="1">
                <a:solidFill>
                  <a:srgbClr val="00A3D8"/>
                </a:solidFill>
              </a:rPr>
              <a:t>i</a:t>
            </a:r>
            <a:r>
              <a:rPr lang="en-GB" dirty="0">
                <a:solidFill>
                  <a:srgbClr val="00A3D8"/>
                </a:solidFill>
              </a:rPr>
              <a:t> </a:t>
            </a:r>
            <a:r>
              <a:rPr lang="en-GB" dirty="0" err="1">
                <a:solidFill>
                  <a:srgbClr val="00A3D8"/>
                </a:solidFill>
              </a:rPr>
              <a:t>bolje</a:t>
            </a:r>
            <a:r>
              <a:rPr lang="en-GB" dirty="0">
                <a:solidFill>
                  <a:srgbClr val="00A3D8"/>
                </a:solidFill>
              </a:rPr>
              <a:t> </a:t>
            </a:r>
            <a:r>
              <a:rPr lang="en-GB" dirty="0" err="1">
                <a:solidFill>
                  <a:srgbClr val="00A3D8"/>
                </a:solidFill>
              </a:rPr>
              <a:t>razumijevanje</a:t>
            </a:r>
            <a:r>
              <a:rPr lang="en-GB" dirty="0">
                <a:solidFill>
                  <a:srgbClr val="00A3D8"/>
                </a:solidFill>
              </a:rPr>
              <a:t> </a:t>
            </a:r>
            <a:r>
              <a:rPr lang="en-GB" dirty="0" err="1">
                <a:solidFill>
                  <a:srgbClr val="00A3D8"/>
                </a:solidFill>
              </a:rPr>
              <a:t>energetskog</a:t>
            </a:r>
            <a:r>
              <a:rPr lang="en-GB" dirty="0">
                <a:solidFill>
                  <a:srgbClr val="00A3D8"/>
                </a:solidFill>
              </a:rPr>
              <a:t> </a:t>
            </a:r>
            <a:r>
              <a:rPr lang="en-GB" dirty="0" err="1">
                <a:solidFill>
                  <a:srgbClr val="00A3D8"/>
                </a:solidFill>
              </a:rPr>
              <a:t>siromaštva</a:t>
            </a:r>
            <a:r>
              <a:rPr lang="en-GB" dirty="0">
                <a:solidFill>
                  <a:srgbClr val="00A3D8"/>
                </a:solidFill>
              </a:rPr>
              <a:t> </a:t>
            </a:r>
            <a:r>
              <a:rPr lang="en-GB" dirty="0"/>
              <a:t>u </a:t>
            </a:r>
            <a:r>
              <a:rPr lang="en-GB" dirty="0" err="1"/>
              <a:t>ruralnim</a:t>
            </a:r>
            <a:r>
              <a:rPr lang="en-GB" dirty="0"/>
              <a:t> </a:t>
            </a:r>
            <a:r>
              <a:rPr lang="en-GB" dirty="0" err="1"/>
              <a:t>područjima</a:t>
            </a:r>
            <a:r>
              <a:rPr lang="en-GB" dirty="0"/>
              <a:t> </a:t>
            </a:r>
            <a:r>
              <a:rPr lang="en-GB" dirty="0" err="1"/>
              <a:t>središnje</a:t>
            </a:r>
            <a:r>
              <a:rPr lang="en-GB" dirty="0"/>
              <a:t> </a:t>
            </a:r>
            <a:r>
              <a:rPr lang="en-GB" dirty="0" err="1"/>
              <a:t>Hrvatske</a:t>
            </a:r>
            <a:r>
              <a:rPr lang="en-GB" dirty="0"/>
              <a:t> s </a:t>
            </a:r>
            <a:r>
              <a:rPr lang="en-GB" dirty="0" err="1"/>
              <a:t>naglaskom</a:t>
            </a:r>
            <a:r>
              <a:rPr lang="en-GB" dirty="0"/>
              <a:t> </a:t>
            </a:r>
            <a:r>
              <a:rPr lang="en-GB" dirty="0" err="1"/>
              <a:t>na</a:t>
            </a:r>
            <a:r>
              <a:rPr lang="en-GB" dirty="0"/>
              <a:t> </a:t>
            </a:r>
            <a:r>
              <a:rPr lang="en-GB" dirty="0" err="1"/>
              <a:t>obiteljskim</a:t>
            </a:r>
            <a:r>
              <a:rPr lang="en-GB" dirty="0"/>
              <a:t> </a:t>
            </a:r>
            <a:r>
              <a:rPr lang="en-GB" dirty="0" err="1"/>
              <a:t>kućama</a:t>
            </a:r>
            <a:r>
              <a:rPr lang="en-GB" dirty="0"/>
              <a:t> </a:t>
            </a:r>
            <a:r>
              <a:rPr lang="en-GB" dirty="0" err="1"/>
              <a:t>kao</a:t>
            </a:r>
            <a:r>
              <a:rPr lang="en-GB" dirty="0"/>
              <a:t> </a:t>
            </a:r>
            <a:r>
              <a:rPr lang="en-GB" dirty="0" err="1"/>
              <a:t>najčešćem</a:t>
            </a:r>
            <a:r>
              <a:rPr lang="en-GB" dirty="0"/>
              <a:t> </a:t>
            </a:r>
            <a:r>
              <a:rPr lang="en-GB" dirty="0" err="1"/>
              <a:t>tipu</a:t>
            </a:r>
            <a:r>
              <a:rPr lang="en-GB" dirty="0"/>
              <a:t> </a:t>
            </a:r>
            <a:r>
              <a:rPr lang="en-GB" dirty="0" err="1"/>
              <a:t>ruralnog</a:t>
            </a:r>
            <a:r>
              <a:rPr lang="en-GB" dirty="0"/>
              <a:t> </a:t>
            </a:r>
            <a:r>
              <a:rPr lang="en-GB" dirty="0" err="1"/>
              <a:t>stanovanja</a:t>
            </a:r>
            <a:r>
              <a:rPr lang="en-GB" dirty="0"/>
              <a:t> u </a:t>
            </a:r>
            <a:r>
              <a:rPr lang="en-GB" dirty="0" err="1"/>
              <a:t>Hrvatskoj</a:t>
            </a:r>
            <a:endParaRPr lang="en-GB" dirty="0"/>
          </a:p>
          <a:p>
            <a:pPr marL="274320" lvl="1" indent="0">
              <a:buNone/>
            </a:pPr>
            <a:endParaRPr lang="en-GB" dirty="0"/>
          </a:p>
          <a:p>
            <a:pPr marL="274320" lvl="1" indent="0">
              <a:buNone/>
            </a:pPr>
            <a:r>
              <a:rPr lang="en-GB" dirty="0" err="1"/>
              <a:t>Obuhvat</a:t>
            </a:r>
            <a:r>
              <a:rPr lang="en-GB" dirty="0"/>
              <a:t> </a:t>
            </a:r>
            <a:r>
              <a:rPr lang="en-GB" dirty="0" err="1"/>
              <a:t>smjernica</a:t>
            </a:r>
            <a:r>
              <a:rPr lang="en-GB" dirty="0"/>
              <a:t> za </a:t>
            </a:r>
            <a:r>
              <a:rPr lang="en-GB" dirty="0" err="1"/>
              <a:t>energetsku</a:t>
            </a:r>
            <a:r>
              <a:rPr lang="en-GB" dirty="0"/>
              <a:t> </a:t>
            </a:r>
            <a:r>
              <a:rPr lang="en-GB" dirty="0" err="1"/>
              <a:t>obnovu</a:t>
            </a:r>
            <a:r>
              <a:rPr lang="en-GB" dirty="0"/>
              <a:t>:</a:t>
            </a:r>
          </a:p>
          <a:p>
            <a:pPr marL="731520" lvl="1" indent="-457200">
              <a:buAutoNum type="arabicPeriod"/>
            </a:pPr>
            <a:r>
              <a:rPr lang="en-GB" dirty="0" err="1"/>
              <a:t>Energetski</a:t>
            </a:r>
            <a:r>
              <a:rPr lang="en-GB" dirty="0"/>
              <a:t> </a:t>
            </a:r>
            <a:r>
              <a:rPr lang="en-GB" dirty="0" err="1"/>
              <a:t>pregledi</a:t>
            </a:r>
            <a:r>
              <a:rPr lang="en-GB" dirty="0"/>
              <a:t> </a:t>
            </a:r>
            <a:r>
              <a:rPr lang="en-GB" dirty="0" err="1"/>
              <a:t>i</a:t>
            </a:r>
            <a:r>
              <a:rPr lang="en-GB" dirty="0"/>
              <a:t> </a:t>
            </a:r>
            <a:r>
              <a:rPr lang="en-GB" dirty="0" err="1"/>
              <a:t>certifikati</a:t>
            </a:r>
            <a:r>
              <a:rPr lang="en-GB" dirty="0"/>
              <a:t> - </a:t>
            </a:r>
            <a:r>
              <a:rPr lang="en-GB" dirty="0" err="1"/>
              <a:t>prikupljanje</a:t>
            </a:r>
            <a:r>
              <a:rPr lang="en-GB" dirty="0"/>
              <a:t> </a:t>
            </a:r>
            <a:r>
              <a:rPr lang="en-GB" dirty="0" err="1"/>
              <a:t>terenskih</a:t>
            </a:r>
            <a:r>
              <a:rPr lang="en-GB" dirty="0"/>
              <a:t> </a:t>
            </a:r>
            <a:r>
              <a:rPr lang="en-GB" dirty="0" err="1"/>
              <a:t>podataka</a:t>
            </a:r>
            <a:r>
              <a:rPr lang="en-GB" dirty="0"/>
              <a:t> - </a:t>
            </a:r>
            <a:r>
              <a:rPr lang="en-GB" dirty="0" err="1">
                <a:solidFill>
                  <a:srgbClr val="00A3D8"/>
                </a:solidFill>
              </a:rPr>
              <a:t>odabir</a:t>
            </a:r>
            <a:r>
              <a:rPr lang="en-GB" dirty="0">
                <a:solidFill>
                  <a:srgbClr val="00A3D8"/>
                </a:solidFill>
              </a:rPr>
              <a:t> 15 </a:t>
            </a:r>
            <a:r>
              <a:rPr lang="en-GB" dirty="0" err="1">
                <a:solidFill>
                  <a:srgbClr val="00A3D8"/>
                </a:solidFill>
              </a:rPr>
              <a:t>kućanstava</a:t>
            </a:r>
            <a:r>
              <a:rPr lang="en-GB" dirty="0">
                <a:solidFill>
                  <a:srgbClr val="00A3D8"/>
                </a:solidFill>
              </a:rPr>
              <a:t> za </a:t>
            </a:r>
            <a:r>
              <a:rPr lang="en-GB" dirty="0" err="1">
                <a:solidFill>
                  <a:srgbClr val="00A3D8"/>
                </a:solidFill>
              </a:rPr>
              <a:t>provedbu</a:t>
            </a:r>
            <a:r>
              <a:rPr lang="en-GB" dirty="0">
                <a:solidFill>
                  <a:srgbClr val="00A3D8"/>
                </a:solidFill>
              </a:rPr>
              <a:t> </a:t>
            </a:r>
            <a:r>
              <a:rPr lang="en-GB" dirty="0" err="1">
                <a:solidFill>
                  <a:srgbClr val="00A3D8"/>
                </a:solidFill>
              </a:rPr>
              <a:t>energetskih</a:t>
            </a:r>
            <a:r>
              <a:rPr lang="en-GB" dirty="0">
                <a:solidFill>
                  <a:srgbClr val="00A3D8"/>
                </a:solidFill>
              </a:rPr>
              <a:t> </a:t>
            </a:r>
            <a:r>
              <a:rPr lang="en-GB" dirty="0" err="1">
                <a:solidFill>
                  <a:srgbClr val="00A3D8"/>
                </a:solidFill>
              </a:rPr>
              <a:t>pregleda</a:t>
            </a:r>
            <a:r>
              <a:rPr lang="en-GB" dirty="0"/>
              <a:t> u </a:t>
            </a:r>
            <a:r>
              <a:rPr lang="en-GB" dirty="0" err="1"/>
              <a:t>suradnji</a:t>
            </a:r>
            <a:r>
              <a:rPr lang="en-GB" dirty="0"/>
              <a:t> s LAG Sava </a:t>
            </a:r>
            <a:r>
              <a:rPr lang="en-GB" dirty="0" err="1"/>
              <a:t>i</a:t>
            </a:r>
            <a:r>
              <a:rPr lang="en-GB" dirty="0"/>
              <a:t> LAG </a:t>
            </a:r>
            <a:r>
              <a:rPr lang="en-GB" dirty="0" err="1"/>
              <a:t>Vallis</a:t>
            </a:r>
            <a:r>
              <a:rPr lang="en-GB" dirty="0"/>
              <a:t> </a:t>
            </a:r>
            <a:r>
              <a:rPr lang="en-GB" dirty="0" err="1"/>
              <a:t>Colapis</a:t>
            </a:r>
            <a:endParaRPr lang="en-GB" dirty="0"/>
          </a:p>
          <a:p>
            <a:pPr marL="731520" lvl="1" indent="-457200">
              <a:buAutoNum type="arabicPeriod"/>
            </a:pPr>
            <a:r>
              <a:rPr lang="en-GB" dirty="0" err="1">
                <a:solidFill>
                  <a:srgbClr val="00A3D8"/>
                </a:solidFill>
              </a:rPr>
              <a:t>Preporuke</a:t>
            </a:r>
            <a:r>
              <a:rPr lang="en-GB" dirty="0"/>
              <a:t> </a:t>
            </a:r>
            <a:r>
              <a:rPr lang="en-GB" dirty="0" err="1"/>
              <a:t>i</a:t>
            </a:r>
            <a:r>
              <a:rPr lang="en-GB" dirty="0"/>
              <a:t> </a:t>
            </a:r>
            <a:r>
              <a:rPr lang="en-GB" dirty="0" err="1"/>
              <a:t>smjernice</a:t>
            </a:r>
            <a:r>
              <a:rPr lang="en-GB" dirty="0"/>
              <a:t> za </a:t>
            </a:r>
            <a:r>
              <a:rPr lang="en-GB" dirty="0" err="1"/>
              <a:t>energetsku</a:t>
            </a:r>
            <a:r>
              <a:rPr lang="en-GB" dirty="0"/>
              <a:t> </a:t>
            </a:r>
            <a:r>
              <a:rPr lang="en-GB" dirty="0" err="1"/>
              <a:t>obnovu</a:t>
            </a:r>
            <a:r>
              <a:rPr lang="en-GB" dirty="0"/>
              <a:t> </a:t>
            </a:r>
            <a:r>
              <a:rPr lang="en-GB" dirty="0" err="1">
                <a:solidFill>
                  <a:srgbClr val="00A3D8"/>
                </a:solidFill>
              </a:rPr>
              <a:t>prilagođene</a:t>
            </a:r>
            <a:r>
              <a:rPr lang="en-GB" dirty="0">
                <a:solidFill>
                  <a:srgbClr val="00A3D8"/>
                </a:solidFill>
              </a:rPr>
              <a:t> </a:t>
            </a:r>
            <a:r>
              <a:rPr lang="en-GB" dirty="0" err="1">
                <a:solidFill>
                  <a:srgbClr val="00A3D8"/>
                </a:solidFill>
              </a:rPr>
              <a:t>specifičnim</a:t>
            </a:r>
            <a:r>
              <a:rPr lang="en-GB" dirty="0">
                <a:solidFill>
                  <a:srgbClr val="00A3D8"/>
                </a:solidFill>
              </a:rPr>
              <a:t> </a:t>
            </a:r>
            <a:r>
              <a:rPr lang="en-GB" dirty="0" err="1">
                <a:solidFill>
                  <a:srgbClr val="00A3D8"/>
                </a:solidFill>
              </a:rPr>
              <a:t>uvjetima</a:t>
            </a:r>
            <a:r>
              <a:rPr lang="en-GB" dirty="0">
                <a:solidFill>
                  <a:srgbClr val="00A3D8"/>
                </a:solidFill>
              </a:rPr>
              <a:t> </a:t>
            </a:r>
            <a:r>
              <a:rPr lang="en-GB" dirty="0" err="1"/>
              <a:t>građevinskih</a:t>
            </a:r>
            <a:r>
              <a:rPr lang="en-GB" dirty="0"/>
              <a:t> </a:t>
            </a:r>
            <a:r>
              <a:rPr lang="en-GB" dirty="0" err="1"/>
              <a:t>karakteristika</a:t>
            </a:r>
            <a:r>
              <a:rPr lang="en-GB" dirty="0"/>
              <a:t> </a:t>
            </a:r>
            <a:r>
              <a:rPr lang="en-GB" dirty="0" err="1"/>
              <a:t>kuća</a:t>
            </a:r>
            <a:endParaRPr lang="en-GB" dirty="0"/>
          </a:p>
          <a:p>
            <a:pPr marL="731520" lvl="1" indent="-457200">
              <a:buAutoNum type="arabicPeriod"/>
            </a:pPr>
            <a:r>
              <a:rPr lang="en-GB" dirty="0" err="1">
                <a:solidFill>
                  <a:srgbClr val="00A3D8"/>
                </a:solidFill>
              </a:rPr>
              <a:t>Planiranje</a:t>
            </a:r>
            <a:r>
              <a:rPr lang="en-GB" dirty="0"/>
              <a:t> </a:t>
            </a:r>
            <a:r>
              <a:rPr lang="en-GB" dirty="0" err="1"/>
              <a:t>energetske</a:t>
            </a:r>
            <a:r>
              <a:rPr lang="en-GB" dirty="0"/>
              <a:t> </a:t>
            </a:r>
            <a:r>
              <a:rPr lang="en-GB" dirty="0" err="1"/>
              <a:t>obnove</a:t>
            </a:r>
            <a:r>
              <a:rPr lang="en-GB" dirty="0"/>
              <a:t> </a:t>
            </a:r>
            <a:r>
              <a:rPr lang="en-GB" dirty="0" err="1"/>
              <a:t>kuća</a:t>
            </a:r>
            <a:r>
              <a:rPr lang="en-GB" dirty="0"/>
              <a:t> (</a:t>
            </a:r>
            <a:r>
              <a:rPr lang="en-GB" dirty="0" err="1"/>
              <a:t>obuhvat</a:t>
            </a:r>
            <a:r>
              <a:rPr lang="en-GB" dirty="0"/>
              <a:t> </a:t>
            </a:r>
            <a:r>
              <a:rPr lang="en-GB" dirty="0" err="1"/>
              <a:t>energetske</a:t>
            </a:r>
            <a:r>
              <a:rPr lang="en-GB" dirty="0"/>
              <a:t> </a:t>
            </a:r>
            <a:r>
              <a:rPr lang="en-GB" dirty="0" err="1"/>
              <a:t>obnove</a:t>
            </a:r>
            <a:r>
              <a:rPr lang="en-GB" dirty="0"/>
              <a:t>, </a:t>
            </a:r>
            <a:r>
              <a:rPr lang="en-GB" dirty="0" err="1"/>
              <a:t>potrebni</a:t>
            </a:r>
            <a:r>
              <a:rPr lang="en-GB" dirty="0"/>
              <a:t> </a:t>
            </a:r>
            <a:r>
              <a:rPr lang="en-GB" dirty="0" err="1"/>
              <a:t>troškovi</a:t>
            </a:r>
            <a:r>
              <a:rPr lang="en-GB" dirty="0"/>
              <a:t> </a:t>
            </a:r>
            <a:r>
              <a:rPr lang="en-GB" dirty="0" err="1"/>
              <a:t>i</a:t>
            </a:r>
            <a:r>
              <a:rPr lang="en-GB" dirty="0"/>
              <a:t> </a:t>
            </a:r>
            <a:r>
              <a:rPr lang="en-GB" dirty="0" err="1"/>
              <a:t>drugi</a:t>
            </a:r>
            <a:r>
              <a:rPr lang="en-GB" dirty="0"/>
              <a:t> </a:t>
            </a:r>
            <a:r>
              <a:rPr lang="en-GB" dirty="0" err="1"/>
              <a:t>resursi</a:t>
            </a:r>
            <a:r>
              <a:rPr lang="en-GB" dirty="0"/>
              <a:t>…)</a:t>
            </a:r>
          </a:p>
          <a:p>
            <a:pPr marL="731520" lvl="1" indent="-457200">
              <a:buAutoNum type="arabicPeriod"/>
            </a:pPr>
            <a:r>
              <a:rPr lang="en-GB" dirty="0" err="1">
                <a:solidFill>
                  <a:srgbClr val="00A3D8"/>
                </a:solidFill>
              </a:rPr>
              <a:t>Prepoznavanje</a:t>
            </a:r>
            <a:r>
              <a:rPr lang="en-GB" dirty="0">
                <a:solidFill>
                  <a:srgbClr val="00A3D8"/>
                </a:solidFill>
              </a:rPr>
              <a:t> </a:t>
            </a:r>
            <a:r>
              <a:rPr lang="en-GB" dirty="0" err="1">
                <a:solidFill>
                  <a:srgbClr val="00A3D8"/>
                </a:solidFill>
              </a:rPr>
              <a:t>prepreka</a:t>
            </a:r>
            <a:r>
              <a:rPr lang="en-GB" dirty="0">
                <a:solidFill>
                  <a:srgbClr val="00A3D8"/>
                </a:solidFill>
              </a:rPr>
              <a:t> </a:t>
            </a:r>
            <a:r>
              <a:rPr lang="en-GB" dirty="0" err="1">
                <a:solidFill>
                  <a:srgbClr val="00A3D8"/>
                </a:solidFill>
              </a:rPr>
              <a:t>i</a:t>
            </a:r>
            <a:r>
              <a:rPr lang="en-GB" dirty="0">
                <a:solidFill>
                  <a:srgbClr val="00A3D8"/>
                </a:solidFill>
              </a:rPr>
              <a:t> </a:t>
            </a:r>
            <a:r>
              <a:rPr lang="en-GB" dirty="0" err="1">
                <a:solidFill>
                  <a:srgbClr val="00A3D8"/>
                </a:solidFill>
              </a:rPr>
              <a:t>rješenja</a:t>
            </a:r>
            <a:r>
              <a:rPr lang="en-GB" dirty="0">
                <a:solidFill>
                  <a:srgbClr val="00A3D8"/>
                </a:solidFill>
              </a:rPr>
              <a:t> za </a:t>
            </a:r>
            <a:r>
              <a:rPr lang="en-GB" dirty="0" err="1">
                <a:solidFill>
                  <a:srgbClr val="00A3D8"/>
                </a:solidFill>
              </a:rPr>
              <a:t>iste</a:t>
            </a:r>
            <a:r>
              <a:rPr lang="en-GB" dirty="0">
                <a:solidFill>
                  <a:srgbClr val="00A3D8"/>
                </a:solidFill>
              </a:rPr>
              <a:t> </a:t>
            </a:r>
            <a:r>
              <a:rPr lang="en-GB" dirty="0"/>
              <a:t>(administrative, </a:t>
            </a:r>
            <a:r>
              <a:rPr lang="en-GB" dirty="0" err="1"/>
              <a:t>imovinsko-pravne</a:t>
            </a:r>
            <a:r>
              <a:rPr lang="en-GB" dirty="0"/>
              <a:t>, </a:t>
            </a:r>
            <a:r>
              <a:rPr lang="en-GB" dirty="0" err="1"/>
              <a:t>financijske</a:t>
            </a:r>
            <a:r>
              <a:rPr lang="en-GB" dirty="0"/>
              <a:t>…)</a:t>
            </a:r>
          </a:p>
          <a:p>
            <a:pPr marL="731520" lvl="1" indent="-457200">
              <a:buAutoNum type="arabicPeriod"/>
            </a:pPr>
            <a:r>
              <a:rPr lang="en-GB" dirty="0" err="1">
                <a:solidFill>
                  <a:srgbClr val="00A3D8"/>
                </a:solidFill>
              </a:rPr>
              <a:t>Identifikacija</a:t>
            </a:r>
            <a:r>
              <a:rPr lang="en-GB" dirty="0">
                <a:solidFill>
                  <a:srgbClr val="00A3D8"/>
                </a:solidFill>
              </a:rPr>
              <a:t> </a:t>
            </a:r>
            <a:r>
              <a:rPr lang="en-GB" dirty="0" err="1">
                <a:solidFill>
                  <a:srgbClr val="00A3D8"/>
                </a:solidFill>
              </a:rPr>
              <a:t>ključnih</a:t>
            </a:r>
            <a:r>
              <a:rPr lang="en-GB" dirty="0">
                <a:solidFill>
                  <a:srgbClr val="00A3D8"/>
                </a:solidFill>
              </a:rPr>
              <a:t> </a:t>
            </a:r>
            <a:r>
              <a:rPr lang="en-GB" dirty="0" err="1">
                <a:solidFill>
                  <a:srgbClr val="00A3D8"/>
                </a:solidFill>
              </a:rPr>
              <a:t>dionika</a:t>
            </a:r>
            <a:r>
              <a:rPr lang="en-GB" dirty="0">
                <a:solidFill>
                  <a:srgbClr val="00A3D8"/>
                </a:solidFill>
              </a:rPr>
              <a:t> </a:t>
            </a:r>
            <a:r>
              <a:rPr lang="en-GB" dirty="0" err="1"/>
              <a:t>na</a:t>
            </a:r>
            <a:r>
              <a:rPr lang="en-GB" dirty="0"/>
              <a:t> </a:t>
            </a:r>
            <a:r>
              <a:rPr lang="en-GB" dirty="0" err="1"/>
              <a:t>lokalnoj</a:t>
            </a:r>
            <a:r>
              <a:rPr lang="en-GB" dirty="0"/>
              <a:t>, </a:t>
            </a:r>
            <a:r>
              <a:rPr lang="en-GB" dirty="0" err="1"/>
              <a:t>regionalnoj</a:t>
            </a:r>
            <a:r>
              <a:rPr lang="en-GB" dirty="0"/>
              <a:t> </a:t>
            </a:r>
            <a:r>
              <a:rPr lang="en-GB" dirty="0" err="1"/>
              <a:t>i</a:t>
            </a:r>
            <a:r>
              <a:rPr lang="en-GB" dirty="0"/>
              <a:t> </a:t>
            </a:r>
            <a:r>
              <a:rPr lang="en-GB" dirty="0" err="1"/>
              <a:t>nacionalnoj</a:t>
            </a:r>
            <a:r>
              <a:rPr lang="en-GB" dirty="0"/>
              <a:t> </a:t>
            </a:r>
            <a:r>
              <a:rPr lang="en-GB" dirty="0" err="1"/>
              <a:t>razini</a:t>
            </a:r>
            <a:r>
              <a:rPr lang="en-GB" dirty="0"/>
              <a:t> koji </a:t>
            </a:r>
            <a:r>
              <a:rPr lang="en-GB" dirty="0" err="1"/>
              <a:t>mogu</a:t>
            </a:r>
            <a:r>
              <a:rPr lang="en-GB" dirty="0"/>
              <a:t> </a:t>
            </a:r>
            <a:r>
              <a:rPr lang="en-GB" dirty="0" err="1"/>
              <a:t>omogućiti</a:t>
            </a:r>
            <a:r>
              <a:rPr lang="en-GB" dirty="0"/>
              <a:t> </a:t>
            </a:r>
            <a:r>
              <a:rPr lang="en-GB" dirty="0" err="1"/>
              <a:t>provedbu</a:t>
            </a:r>
            <a:r>
              <a:rPr lang="en-GB" dirty="0"/>
              <a:t> </a:t>
            </a:r>
            <a:r>
              <a:rPr lang="en-GB" dirty="0" err="1"/>
              <a:t>potrebnih</a:t>
            </a:r>
            <a:r>
              <a:rPr lang="en-GB" dirty="0"/>
              <a:t> </a:t>
            </a:r>
            <a:r>
              <a:rPr lang="en-GB" dirty="0" err="1"/>
              <a:t>mjera</a:t>
            </a:r>
            <a:r>
              <a:rPr lang="en-GB" dirty="0"/>
              <a:t> </a:t>
            </a:r>
            <a:r>
              <a:rPr lang="en-GB" dirty="0" err="1"/>
              <a:t>energetske</a:t>
            </a:r>
            <a:r>
              <a:rPr lang="en-GB" dirty="0"/>
              <a:t> </a:t>
            </a:r>
            <a:r>
              <a:rPr lang="en-GB" dirty="0" err="1"/>
              <a:t>obnove</a:t>
            </a:r>
            <a:endParaRPr lang="en-GB" dirty="0"/>
          </a:p>
          <a:p>
            <a:pPr lvl="1"/>
            <a:endParaRPr lang="en-GB" dirty="0"/>
          </a:p>
          <a:p>
            <a:pPr lvl="1"/>
            <a:endParaRPr lang="en-GB" dirty="0"/>
          </a:p>
          <a:p>
            <a:endParaRPr lang="en-HR" dirty="0"/>
          </a:p>
        </p:txBody>
      </p:sp>
    </p:spTree>
    <p:extLst>
      <p:ext uri="{BB962C8B-B14F-4D97-AF65-F5344CB8AC3E}">
        <p14:creationId xmlns:p14="http://schemas.microsoft.com/office/powerpoint/2010/main" val="391127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DE07-EAC1-4FE3-666A-E496502E72D4}"/>
              </a:ext>
            </a:extLst>
          </p:cNvPr>
          <p:cNvSpPr>
            <a:spLocks noGrp="1"/>
          </p:cNvSpPr>
          <p:nvPr>
            <p:ph type="ctrTitle"/>
          </p:nvPr>
        </p:nvSpPr>
        <p:spPr/>
        <p:txBody>
          <a:bodyPr/>
          <a:lstStyle/>
          <a:p>
            <a:r>
              <a:rPr lang="en-GB" dirty="0" err="1"/>
              <a:t>Diskusija</a:t>
            </a:r>
            <a:endParaRPr lang="en-GB" dirty="0"/>
          </a:p>
        </p:txBody>
      </p:sp>
      <p:sp>
        <p:nvSpPr>
          <p:cNvPr id="3" name="Subtitle 2">
            <a:extLst>
              <a:ext uri="{FF2B5EF4-FFF2-40B4-BE49-F238E27FC236}">
                <a16:creationId xmlns:a16="http://schemas.microsoft.com/office/drawing/2014/main" id="{9DCBE5E9-6E76-71B8-D6C7-51545FC3878B}"/>
              </a:ext>
            </a:extLst>
          </p:cNvPr>
          <p:cNvSpPr>
            <a:spLocks noGrp="1"/>
          </p:cNvSpPr>
          <p:nvPr>
            <p:ph type="subTitle" idx="1"/>
          </p:nvPr>
        </p:nvSpPr>
        <p:spPr/>
        <p:txBody>
          <a:bodyPr/>
          <a:lstStyle/>
          <a:p>
            <a:r>
              <a:rPr lang="en-GB" dirty="0" err="1"/>
              <a:t>Pitanja</a:t>
            </a:r>
            <a:r>
              <a:rPr lang="en-GB" dirty="0"/>
              <a:t> </a:t>
            </a:r>
            <a:r>
              <a:rPr lang="en-GB" dirty="0" err="1"/>
              <a:t>i</a:t>
            </a:r>
            <a:r>
              <a:rPr lang="en-GB" dirty="0"/>
              <a:t> </a:t>
            </a:r>
            <a:r>
              <a:rPr lang="en-GB" dirty="0" err="1"/>
              <a:t>odgovori</a:t>
            </a:r>
            <a:endParaRPr lang="en-GB" dirty="0"/>
          </a:p>
        </p:txBody>
      </p:sp>
    </p:spTree>
    <p:extLst>
      <p:ext uri="{BB962C8B-B14F-4D97-AF65-F5344CB8AC3E}">
        <p14:creationId xmlns:p14="http://schemas.microsoft.com/office/powerpoint/2010/main" val="175205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42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0D01B0-E9F4-D18C-B50E-311FC2916566}"/>
              </a:ext>
            </a:extLst>
          </p:cNvPr>
          <p:cNvSpPr>
            <a:spLocks noGrp="1"/>
          </p:cNvSpPr>
          <p:nvPr>
            <p:ph type="body" sz="quarter" idx="4294967295"/>
          </p:nvPr>
        </p:nvSpPr>
        <p:spPr>
          <a:xfrm>
            <a:off x="5048925" y="3839211"/>
            <a:ext cx="5076588" cy="388940"/>
          </a:xfrm>
          <a:prstGeom prst="rect">
            <a:avLst/>
          </a:prstGeom>
        </p:spPr>
        <p:txBody>
          <a:bodyPr/>
          <a:lstStyle/>
          <a:p>
            <a:pPr marL="0" indent="0">
              <a:buNone/>
            </a:pPr>
            <a:r>
              <a:rPr lang="en-GB" sz="2000" dirty="0">
                <a:solidFill>
                  <a:schemeClr val="accent2"/>
                </a:solidFill>
                <a:latin typeface="Century Gothic" panose="020B0502020202020204" pitchFamily="34" charset="0"/>
              </a:rPr>
              <a:t>https://</a:t>
            </a:r>
            <a:r>
              <a:rPr lang="en-GB" sz="2000" dirty="0" err="1">
                <a:solidFill>
                  <a:schemeClr val="accent2"/>
                </a:solidFill>
                <a:latin typeface="Century Gothic" panose="020B0502020202020204" pitchFamily="34" charset="0"/>
              </a:rPr>
              <a:t>ieecp.org</a:t>
            </a:r>
            <a:r>
              <a:rPr lang="en-GB" sz="2000" dirty="0">
                <a:solidFill>
                  <a:schemeClr val="accent2"/>
                </a:solidFill>
                <a:latin typeface="Century Gothic" panose="020B0502020202020204" pitchFamily="34" charset="0"/>
              </a:rPr>
              <a:t>/projects/</a:t>
            </a:r>
            <a:r>
              <a:rPr lang="en-GB" sz="2000" dirty="0" err="1">
                <a:solidFill>
                  <a:schemeClr val="accent2"/>
                </a:solidFill>
                <a:latin typeface="Century Gothic" panose="020B0502020202020204" pitchFamily="34" charset="0"/>
              </a:rPr>
              <a:t>renoverty</a:t>
            </a:r>
            <a:r>
              <a:rPr lang="en-GB" sz="2000" dirty="0">
                <a:solidFill>
                  <a:schemeClr val="accent2"/>
                </a:solidFill>
                <a:latin typeface="Century Gothic" panose="020B0502020202020204" pitchFamily="34" charset="0"/>
              </a:rPr>
              <a:t>/</a:t>
            </a:r>
          </a:p>
        </p:txBody>
      </p:sp>
      <p:sp>
        <p:nvSpPr>
          <p:cNvPr id="3" name="Text Placeholder 2">
            <a:extLst>
              <a:ext uri="{FF2B5EF4-FFF2-40B4-BE49-F238E27FC236}">
                <a16:creationId xmlns:a16="http://schemas.microsoft.com/office/drawing/2014/main" id="{BF9B2EC3-29D3-CF34-797E-07B488D7380A}"/>
              </a:ext>
            </a:extLst>
          </p:cNvPr>
          <p:cNvSpPr>
            <a:spLocks noGrp="1"/>
          </p:cNvSpPr>
          <p:nvPr>
            <p:ph type="body" sz="quarter" idx="4294967295"/>
          </p:nvPr>
        </p:nvSpPr>
        <p:spPr>
          <a:xfrm>
            <a:off x="5048926" y="4429624"/>
            <a:ext cx="2791792" cy="1375557"/>
          </a:xfrm>
          <a:prstGeom prst="rect">
            <a:avLst/>
          </a:prstGeom>
        </p:spPr>
        <p:txBody>
          <a:bodyPr/>
          <a:lstStyle/>
          <a:p>
            <a:pPr marL="0" indent="0">
              <a:buNone/>
            </a:pPr>
            <a:r>
              <a:rPr lang="en-GB" sz="2000" dirty="0" err="1">
                <a:solidFill>
                  <a:schemeClr val="accent2"/>
                </a:solidFill>
                <a:latin typeface="Century Gothic" panose="020B0502020202020204" pitchFamily="34" charset="0"/>
              </a:rPr>
              <a:t>Slavica</a:t>
            </a:r>
            <a:r>
              <a:rPr lang="en-GB" dirty="0"/>
              <a:t> </a:t>
            </a:r>
            <a:r>
              <a:rPr lang="en-GB" sz="2000" dirty="0" err="1">
                <a:solidFill>
                  <a:schemeClr val="accent2"/>
                </a:solidFill>
                <a:latin typeface="Century Gothic" panose="020B0502020202020204" pitchFamily="34" charset="0"/>
              </a:rPr>
              <a:t>Robić</a:t>
            </a:r>
            <a:endParaRPr lang="en-GB" sz="2000" dirty="0">
              <a:solidFill>
                <a:schemeClr val="accent2"/>
              </a:solidFill>
              <a:latin typeface="Century Gothic" panose="020B0502020202020204" pitchFamily="34" charset="0"/>
            </a:endParaRPr>
          </a:p>
          <a:p>
            <a:pPr marL="0" indent="0">
              <a:buNone/>
            </a:pPr>
            <a:r>
              <a:rPr lang="en-GB" sz="2000" dirty="0">
                <a:solidFill>
                  <a:schemeClr val="accent2"/>
                </a:solidFill>
                <a:latin typeface="Century Gothic" panose="020B0502020202020204" pitchFamily="34" charset="0"/>
                <a:hlinkClick r:id="rId2"/>
              </a:rPr>
              <a:t>srobic@regea.org</a:t>
            </a:r>
            <a:endParaRPr lang="en-GB" sz="2000" dirty="0">
              <a:solidFill>
                <a:schemeClr val="accent2"/>
              </a:solidFill>
              <a:latin typeface="Century Gothic" panose="020B0502020202020204" pitchFamily="34" charset="0"/>
            </a:endParaRPr>
          </a:p>
          <a:p>
            <a:pPr marL="0" indent="0">
              <a:buNone/>
            </a:pPr>
            <a:r>
              <a:rPr lang="en-GB" sz="2000" dirty="0">
                <a:solidFill>
                  <a:schemeClr val="accent2"/>
                </a:solidFill>
                <a:latin typeface="Century Gothic" panose="020B0502020202020204" pitchFamily="34" charset="0"/>
              </a:rPr>
              <a:t>091 5149 162</a:t>
            </a:r>
          </a:p>
          <a:p>
            <a:pPr marL="0" indent="0">
              <a:buNone/>
            </a:pPr>
            <a:endParaRPr lang="en-GB" sz="2000" dirty="0">
              <a:solidFill>
                <a:schemeClr val="accent2"/>
              </a:solidFill>
              <a:latin typeface="Century Gothic" panose="020B0502020202020204" pitchFamily="34" charset="0"/>
            </a:endParaRPr>
          </a:p>
          <a:p>
            <a:pPr marL="0" indent="0">
              <a:buNone/>
            </a:pPr>
            <a:endParaRPr lang="en-GB" sz="2000" dirty="0">
              <a:solidFill>
                <a:schemeClr val="accent2"/>
              </a:solidFill>
              <a:latin typeface="Century Gothic" panose="020B0502020202020204" pitchFamily="34" charset="0"/>
            </a:endParaRPr>
          </a:p>
          <a:p>
            <a:pPr marL="0" indent="0">
              <a:buNone/>
            </a:pPr>
            <a:endParaRPr lang="en-GB" sz="2000" dirty="0">
              <a:solidFill>
                <a:schemeClr val="accent2"/>
              </a:solidFill>
              <a:latin typeface="Century Gothic" panose="020B0502020202020204" pitchFamily="34" charset="0"/>
            </a:endParaRPr>
          </a:p>
        </p:txBody>
      </p:sp>
      <p:sp>
        <p:nvSpPr>
          <p:cNvPr id="5" name="Text Placeholder 2">
            <a:extLst>
              <a:ext uri="{FF2B5EF4-FFF2-40B4-BE49-F238E27FC236}">
                <a16:creationId xmlns:a16="http://schemas.microsoft.com/office/drawing/2014/main" id="{57A3F506-869B-1887-C3ED-1B8090F546BF}"/>
              </a:ext>
            </a:extLst>
          </p:cNvPr>
          <p:cNvSpPr>
            <a:spLocks noGrp="1"/>
          </p:cNvSpPr>
          <p:nvPr>
            <p:ph type="body" sz="quarter" idx="4294967295"/>
          </p:nvPr>
        </p:nvSpPr>
        <p:spPr>
          <a:xfrm>
            <a:off x="8271642" y="4513705"/>
            <a:ext cx="3426372" cy="1375557"/>
          </a:xfrm>
          <a:prstGeom prst="rect">
            <a:avLst/>
          </a:prstGeom>
        </p:spPr>
        <p:txBody>
          <a:bodyPr/>
          <a:lstStyle/>
          <a:p>
            <a:pPr marL="0" indent="0">
              <a:buNone/>
            </a:pPr>
            <a:r>
              <a:rPr lang="en-GB" sz="2000" dirty="0" err="1">
                <a:solidFill>
                  <a:schemeClr val="accent2"/>
                </a:solidFill>
                <a:latin typeface="Century Gothic" panose="020B0502020202020204" pitchFamily="34" charset="0"/>
              </a:rPr>
              <a:t>Valerija</a:t>
            </a:r>
            <a:r>
              <a:rPr lang="en-GB" sz="2000" dirty="0">
                <a:solidFill>
                  <a:schemeClr val="accent2"/>
                </a:solidFill>
                <a:latin typeface="Century Gothic" panose="020B0502020202020204" pitchFamily="34" charset="0"/>
              </a:rPr>
              <a:t> </a:t>
            </a:r>
            <a:r>
              <a:rPr lang="en-GB" sz="2000" dirty="0" err="1">
                <a:solidFill>
                  <a:schemeClr val="accent2"/>
                </a:solidFill>
                <a:latin typeface="Century Gothic" panose="020B0502020202020204" pitchFamily="34" charset="0"/>
              </a:rPr>
              <a:t>Vrček</a:t>
            </a:r>
            <a:r>
              <a:rPr lang="en-GB" sz="2000" dirty="0">
                <a:solidFill>
                  <a:schemeClr val="accent2"/>
                </a:solidFill>
                <a:latin typeface="Century Gothic" panose="020B0502020202020204" pitchFamily="34" charset="0"/>
              </a:rPr>
              <a:t> </a:t>
            </a:r>
            <a:r>
              <a:rPr lang="en-GB" sz="2000" dirty="0" err="1">
                <a:solidFill>
                  <a:schemeClr val="accent2"/>
                </a:solidFill>
                <a:latin typeface="Century Gothic" panose="020B0502020202020204" pitchFamily="34" charset="0"/>
              </a:rPr>
              <a:t>Habazin</a:t>
            </a:r>
            <a:endParaRPr lang="en-GB" sz="2000" dirty="0">
              <a:solidFill>
                <a:schemeClr val="accent2"/>
              </a:solidFill>
              <a:latin typeface="Century Gothic" panose="020B0502020202020204" pitchFamily="34" charset="0"/>
            </a:endParaRPr>
          </a:p>
          <a:p>
            <a:pPr marL="0" indent="0">
              <a:buNone/>
            </a:pPr>
            <a:r>
              <a:rPr lang="en-GB" sz="2000" dirty="0">
                <a:solidFill>
                  <a:schemeClr val="accent2"/>
                </a:solidFill>
                <a:latin typeface="Century Gothic" panose="020B0502020202020204" pitchFamily="34" charset="0"/>
                <a:hlinkClick r:id="rId3"/>
              </a:rPr>
              <a:t>vvhabazin@regea.org</a:t>
            </a:r>
            <a:r>
              <a:rPr lang="en-GB" sz="2000" dirty="0">
                <a:solidFill>
                  <a:schemeClr val="accent2"/>
                </a:solidFill>
                <a:latin typeface="Century Gothic" panose="020B0502020202020204" pitchFamily="34" charset="0"/>
              </a:rPr>
              <a:t>	</a:t>
            </a:r>
          </a:p>
          <a:p>
            <a:pPr marL="0" indent="0">
              <a:buNone/>
            </a:pPr>
            <a:r>
              <a:rPr lang="en-GB" sz="2000" dirty="0">
                <a:solidFill>
                  <a:schemeClr val="accent2"/>
                </a:solidFill>
                <a:latin typeface="Century Gothic" panose="020B0502020202020204" pitchFamily="34" charset="0"/>
              </a:rPr>
              <a:t>099 6935 037</a:t>
            </a:r>
          </a:p>
          <a:p>
            <a:pPr marL="0" indent="0">
              <a:buNone/>
            </a:pPr>
            <a:endParaRPr lang="en-GB" sz="2000" dirty="0">
              <a:solidFill>
                <a:schemeClr val="accent2"/>
              </a:solidFill>
              <a:latin typeface="Century Gothic" panose="020B0502020202020204" pitchFamily="34" charset="0"/>
            </a:endParaRPr>
          </a:p>
          <a:p>
            <a:pPr marL="0" indent="0">
              <a:buNone/>
            </a:pPr>
            <a:endParaRPr lang="en-GB" sz="2000" dirty="0">
              <a:solidFill>
                <a:schemeClr val="accent2"/>
              </a:solidFill>
              <a:latin typeface="Century Gothic" panose="020B0502020202020204" pitchFamily="34" charset="0"/>
            </a:endParaRPr>
          </a:p>
          <a:p>
            <a:pPr marL="0" indent="0">
              <a:buNone/>
            </a:pPr>
            <a:endParaRPr lang="en-GB" sz="200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11849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7F9EA-346B-36CC-AEC6-05D8A9A3F3BE}"/>
              </a:ext>
            </a:extLst>
          </p:cNvPr>
          <p:cNvSpPr>
            <a:spLocks noGrp="1"/>
          </p:cNvSpPr>
          <p:nvPr>
            <p:ph type="body" sz="quarter" idx="10"/>
          </p:nvPr>
        </p:nvSpPr>
        <p:spPr>
          <a:xfrm>
            <a:off x="1959428" y="446873"/>
            <a:ext cx="6344817" cy="761182"/>
          </a:xfrm>
        </p:spPr>
        <p:txBody>
          <a:bodyPr/>
          <a:lstStyle/>
          <a:p>
            <a:r>
              <a:rPr lang="hr-HR" dirty="0"/>
              <a:t>O nama</a:t>
            </a:r>
          </a:p>
        </p:txBody>
      </p:sp>
      <p:sp>
        <p:nvSpPr>
          <p:cNvPr id="3" name="Text Placeholder 2">
            <a:extLst>
              <a:ext uri="{FF2B5EF4-FFF2-40B4-BE49-F238E27FC236}">
                <a16:creationId xmlns:a16="http://schemas.microsoft.com/office/drawing/2014/main" id="{4671DEC0-93CA-A5F3-152F-BF4180E60A32}"/>
              </a:ext>
            </a:extLst>
          </p:cNvPr>
          <p:cNvSpPr>
            <a:spLocks noGrp="1"/>
          </p:cNvSpPr>
          <p:nvPr>
            <p:ph type="body" sz="quarter" idx="11"/>
          </p:nvPr>
        </p:nvSpPr>
        <p:spPr>
          <a:xfrm>
            <a:off x="361951" y="1508787"/>
            <a:ext cx="6149097" cy="4703631"/>
          </a:xfrm>
        </p:spPr>
        <p:txBody>
          <a:bodyPr>
            <a:normAutofit fontScale="47500" lnSpcReduction="20000"/>
          </a:bodyPr>
          <a:lstStyle/>
          <a:p>
            <a:pPr marL="0" indent="0" defTabSz="1625519">
              <a:lnSpc>
                <a:spcPct val="110000"/>
              </a:lnSpc>
              <a:buNone/>
            </a:pPr>
            <a:r>
              <a:rPr lang="hr-HR" sz="5067" b="1" dirty="0"/>
              <a:t>Regionalna energetsko-klimatska agencija Sjeverozapadne Hrvatske</a:t>
            </a:r>
          </a:p>
          <a:p>
            <a:pPr marL="355602" indent="-406379" defTabSz="1625519">
              <a:lnSpc>
                <a:spcPct val="110000"/>
              </a:lnSpc>
            </a:pPr>
            <a:r>
              <a:rPr lang="hr-HR" sz="4267" dirty="0"/>
              <a:t>Jedna od najuspješnijih energetskih agencija u EU</a:t>
            </a:r>
          </a:p>
          <a:p>
            <a:pPr marL="355602" indent="-406379" defTabSz="1625519">
              <a:lnSpc>
                <a:spcPct val="110000"/>
              </a:lnSpc>
            </a:pPr>
            <a:r>
              <a:rPr lang="hr-HR" sz="4267" dirty="0"/>
              <a:t>4 osnivača: Grad Zagreb, Zagrebačka, Krapinsko-zagorska i Karlovačka županija</a:t>
            </a:r>
          </a:p>
          <a:p>
            <a:pPr marL="965187" lvl="1" indent="-406379" defTabSz="1625519">
              <a:lnSpc>
                <a:spcPct val="110000"/>
              </a:lnSpc>
            </a:pPr>
            <a:r>
              <a:rPr lang="hr-HR" sz="3867" dirty="0">
                <a:solidFill>
                  <a:srgbClr val="2F5597"/>
                </a:solidFill>
              </a:rPr>
              <a:t>Izvršna agencija za pripremu i provedbu projekata iz područja energije i klime</a:t>
            </a:r>
          </a:p>
          <a:p>
            <a:pPr marL="355602" indent="-406379" defTabSz="1625519">
              <a:lnSpc>
                <a:spcPct val="110000"/>
              </a:lnSpc>
            </a:pPr>
            <a:r>
              <a:rPr lang="hr-HR" sz="4267" dirty="0"/>
              <a:t>Posljednjih 15 godina REGEA je potaknula, vodila ili provodila investicije od preko 500 milijuna eura</a:t>
            </a:r>
          </a:p>
          <a:p>
            <a:pPr marL="965187" lvl="1" indent="-406379" defTabSz="1625519">
              <a:lnSpc>
                <a:spcPct val="110000"/>
              </a:lnSpc>
            </a:pPr>
            <a:r>
              <a:rPr lang="hr-HR" sz="3600" dirty="0">
                <a:solidFill>
                  <a:srgbClr val="2F5597"/>
                </a:solidFill>
              </a:rPr>
              <a:t>Energetska obnova, učinkovita javna rasvjeta, zeleno planiranje, pametna i digitalna rješenja, sunčane elektrane i ostali OIE i dr.</a:t>
            </a:r>
          </a:p>
          <a:p>
            <a:endParaRPr lang="hr-HR" dirty="0"/>
          </a:p>
        </p:txBody>
      </p:sp>
      <p:pic>
        <p:nvPicPr>
          <p:cNvPr id="4" name="Picture 3">
            <a:extLst>
              <a:ext uri="{FF2B5EF4-FFF2-40B4-BE49-F238E27FC236}">
                <a16:creationId xmlns:a16="http://schemas.microsoft.com/office/drawing/2014/main" id="{568E7BCD-12B4-1E68-C73E-A49CC3FB15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 r="43"/>
          <a:stretch/>
        </p:blipFill>
        <p:spPr>
          <a:xfrm>
            <a:off x="6511048" y="1249624"/>
            <a:ext cx="5580937" cy="2569408"/>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580DB698-B56E-EB06-155E-BB499508A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
          <a:stretch/>
        </p:blipFill>
        <p:spPr>
          <a:xfrm>
            <a:off x="6394298" y="3860602"/>
            <a:ext cx="5539903" cy="255052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201027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AD65-86E1-F694-5562-FEBB9ABD89CB}"/>
              </a:ext>
            </a:extLst>
          </p:cNvPr>
          <p:cNvSpPr>
            <a:spLocks noGrp="1"/>
          </p:cNvSpPr>
          <p:nvPr>
            <p:ph type="ctrTitle"/>
          </p:nvPr>
        </p:nvSpPr>
        <p:spPr/>
        <p:txBody>
          <a:bodyPr/>
          <a:lstStyle/>
          <a:p>
            <a:r>
              <a:rPr lang="en-GB" dirty="0"/>
              <a:t>PROJEKT RENOVERTY</a:t>
            </a:r>
          </a:p>
        </p:txBody>
      </p:sp>
      <p:sp>
        <p:nvSpPr>
          <p:cNvPr id="3" name="Subtitle 2">
            <a:extLst>
              <a:ext uri="{FF2B5EF4-FFF2-40B4-BE49-F238E27FC236}">
                <a16:creationId xmlns:a16="http://schemas.microsoft.com/office/drawing/2014/main" id="{C4CEC667-83F1-39BA-09A9-180BCBCE988A}"/>
              </a:ext>
            </a:extLst>
          </p:cNvPr>
          <p:cNvSpPr>
            <a:spLocks noGrp="1"/>
          </p:cNvSpPr>
          <p:nvPr>
            <p:ph type="subTitle" idx="1"/>
          </p:nvPr>
        </p:nvSpPr>
        <p:spPr/>
        <p:txBody>
          <a:bodyPr/>
          <a:lstStyle/>
          <a:p>
            <a:r>
              <a:rPr lang="en-GB" dirty="0" err="1"/>
              <a:t>Uvod</a:t>
            </a:r>
            <a:r>
              <a:rPr lang="en-GB" dirty="0"/>
              <a:t> u </a:t>
            </a:r>
            <a:r>
              <a:rPr lang="en-GB" dirty="0" err="1"/>
              <a:t>energetsko</a:t>
            </a:r>
            <a:r>
              <a:rPr lang="en-GB" dirty="0"/>
              <a:t> </a:t>
            </a:r>
            <a:r>
              <a:rPr lang="en-GB" dirty="0" err="1"/>
              <a:t>siromaštvo</a:t>
            </a:r>
            <a:endParaRPr lang="en-GB" dirty="0"/>
          </a:p>
        </p:txBody>
      </p:sp>
    </p:spTree>
    <p:extLst>
      <p:ext uri="{BB962C8B-B14F-4D97-AF65-F5344CB8AC3E}">
        <p14:creationId xmlns:p14="http://schemas.microsoft.com/office/powerpoint/2010/main" val="177458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EE1A-184A-455F-A989-5FF916A106DE}"/>
              </a:ext>
            </a:extLst>
          </p:cNvPr>
          <p:cNvSpPr>
            <a:spLocks noGrp="1"/>
          </p:cNvSpPr>
          <p:nvPr>
            <p:ph type="title"/>
          </p:nvPr>
        </p:nvSpPr>
        <p:spPr/>
        <p:txBody>
          <a:bodyPr>
            <a:normAutofit/>
          </a:bodyPr>
          <a:lstStyle/>
          <a:p>
            <a:r>
              <a:rPr lang="hr-HR" dirty="0"/>
              <a:t>Uvod</a:t>
            </a:r>
            <a:endParaRPr lang="en-US" dirty="0"/>
          </a:p>
        </p:txBody>
      </p:sp>
      <p:sp>
        <p:nvSpPr>
          <p:cNvPr id="3" name="Content Placeholder 2">
            <a:extLst>
              <a:ext uri="{FF2B5EF4-FFF2-40B4-BE49-F238E27FC236}">
                <a16:creationId xmlns:a16="http://schemas.microsoft.com/office/drawing/2014/main" id="{558FA3CD-73FF-4437-B0B4-D1276897DC0B}"/>
              </a:ext>
            </a:extLst>
          </p:cNvPr>
          <p:cNvSpPr>
            <a:spLocks noGrp="1"/>
          </p:cNvSpPr>
          <p:nvPr>
            <p:ph idx="1"/>
          </p:nvPr>
        </p:nvSpPr>
        <p:spPr/>
        <p:txBody>
          <a:bodyPr/>
          <a:lstStyle/>
          <a:p>
            <a:r>
              <a:rPr lang="hr-HR" sz="3200" dirty="0"/>
              <a:t>Pojam energetskog siromaštva od 1980-ih</a:t>
            </a:r>
          </a:p>
          <a:p>
            <a:r>
              <a:rPr lang="hr-HR" sz="3200" dirty="0"/>
              <a:t>Kontinuirani porast cijena energije </a:t>
            </a:r>
          </a:p>
          <a:p>
            <a:r>
              <a:rPr lang="hr-HR" sz="3200" dirty="0"/>
              <a:t>engl. </a:t>
            </a:r>
            <a:r>
              <a:rPr lang="hr-HR" sz="3200" i="1" dirty="0"/>
              <a:t>Energy </a:t>
            </a:r>
            <a:r>
              <a:rPr lang="hr-HR" sz="3200" i="1" dirty="0" err="1"/>
              <a:t>Poverty</a:t>
            </a:r>
            <a:r>
              <a:rPr lang="hr-HR" sz="3200" i="1" dirty="0"/>
              <a:t> </a:t>
            </a:r>
            <a:r>
              <a:rPr lang="hr-HR" sz="3200" dirty="0"/>
              <a:t>i </a:t>
            </a:r>
            <a:r>
              <a:rPr lang="hr-HR" sz="3200" i="1" dirty="0" err="1"/>
              <a:t>Fuel</a:t>
            </a:r>
            <a:r>
              <a:rPr lang="hr-HR" sz="3200" i="1" dirty="0"/>
              <a:t> </a:t>
            </a:r>
            <a:r>
              <a:rPr lang="hr-HR" sz="3200" i="1" dirty="0" err="1"/>
              <a:t>Poverty</a:t>
            </a:r>
            <a:r>
              <a:rPr lang="hr-HR" sz="3200" i="1" dirty="0"/>
              <a:t> </a:t>
            </a:r>
            <a:endParaRPr lang="hr-HR" dirty="0"/>
          </a:p>
          <a:p>
            <a:pPr lvl="1"/>
            <a:endParaRPr lang="hr-HR" dirty="0"/>
          </a:p>
        </p:txBody>
      </p:sp>
      <p:sp>
        <p:nvSpPr>
          <p:cNvPr id="4" name="Slide Number Placeholder 3">
            <a:extLst>
              <a:ext uri="{FF2B5EF4-FFF2-40B4-BE49-F238E27FC236}">
                <a16:creationId xmlns:a16="http://schemas.microsoft.com/office/drawing/2014/main" id="{3B4CB959-8486-4B4B-B576-F42713D5A943}"/>
              </a:ext>
            </a:extLst>
          </p:cNvPr>
          <p:cNvSpPr>
            <a:spLocks noGrp="1"/>
          </p:cNvSpPr>
          <p:nvPr>
            <p:ph type="sldNum" sz="quarter" idx="12"/>
          </p:nvPr>
        </p:nvSpPr>
        <p:spPr/>
        <p:txBody>
          <a:bodyPr/>
          <a:lstStyle/>
          <a:p>
            <a:fld id="{3F137EC9-72A7-41CA-AF75-7170A4FAEC4E}" type="slidenum">
              <a:rPr lang="en-US" altLang="sr-Latn-RS" smtClean="0"/>
              <a:pPr/>
              <a:t>5</a:t>
            </a:fld>
            <a:endParaRPr lang="en-US" altLang="sr-Latn-RS"/>
          </a:p>
        </p:txBody>
      </p:sp>
      <p:pic>
        <p:nvPicPr>
          <p:cNvPr id="8" name="Picture 2">
            <a:extLst>
              <a:ext uri="{FF2B5EF4-FFF2-40B4-BE49-F238E27FC236}">
                <a16:creationId xmlns:a16="http://schemas.microsoft.com/office/drawing/2014/main" id="{FC540808-DF3E-4E6B-94FD-D3E9CF6AC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4675463"/>
            <a:ext cx="2341017" cy="187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29A7B59A-5A25-428D-A7D6-70A0EA8422A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29234" y="4678751"/>
            <a:ext cx="2123043" cy="187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ABD47F7-A22E-4923-824B-6B82C22616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6902" y="4675462"/>
            <a:ext cx="2396254" cy="187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92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E8D6-3C03-D4D1-A9FE-161123AC7CFF}"/>
              </a:ext>
            </a:extLst>
          </p:cNvPr>
          <p:cNvSpPr>
            <a:spLocks noGrp="1"/>
          </p:cNvSpPr>
          <p:nvPr>
            <p:ph type="title"/>
          </p:nvPr>
        </p:nvSpPr>
        <p:spPr/>
        <p:txBody>
          <a:bodyPr/>
          <a:lstStyle/>
          <a:p>
            <a:r>
              <a:rPr lang="en-HR" dirty="0"/>
              <a:t>Energetsko siromaštvo </a:t>
            </a:r>
          </a:p>
        </p:txBody>
      </p:sp>
      <p:sp>
        <p:nvSpPr>
          <p:cNvPr id="3" name="Content Placeholder 2">
            <a:extLst>
              <a:ext uri="{FF2B5EF4-FFF2-40B4-BE49-F238E27FC236}">
                <a16:creationId xmlns:a16="http://schemas.microsoft.com/office/drawing/2014/main" id="{BA03E00F-C9ED-84EA-1D49-A3368EA55478}"/>
              </a:ext>
            </a:extLst>
          </p:cNvPr>
          <p:cNvSpPr>
            <a:spLocks noGrp="1"/>
          </p:cNvSpPr>
          <p:nvPr>
            <p:ph idx="1"/>
          </p:nvPr>
        </p:nvSpPr>
        <p:spPr/>
        <p:txBody>
          <a:bodyPr>
            <a:normAutofit/>
          </a:bodyPr>
          <a:lstStyle/>
          <a:p>
            <a:endParaRPr lang="en-GB" dirty="0"/>
          </a:p>
          <a:p>
            <a:pPr marL="45720" indent="0">
              <a:buNone/>
            </a:pPr>
            <a:r>
              <a:rPr lang="en-GB" dirty="0" err="1"/>
              <a:t>Nemogućnost</a:t>
            </a:r>
            <a:r>
              <a:rPr lang="en-GB" dirty="0"/>
              <a:t> </a:t>
            </a:r>
            <a:r>
              <a:rPr lang="en-GB" dirty="0" err="1"/>
              <a:t>kućanstva</a:t>
            </a:r>
            <a:r>
              <a:rPr lang="en-GB" dirty="0"/>
              <a:t> da </a:t>
            </a:r>
            <a:r>
              <a:rPr lang="en-GB" dirty="0" err="1"/>
              <a:t>koriste</a:t>
            </a:r>
            <a:r>
              <a:rPr lang="en-GB" dirty="0"/>
              <a:t> </a:t>
            </a:r>
            <a:r>
              <a:rPr lang="en-GB" dirty="0" err="1"/>
              <a:t>adekvatne</a:t>
            </a:r>
            <a:r>
              <a:rPr lang="en-GB" dirty="0"/>
              <a:t> </a:t>
            </a:r>
            <a:r>
              <a:rPr lang="en-GB" dirty="0" err="1"/>
              <a:t>energetske</a:t>
            </a:r>
            <a:r>
              <a:rPr lang="en-GB" dirty="0"/>
              <a:t> </a:t>
            </a:r>
            <a:r>
              <a:rPr lang="en-GB" dirty="0" err="1"/>
              <a:t>usluge</a:t>
            </a:r>
            <a:r>
              <a:rPr lang="en-GB" dirty="0"/>
              <a:t>: </a:t>
            </a:r>
            <a:r>
              <a:rPr lang="en-GB" dirty="0" err="1"/>
              <a:t>grijanje</a:t>
            </a:r>
            <a:r>
              <a:rPr lang="en-GB" dirty="0"/>
              <a:t>, </a:t>
            </a:r>
            <a:r>
              <a:rPr lang="en-GB" dirty="0" err="1"/>
              <a:t>hlađenje</a:t>
            </a:r>
            <a:r>
              <a:rPr lang="en-GB" dirty="0"/>
              <a:t>, </a:t>
            </a:r>
            <a:r>
              <a:rPr lang="en-GB" dirty="0" err="1"/>
              <a:t>kuhanje</a:t>
            </a:r>
            <a:r>
              <a:rPr lang="en-GB" dirty="0"/>
              <a:t>, </a:t>
            </a:r>
            <a:r>
              <a:rPr lang="en-GB" dirty="0" err="1"/>
              <a:t>pranje</a:t>
            </a:r>
            <a:r>
              <a:rPr lang="en-GB" dirty="0"/>
              <a:t> </a:t>
            </a:r>
            <a:r>
              <a:rPr lang="en-GB" dirty="0" err="1"/>
              <a:t>i</a:t>
            </a:r>
            <a:r>
              <a:rPr lang="en-GB" dirty="0"/>
              <a:t> </a:t>
            </a:r>
            <a:r>
              <a:rPr lang="en-GB" dirty="0" err="1"/>
              <a:t>rasvjetu</a:t>
            </a:r>
            <a:endParaRPr lang="en-GB" dirty="0"/>
          </a:p>
          <a:p>
            <a:pPr marL="45720" indent="0">
              <a:buNone/>
            </a:pPr>
            <a:r>
              <a:rPr lang="en-GB" b="1" dirty="0" err="1">
                <a:solidFill>
                  <a:srgbClr val="00A3D8"/>
                </a:solidFill>
              </a:rPr>
              <a:t>Višedimenzionalan</a:t>
            </a:r>
            <a:r>
              <a:rPr lang="en-GB" b="1" dirty="0">
                <a:solidFill>
                  <a:srgbClr val="00A3D8"/>
                </a:solidFill>
              </a:rPr>
              <a:t> problem </a:t>
            </a:r>
            <a:r>
              <a:rPr lang="en-GB" dirty="0"/>
              <a:t>koji </a:t>
            </a:r>
            <a:r>
              <a:rPr lang="en-GB" dirty="0" err="1"/>
              <a:t>zahtijeva</a:t>
            </a:r>
            <a:r>
              <a:rPr lang="en-GB" dirty="0"/>
              <a:t> </a:t>
            </a:r>
            <a:r>
              <a:rPr lang="en-GB" dirty="0" err="1"/>
              <a:t>sustavan</a:t>
            </a:r>
            <a:r>
              <a:rPr lang="en-GB" dirty="0"/>
              <a:t> </a:t>
            </a:r>
            <a:r>
              <a:rPr lang="en-GB" dirty="0" err="1"/>
              <a:t>pristup</a:t>
            </a:r>
            <a:r>
              <a:rPr lang="en-GB" dirty="0"/>
              <a:t> </a:t>
            </a:r>
            <a:r>
              <a:rPr lang="en-GB" dirty="0" err="1"/>
              <a:t>rješavanju</a:t>
            </a:r>
            <a:endParaRPr lang="en-GB" dirty="0"/>
          </a:p>
          <a:p>
            <a:pPr marL="45720" indent="0">
              <a:buNone/>
            </a:pPr>
            <a:r>
              <a:rPr lang="en-GB" dirty="0"/>
              <a:t>Z</a:t>
            </a:r>
            <a:r>
              <a:rPr lang="en-HR" dirty="0"/>
              <a:t>ahvaćen sve veći broj građana, a dovodi do </a:t>
            </a:r>
            <a:r>
              <a:rPr lang="en-HR" b="1" dirty="0">
                <a:solidFill>
                  <a:srgbClr val="00A3D8"/>
                </a:solidFill>
              </a:rPr>
              <a:t>negativnog utjecaja na zdravstveno stanje</a:t>
            </a:r>
            <a:r>
              <a:rPr lang="en-HR" sz="2400" b="1" dirty="0">
                <a:solidFill>
                  <a:srgbClr val="00A3D8"/>
                </a:solidFill>
              </a:rPr>
              <a:t> </a:t>
            </a:r>
            <a:r>
              <a:rPr lang="en-HR" dirty="0"/>
              <a:t>– kardiovaskularni i respiratorni problemi</a:t>
            </a:r>
          </a:p>
          <a:p>
            <a:pPr marL="45720" indent="0">
              <a:buNone/>
            </a:pPr>
            <a:r>
              <a:rPr lang="en-GB" dirty="0" err="1"/>
              <a:t>Nije</a:t>
            </a:r>
            <a:r>
              <a:rPr lang="en-GB" dirty="0"/>
              <a:t> </a:t>
            </a:r>
            <a:r>
              <a:rPr lang="en-GB" dirty="0" err="1"/>
              <a:t>nužno</a:t>
            </a:r>
            <a:r>
              <a:rPr lang="en-GB" dirty="0"/>
              <a:t> </a:t>
            </a:r>
            <a:r>
              <a:rPr lang="en-GB" dirty="0" err="1"/>
              <a:t>povezano</a:t>
            </a:r>
            <a:r>
              <a:rPr lang="en-GB" dirty="0"/>
              <a:t> </a:t>
            </a:r>
            <a:r>
              <a:rPr lang="en-GB" dirty="0" err="1"/>
              <a:t>sa</a:t>
            </a:r>
            <a:r>
              <a:rPr lang="en-GB" dirty="0"/>
              <a:t> </a:t>
            </a:r>
            <a:r>
              <a:rPr lang="en-GB" dirty="0" err="1"/>
              <a:t>socijalnom</a:t>
            </a:r>
            <a:r>
              <a:rPr lang="en-GB" dirty="0"/>
              <a:t> </a:t>
            </a:r>
            <a:r>
              <a:rPr lang="en-GB" dirty="0" err="1"/>
              <a:t>kategorijom</a:t>
            </a:r>
            <a:r>
              <a:rPr lang="en-GB" dirty="0"/>
              <a:t> </a:t>
            </a:r>
            <a:r>
              <a:rPr lang="en-GB" dirty="0" err="1"/>
              <a:t>kućanstava</a:t>
            </a:r>
            <a:r>
              <a:rPr lang="en-GB" dirty="0"/>
              <a:t> </a:t>
            </a:r>
          </a:p>
        </p:txBody>
      </p:sp>
    </p:spTree>
    <p:extLst>
      <p:ext uri="{BB962C8B-B14F-4D97-AF65-F5344CB8AC3E}">
        <p14:creationId xmlns:p14="http://schemas.microsoft.com/office/powerpoint/2010/main" val="270660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097BD86-64E6-45C9-9C90-C25EED2124A4}"/>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776549" y="914839"/>
            <a:ext cx="6780700" cy="5441511"/>
          </a:xfrm>
          <a:prstGeom prst="rect">
            <a:avLst/>
          </a:prstGeom>
          <a:noFill/>
        </p:spPr>
      </p:pic>
      <p:sp>
        <p:nvSpPr>
          <p:cNvPr id="4" name="Slide Number Placeholder 3">
            <a:extLst>
              <a:ext uri="{FF2B5EF4-FFF2-40B4-BE49-F238E27FC236}">
                <a16:creationId xmlns:a16="http://schemas.microsoft.com/office/drawing/2014/main" id="{A0AC51D7-E987-4337-A29C-48329718DEE2}"/>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lgn="r">
              <a:spcAft>
                <a:spcPts val="600"/>
              </a:spcAft>
              <a:defRPr/>
            </a:pPr>
            <a:fld id="{3F137EC9-72A7-41CA-AF75-7170A4FAEC4E}" type="slidenum">
              <a:rPr lang="en-US" altLang="sr-Latn-RS" sz="1200">
                <a:solidFill>
                  <a:schemeClr val="tx1">
                    <a:alpha val="80000"/>
                  </a:schemeClr>
                </a:solidFill>
              </a:rPr>
              <a:pPr algn="r">
                <a:spcAft>
                  <a:spcPts val="600"/>
                </a:spcAft>
                <a:defRPr/>
              </a:pPr>
              <a:t>7</a:t>
            </a:fld>
            <a:endParaRPr lang="en-US" altLang="sr-Latn-RS" sz="1200">
              <a:solidFill>
                <a:schemeClr val="tx1">
                  <a:alpha val="80000"/>
                </a:schemeClr>
              </a:solidFill>
            </a:endParaRPr>
          </a:p>
        </p:txBody>
      </p:sp>
    </p:spTree>
    <p:extLst>
      <p:ext uri="{BB962C8B-B14F-4D97-AF65-F5344CB8AC3E}">
        <p14:creationId xmlns:p14="http://schemas.microsoft.com/office/powerpoint/2010/main" val="41704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69B0-E61E-4321-B545-9825ED400B53}"/>
              </a:ext>
            </a:extLst>
          </p:cNvPr>
          <p:cNvSpPr>
            <a:spLocks noGrp="1"/>
          </p:cNvSpPr>
          <p:nvPr>
            <p:ph type="title"/>
          </p:nvPr>
        </p:nvSpPr>
        <p:spPr/>
        <p:txBody>
          <a:bodyPr/>
          <a:lstStyle/>
          <a:p>
            <a:r>
              <a:rPr lang="hr-HR" altLang="sr-Latn-RS" dirty="0"/>
              <a:t>Definiranje energetskog siromaštva</a:t>
            </a:r>
            <a:endParaRPr lang="en-US" dirty="0"/>
          </a:p>
        </p:txBody>
      </p:sp>
      <p:sp>
        <p:nvSpPr>
          <p:cNvPr id="3" name="Content Placeholder 2">
            <a:extLst>
              <a:ext uri="{FF2B5EF4-FFF2-40B4-BE49-F238E27FC236}">
                <a16:creationId xmlns:a16="http://schemas.microsoft.com/office/drawing/2014/main" id="{A9EBEAB2-D8AE-454C-91F7-1011DDA3663B}"/>
              </a:ext>
            </a:extLst>
          </p:cNvPr>
          <p:cNvSpPr>
            <a:spLocks noGrp="1"/>
          </p:cNvSpPr>
          <p:nvPr>
            <p:ph idx="1"/>
          </p:nvPr>
        </p:nvSpPr>
        <p:spPr/>
        <p:txBody>
          <a:bodyPr>
            <a:normAutofit/>
          </a:bodyPr>
          <a:lstStyle/>
          <a:p>
            <a:r>
              <a:rPr lang="hr-HR" dirty="0"/>
              <a:t>Kućanstvo je energetski siromašno ukoliko:</a:t>
            </a:r>
          </a:p>
          <a:p>
            <a:pPr lvl="1"/>
            <a:r>
              <a:rPr lang="hr-HR" dirty="0"/>
              <a:t>Trošak energije u odnosu na dohodak je dva puta veći od nacionalnog medijana ili manji od pola nacionalnog medijana, i</a:t>
            </a:r>
          </a:p>
          <a:p>
            <a:pPr lvl="1"/>
            <a:r>
              <a:rPr lang="hr-HR" dirty="0"/>
              <a:t>Zadovoljava barem dva od sljedećih pet pokazatelja:</a:t>
            </a:r>
          </a:p>
          <a:p>
            <a:pPr lvl="2"/>
            <a:r>
              <a:rPr lang="hr-HR" dirty="0"/>
              <a:t>Energetski razred zgrade je D ili lošiji</a:t>
            </a:r>
          </a:p>
          <a:p>
            <a:pPr lvl="2"/>
            <a:r>
              <a:rPr lang="hr-HR" dirty="0"/>
              <a:t>Koristi pojedinačne izvore grijanja,</a:t>
            </a:r>
          </a:p>
          <a:p>
            <a:pPr lvl="2"/>
            <a:r>
              <a:rPr lang="hr-HR" dirty="0"/>
              <a:t>Prosječan kućanski uređaj je C razreda ili nižeg, ili ne postoji (razmatraju se hladnjak, perilica rublja, perilica suđa)</a:t>
            </a:r>
          </a:p>
          <a:p>
            <a:pPr lvl="2"/>
            <a:r>
              <a:rPr lang="hr-HR" dirty="0"/>
              <a:t>Prisutna je plijesan ili stalni propuh </a:t>
            </a:r>
          </a:p>
          <a:p>
            <a:pPr lvl="2"/>
            <a:r>
              <a:rPr lang="hr-HR" dirty="0"/>
              <a:t>Ne uspijeva održati dom adekvatno toplim zimi ili adekvatno hladnim ljeti</a:t>
            </a:r>
          </a:p>
          <a:p>
            <a:r>
              <a:rPr lang="hr-HR" dirty="0"/>
              <a:t>Prag = udio troškova energije u dohotku ≥2M  ili ≤M/2, uz prisustvo barem dva preostala pokazatelja</a:t>
            </a:r>
          </a:p>
        </p:txBody>
      </p:sp>
      <p:sp>
        <p:nvSpPr>
          <p:cNvPr id="4" name="Slide Number Placeholder 3">
            <a:extLst>
              <a:ext uri="{FF2B5EF4-FFF2-40B4-BE49-F238E27FC236}">
                <a16:creationId xmlns:a16="http://schemas.microsoft.com/office/drawing/2014/main" id="{FAB556F8-237F-44F0-858E-5CF4200F11A6}"/>
              </a:ext>
            </a:extLst>
          </p:cNvPr>
          <p:cNvSpPr>
            <a:spLocks noGrp="1"/>
          </p:cNvSpPr>
          <p:nvPr>
            <p:ph type="sldNum" sz="quarter" idx="12"/>
          </p:nvPr>
        </p:nvSpPr>
        <p:spPr/>
        <p:txBody>
          <a:bodyPr/>
          <a:lstStyle/>
          <a:p>
            <a:pPr>
              <a:defRPr/>
            </a:pPr>
            <a:fld id="{3F137EC9-72A7-41CA-AF75-7170A4FAEC4E}" type="slidenum">
              <a:rPr lang="en-US" altLang="sr-Latn-RS" smtClean="0"/>
              <a:pPr>
                <a:defRPr/>
              </a:pPr>
              <a:t>8</a:t>
            </a:fld>
            <a:endParaRPr lang="en-US" altLang="sr-Latn-RS"/>
          </a:p>
        </p:txBody>
      </p:sp>
    </p:spTree>
    <p:extLst>
      <p:ext uri="{BB962C8B-B14F-4D97-AF65-F5344CB8AC3E}">
        <p14:creationId xmlns:p14="http://schemas.microsoft.com/office/powerpoint/2010/main" val="4638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566A-069A-134E-BB72-0F07C52F6D77}"/>
              </a:ext>
            </a:extLst>
          </p:cNvPr>
          <p:cNvSpPr>
            <a:spLocks noGrp="1"/>
          </p:cNvSpPr>
          <p:nvPr>
            <p:ph type="title"/>
          </p:nvPr>
        </p:nvSpPr>
        <p:spPr/>
        <p:txBody>
          <a:bodyPr/>
          <a:lstStyle/>
          <a:p>
            <a:r>
              <a:rPr lang="hr-HR" dirty="0"/>
              <a:t>Javne politike RH</a:t>
            </a:r>
          </a:p>
        </p:txBody>
      </p:sp>
      <p:sp>
        <p:nvSpPr>
          <p:cNvPr id="3" name="Content Placeholder 2">
            <a:extLst>
              <a:ext uri="{FF2B5EF4-FFF2-40B4-BE49-F238E27FC236}">
                <a16:creationId xmlns:a16="http://schemas.microsoft.com/office/drawing/2014/main" id="{B654059B-F706-7245-821A-256F6C4D58D4}"/>
              </a:ext>
            </a:extLst>
          </p:cNvPr>
          <p:cNvSpPr>
            <a:spLocks noGrp="1"/>
          </p:cNvSpPr>
          <p:nvPr>
            <p:ph idx="1"/>
          </p:nvPr>
        </p:nvSpPr>
        <p:spPr/>
        <p:txBody>
          <a:bodyPr>
            <a:normAutofit/>
          </a:bodyPr>
          <a:lstStyle/>
          <a:p>
            <a:r>
              <a:rPr lang="hr-HR" dirty="0"/>
              <a:t>Nema programa</a:t>
            </a:r>
          </a:p>
          <a:p>
            <a:pPr lvl="1"/>
            <a:r>
              <a:rPr lang="hr-HR" dirty="0"/>
              <a:t>Mjere NIEKP i programima obnove</a:t>
            </a:r>
          </a:p>
          <a:p>
            <a:r>
              <a:rPr lang="hr-HR" dirty="0"/>
              <a:t>Energetski siromašni = korisnici socijalnih potpora + po novom mikro, mali i srednji poduzetnici</a:t>
            </a:r>
          </a:p>
          <a:p>
            <a:r>
              <a:rPr lang="hr-HR" dirty="0"/>
              <a:t>Krajnja cijena opskrbe plinom za krajnje kupce </a:t>
            </a:r>
            <a:r>
              <a:rPr lang="hr-HR" b="1" dirty="0"/>
              <a:t>subvencionira se</a:t>
            </a:r>
          </a:p>
          <a:p>
            <a:r>
              <a:rPr lang="hr-HR" dirty="0"/>
              <a:t>Financijska pomoć za račune za el. </a:t>
            </a:r>
            <a:r>
              <a:rPr lang="hr-HR" dirty="0" err="1"/>
              <a:t>en</a:t>
            </a:r>
            <a:r>
              <a:rPr lang="hr-HR" dirty="0"/>
              <a:t> (i toplinska)</a:t>
            </a:r>
          </a:p>
          <a:p>
            <a:r>
              <a:rPr lang="hr-HR" dirty="0"/>
              <a:t>Pomoć za ogrjev, pomoć od JLS, jednokratna pomoć</a:t>
            </a:r>
          </a:p>
          <a:p>
            <a:r>
              <a:rPr lang="hr-HR" dirty="0"/>
              <a:t>Natječaj FZOEU za obnovu obiteljskih kuća 2020.</a:t>
            </a:r>
          </a:p>
          <a:p>
            <a:endParaRPr lang="hr-HR" dirty="0"/>
          </a:p>
        </p:txBody>
      </p:sp>
    </p:spTree>
    <p:extLst>
      <p:ext uri="{BB962C8B-B14F-4D97-AF65-F5344CB8AC3E}">
        <p14:creationId xmlns:p14="http://schemas.microsoft.com/office/powerpoint/2010/main" val="1559690329"/>
      </p:ext>
    </p:extLst>
  </p:cSld>
  <p:clrMapOvr>
    <a:masterClrMapping/>
  </p:clrMapOvr>
</p:sld>
</file>

<file path=ppt/theme/theme1.xml><?xml version="1.0" encoding="utf-8"?>
<a:theme xmlns:a="http://schemas.openxmlformats.org/drawingml/2006/main" name="2_Office Theme">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402FE0F9-58CA-4784-8CFF-0C363744A7E7}"/>
    </a:ext>
  </a:extLst>
</a:theme>
</file>

<file path=ppt/theme/theme2.xml><?xml version="1.0" encoding="utf-8"?>
<a:theme xmlns:a="http://schemas.openxmlformats.org/drawingml/2006/main" name="4_Office Theme">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02F49D9C-9640-442A-9A88-CB92D672909E}"/>
    </a:ext>
  </a:extLst>
</a:theme>
</file>

<file path=ppt/theme/theme3.xml><?xml version="1.0" encoding="utf-8"?>
<a:theme xmlns:a="http://schemas.openxmlformats.org/drawingml/2006/main" name="3_Office Theme">
  <a:themeElements>
    <a:clrScheme name="Custom 3">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82B33B"/>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EF843A3B-0F8C-426E-81FA-003FAEF46562}"/>
    </a:ext>
  </a:extLst>
</a:theme>
</file>

<file path=ppt/theme/theme4.xml><?xml version="1.0" encoding="utf-8"?>
<a:theme xmlns:a="http://schemas.openxmlformats.org/drawingml/2006/main" name="Basis">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4B82F789-6381-4A18-A357-FEFC81576E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05dac0-8f1a-4ee4-b2ea-e4900d108b04">
      <Terms xmlns="http://schemas.microsoft.com/office/infopath/2007/PartnerControls"/>
    </lcf76f155ced4ddcb4097134ff3c332f>
    <TaxCatchAll xmlns="440ed808-cdda-41e0-846a-fd93327d4947" xsi:nil="true"/>
    <Podru_x010d_je xmlns="f405dac0-8f1a-4ee4-b2ea-e4900d108b04" xsi:nil="true"/>
    <Vrstadokumenta xmlns="f405dac0-8f1a-4ee4-b2ea-e4900d108b04" xsi:nil="true"/>
    <Opis_kratki xmlns="f405dac0-8f1a-4ee4-b2ea-e4900d108b04" xsi:nil="true"/>
    <Tema xmlns="f405dac0-8f1a-4ee4-b2ea-e4900d108b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A8EE2788C9CB419B11C63E9EB256BF" ma:contentTypeVersion="21" ma:contentTypeDescription="Create a new document." ma:contentTypeScope="" ma:versionID="67693d2a54c20183932c789ae30dcfcf">
  <xsd:schema xmlns:xsd="http://www.w3.org/2001/XMLSchema" xmlns:xs="http://www.w3.org/2001/XMLSchema" xmlns:p="http://schemas.microsoft.com/office/2006/metadata/properties" xmlns:ns2="f405dac0-8f1a-4ee4-b2ea-e4900d108b04" xmlns:ns3="440ed808-cdda-41e0-846a-fd93327d4947" targetNamespace="http://schemas.microsoft.com/office/2006/metadata/properties" ma:root="true" ma:fieldsID="01f20ed0e874468e5a816aa4a0f065d3" ns2:_="" ns3:_="">
    <xsd:import namespace="f405dac0-8f1a-4ee4-b2ea-e4900d108b04"/>
    <xsd:import namespace="440ed808-cdda-41e0-846a-fd93327d49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Vrstadokumenta" minOccurs="0"/>
                <xsd:element ref="ns2:Podru_x010d_je" minOccurs="0"/>
                <xsd:element ref="ns2:Tema" minOccurs="0"/>
                <xsd:element ref="ns2:Opis_kratki"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5dac0-8f1a-4ee4-b2ea-e4900d108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Vrstadokumenta" ma:index="21" nillable="true" ma:displayName="Vrsta dokumenta" ma:format="Dropdown" ma:internalName="Vrstadokumenta">
      <xsd:simpleType>
        <xsd:restriction base="dms:Text">
          <xsd:maxLength value="255"/>
        </xsd:restriction>
      </xsd:simpleType>
    </xsd:element>
    <xsd:element name="Podru_x010d_je" ma:index="22" nillable="true" ma:displayName="Područje" ma:format="Dropdown" ma:internalName="Podru_x010d_je">
      <xsd:simpleType>
        <xsd:restriction base="dms:Choice">
          <xsd:enumeration value="Zagrebačka županija"/>
          <xsd:enumeration value="Karlovačka županija"/>
          <xsd:enumeration value="Krapinsko-zagorska županija"/>
          <xsd:enumeration value="Grad Zagreb"/>
          <xsd:enumeration value="RH"/>
        </xsd:restriction>
      </xsd:simpleType>
    </xsd:element>
    <xsd:element name="Tema" ma:index="23" nillable="true" ma:displayName="Tema" ma:format="Dropdown" ma:internalName="Tema">
      <xsd:simpleType>
        <xsd:restriction base="dms:Choice">
          <xsd:enumeration value="Financije"/>
          <xsd:enumeration value="Zgradarstvo"/>
          <xsd:enumeration value="Promet"/>
        </xsd:restriction>
      </xsd:simpleType>
    </xsd:element>
    <xsd:element name="Opis_kratki" ma:index="24" nillable="true" ma:displayName="Opis_kratki" ma:format="Dropdown" ma:internalName="Opis_kratki">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705d6b0-662f-4cf4-99c3-1fb0316786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ed808-cdda-41e0-846a-fd93327d49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22350fdf-7897-4e61-83fb-63bd732ec30d}" ma:internalName="TaxCatchAll" ma:showField="CatchAllData" ma:web="440ed808-cdda-41e0-846a-fd93327d49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530BF7-B3FA-49B1-B617-79641AD55DAB}">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440ed808-cdda-41e0-846a-fd93327d4947"/>
    <ds:schemaRef ds:uri="f405dac0-8f1a-4ee4-b2ea-e4900d108b0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7A52B01-6BF1-4894-AB1F-09791F389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5dac0-8f1a-4ee4-b2ea-e4900d108b04"/>
    <ds:schemaRef ds:uri="440ed808-cdda-41e0-846a-fd93327d4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914FD1-7190-4C13-B1A2-5CB3E78C5F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Template_Renoverty_December 2022</Template>
  <TotalTime>2705</TotalTime>
  <Words>1458</Words>
  <Application>Microsoft Macintosh PowerPoint</Application>
  <PresentationFormat>Widescreen</PresentationFormat>
  <Paragraphs>181</Paragraphs>
  <Slides>26</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Arial</vt:lpstr>
      <vt:lpstr>Calibri</vt:lpstr>
      <vt:lpstr>Calibri Light</vt:lpstr>
      <vt:lpstr>Century Gothic</vt:lpstr>
      <vt:lpstr>Corbel</vt:lpstr>
      <vt:lpstr>Lato</vt:lpstr>
      <vt:lpstr>Open Sans</vt:lpstr>
      <vt:lpstr>Segoe UI</vt:lpstr>
      <vt:lpstr>Times New Roman</vt:lpstr>
      <vt:lpstr>Webdings</vt:lpstr>
      <vt:lpstr>Wingdings</vt:lpstr>
      <vt:lpstr>2_Office Theme</vt:lpstr>
      <vt:lpstr>4_Office Theme</vt:lpstr>
      <vt:lpstr>3_Office Theme</vt:lpstr>
      <vt:lpstr>Basis</vt:lpstr>
      <vt:lpstr>PowerPoint Presentation</vt:lpstr>
      <vt:lpstr>Agenda</vt:lpstr>
      <vt:lpstr>PowerPoint Presentation</vt:lpstr>
      <vt:lpstr>PROJEKT RENOVERTY</vt:lpstr>
      <vt:lpstr>Uvod</vt:lpstr>
      <vt:lpstr>Energetsko siromaštvo </vt:lpstr>
      <vt:lpstr>PowerPoint Presentation</vt:lpstr>
      <vt:lpstr>Definiranje energetskog siromaštva</vt:lpstr>
      <vt:lpstr>Javne politike RH</vt:lpstr>
      <vt:lpstr>Analiza postojećih pristupa i politika</vt:lpstr>
      <vt:lpstr>Zaključak</vt:lpstr>
      <vt:lpstr>Zaključak</vt:lpstr>
      <vt:lpstr>PROJEKT RENOVERTY</vt:lpstr>
      <vt:lpstr>Sadržaj</vt:lpstr>
      <vt:lpstr>Izazovi</vt:lpstr>
      <vt:lpstr>PowerPoint Presentation</vt:lpstr>
      <vt:lpstr>Specifični ciljevi projekta</vt:lpstr>
      <vt:lpstr>Specifični ciljevi projekta</vt:lpstr>
      <vt:lpstr>Osnovne kategorije projekta RENOVERTY </vt:lpstr>
      <vt:lpstr>Obuhvat projekta</vt:lpstr>
      <vt:lpstr>Pilot Područja u hrvatskoj</vt:lpstr>
      <vt:lpstr>Sveta Nedelja i Žumberak</vt:lpstr>
      <vt:lpstr>Smjernice za energetsku obnovu</vt:lpstr>
      <vt:lpstr>Diskusija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Dora Biondani</dc:creator>
  <cp:lastModifiedBy>Valerija Vrček Habazin</cp:lastModifiedBy>
  <cp:revision>28</cp:revision>
  <dcterms:created xsi:type="dcterms:W3CDTF">2023-01-26T10:21:42Z</dcterms:created>
  <dcterms:modified xsi:type="dcterms:W3CDTF">2023-09-26T10:53:47Z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0x01010080120260A78FD746A3A8B05EE6CA8A6E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