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notesMasterIdLst>
    <p:notesMasterId r:id="rId26"/>
  </p:notesMasterIdLst>
  <p:sldIdLst>
    <p:sldId id="256" r:id="rId2"/>
    <p:sldId id="301" r:id="rId3"/>
    <p:sldId id="284" r:id="rId4"/>
    <p:sldId id="302" r:id="rId5"/>
    <p:sldId id="303" r:id="rId6"/>
    <p:sldId id="304" r:id="rId7"/>
    <p:sldId id="305" r:id="rId8"/>
    <p:sldId id="306" r:id="rId9"/>
    <p:sldId id="307" r:id="rId10"/>
    <p:sldId id="309" r:id="rId11"/>
    <p:sldId id="308" r:id="rId12"/>
    <p:sldId id="310" r:id="rId13"/>
    <p:sldId id="311" r:id="rId14"/>
    <p:sldId id="312" r:id="rId15"/>
    <p:sldId id="285" r:id="rId16"/>
    <p:sldId id="286" r:id="rId17"/>
    <p:sldId id="313" r:id="rId18"/>
    <p:sldId id="314" r:id="rId19"/>
    <p:sldId id="315" r:id="rId20"/>
    <p:sldId id="316" r:id="rId21"/>
    <p:sldId id="317" r:id="rId22"/>
    <p:sldId id="318" r:id="rId23"/>
    <p:sldId id="299" r:id="rId24"/>
    <p:sldId id="31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D0A2"/>
    <a:srgbClr val="00CC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rednji stil 2 - Isticanj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G SAVA" userId="fb504e8e5121416a" providerId="LiveId" clId="{5C349E30-DFF9-428E-8F54-790AFB26766E}"/>
    <pc:docChg chg="modSld">
      <pc:chgData name="LAG SAVA" userId="fb504e8e5121416a" providerId="LiveId" clId="{5C349E30-DFF9-428E-8F54-790AFB26766E}" dt="2020-09-14T12:01:08.462" v="9" actId="20577"/>
      <pc:docMkLst>
        <pc:docMk/>
      </pc:docMkLst>
      <pc:sldChg chg="modSp mod">
        <pc:chgData name="LAG SAVA" userId="fb504e8e5121416a" providerId="LiveId" clId="{5C349E30-DFF9-428E-8F54-790AFB26766E}" dt="2020-09-14T12:01:08.462" v="9" actId="20577"/>
        <pc:sldMkLst>
          <pc:docMk/>
          <pc:sldMk cId="3824995828" sldId="256"/>
        </pc:sldMkLst>
        <pc:spChg chg="mod">
          <ac:chgData name="LAG SAVA" userId="fb504e8e5121416a" providerId="LiveId" clId="{5C349E30-DFF9-428E-8F54-790AFB26766E}" dt="2020-09-14T12:01:08.462" v="9" actId="20577"/>
          <ac:spMkLst>
            <pc:docMk/>
            <pc:sldMk cId="3824995828" sldId="256"/>
            <ac:spMk id="3" creationId="{A77FC2DB-911F-4DF5-898A-24C987714C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64474A-2B29-4AA1-80AF-DDFAEEBB1D9F}" type="datetimeFigureOut">
              <a:rPr lang="hr-HR" smtClean="0"/>
              <a:t>14.9.2020.</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45BE0-B0F6-4A58-8831-992C7596DEC8}" type="slidenum">
              <a:rPr lang="hr-HR" smtClean="0"/>
              <a:t>‹#›</a:t>
            </a:fld>
            <a:endParaRPr lang="hr-HR"/>
          </a:p>
        </p:txBody>
      </p:sp>
    </p:spTree>
    <p:extLst>
      <p:ext uri="{BB962C8B-B14F-4D97-AF65-F5344CB8AC3E}">
        <p14:creationId xmlns:p14="http://schemas.microsoft.com/office/powerpoint/2010/main" val="403137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a:t>Kliknite da biste uredili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42A54C80-263E-416B-A8E0-580EDEADCBDC}" type="datetimeFigureOut">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9/14/2020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t="-10000" b="-10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agsava.hr/t/2-natjecaj-za-to-1-1-1-lag-a-sava-otvoren/3925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lagsava.h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pprrr.hr/ipard-31.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A77FC2DB-911F-4DF5-898A-24C987714C87}"/>
              </a:ext>
            </a:extLst>
          </p:cNvPr>
          <p:cNvSpPr>
            <a:spLocks noGrp="1"/>
          </p:cNvSpPr>
          <p:nvPr>
            <p:ph type="subTitle" idx="1"/>
          </p:nvPr>
        </p:nvSpPr>
        <p:spPr>
          <a:xfrm>
            <a:off x="1553434" y="2457397"/>
            <a:ext cx="7766936" cy="1096899"/>
          </a:xfrm>
        </p:spPr>
        <p:txBody>
          <a:bodyPr>
            <a:normAutofit fontScale="85000" lnSpcReduction="20000"/>
          </a:bodyPr>
          <a:lstStyle/>
          <a:p>
            <a:pPr algn="ctr"/>
            <a:r>
              <a:rPr lang="hr-HR" sz="2800" dirty="0"/>
              <a:t>Predstavljanje natječaja za TO 1.1.1.”Potpora razvoju malih poljoprivrednih gospodarstava”</a:t>
            </a:r>
          </a:p>
          <a:p>
            <a:pPr algn="ctr"/>
            <a:r>
              <a:rPr lang="hr-HR" sz="2800" dirty="0"/>
              <a:t>14.9.2020.</a:t>
            </a:r>
          </a:p>
        </p:txBody>
      </p:sp>
      <p:pic>
        <p:nvPicPr>
          <p:cNvPr id="5" name="Slika 4">
            <a:extLst>
              <a:ext uri="{FF2B5EF4-FFF2-40B4-BE49-F238E27FC236}">
                <a16:creationId xmlns:a16="http://schemas.microsoft.com/office/drawing/2014/main" id="{F8AEDB54-9789-4B35-8D79-5C65A1A9A0E6}"/>
              </a:ext>
            </a:extLst>
          </p:cNvPr>
          <p:cNvPicPr>
            <a:picLocks noChangeAspect="1"/>
          </p:cNvPicPr>
          <p:nvPr/>
        </p:nvPicPr>
        <p:blipFill>
          <a:blip r:embed="rId2"/>
          <a:stretch>
            <a:fillRect/>
          </a:stretch>
        </p:blipFill>
        <p:spPr>
          <a:xfrm>
            <a:off x="3597180" y="440200"/>
            <a:ext cx="3835467" cy="1634635"/>
          </a:xfrm>
          <a:prstGeom prst="rect">
            <a:avLst/>
          </a:prstGeom>
        </p:spPr>
      </p:pic>
      <p:pic>
        <p:nvPicPr>
          <p:cNvPr id="9" name="Slika 8">
            <a:extLst>
              <a:ext uri="{FF2B5EF4-FFF2-40B4-BE49-F238E27FC236}">
                <a16:creationId xmlns:a16="http://schemas.microsoft.com/office/drawing/2014/main" id="{09508C93-5398-401A-8426-6096FD6E8318}"/>
              </a:ext>
            </a:extLst>
          </p:cNvPr>
          <p:cNvPicPr>
            <a:picLocks noChangeAspect="1"/>
          </p:cNvPicPr>
          <p:nvPr/>
        </p:nvPicPr>
        <p:blipFill>
          <a:blip r:embed="rId3"/>
          <a:stretch>
            <a:fillRect/>
          </a:stretch>
        </p:blipFill>
        <p:spPr>
          <a:xfrm>
            <a:off x="2962643" y="3622906"/>
            <a:ext cx="4948518" cy="3235094"/>
          </a:xfrm>
          <a:prstGeom prst="rect">
            <a:avLst/>
          </a:prstGeom>
        </p:spPr>
      </p:pic>
    </p:spTree>
    <p:extLst>
      <p:ext uri="{BB962C8B-B14F-4D97-AF65-F5344CB8AC3E}">
        <p14:creationId xmlns:p14="http://schemas.microsoft.com/office/powerpoint/2010/main" val="3824995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C8AA61-58F0-43CA-BD68-C76CE4E73133}"/>
              </a:ext>
            </a:extLst>
          </p:cNvPr>
          <p:cNvSpPr>
            <a:spLocks noGrp="1"/>
          </p:cNvSpPr>
          <p:nvPr>
            <p:ph type="title"/>
          </p:nvPr>
        </p:nvSpPr>
        <p:spPr/>
        <p:txBody>
          <a:bodyPr/>
          <a:lstStyle/>
          <a:p>
            <a:r>
              <a:rPr lang="hr-HR" dirty="0"/>
              <a:t>VAŽNO</a:t>
            </a:r>
          </a:p>
        </p:txBody>
      </p:sp>
      <p:sp>
        <p:nvSpPr>
          <p:cNvPr id="3" name="Rezervirano mjesto sadržaja 2">
            <a:extLst>
              <a:ext uri="{FF2B5EF4-FFF2-40B4-BE49-F238E27FC236}">
                <a16:creationId xmlns:a16="http://schemas.microsoft.com/office/drawing/2014/main" id="{F98A626D-880F-4E86-9C6D-6A43E2537D35}"/>
              </a:ext>
            </a:extLst>
          </p:cNvPr>
          <p:cNvSpPr>
            <a:spLocks noGrp="1"/>
          </p:cNvSpPr>
          <p:nvPr>
            <p:ph idx="1"/>
          </p:nvPr>
        </p:nvSpPr>
        <p:spPr/>
        <p:txBody>
          <a:bodyPr/>
          <a:lstStyle/>
          <a:p>
            <a:r>
              <a:rPr lang="hr-HR" dirty="0"/>
              <a:t>Pod pojmom financijske održivosti projekta smatraju se pozitivni kumulativni novčani tijekovi, odnosno da je nositelj projekta sposoban podmiriti sve dospjele obveze tijekom deset (10) godina od dana donošenja odluke o odabiru projekta. </a:t>
            </a:r>
          </a:p>
          <a:p>
            <a:pPr marL="0" indent="0">
              <a:buNone/>
            </a:pPr>
            <a:endParaRPr lang="hr-HR" dirty="0"/>
          </a:p>
          <a:p>
            <a:r>
              <a:rPr lang="hr-HR" dirty="0"/>
              <a:t>Poslovni plan mora biti ispunjen sukladno pojašnjenjima i uputama. Ako poslovni plan nije ispunjen sukladno pojašnjenjima i uputama, projekt se isključuje iz daljnjeg postupka odabira i izdaje se Odluka o odbijanju projekta. </a:t>
            </a:r>
          </a:p>
        </p:txBody>
      </p:sp>
    </p:spTree>
    <p:extLst>
      <p:ext uri="{BB962C8B-B14F-4D97-AF65-F5344CB8AC3E}">
        <p14:creationId xmlns:p14="http://schemas.microsoft.com/office/powerpoint/2010/main" val="3166187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A929CB-9E1D-4CDA-9D95-64F8905738F3}"/>
              </a:ext>
            </a:extLst>
          </p:cNvPr>
          <p:cNvSpPr>
            <a:spLocks noGrp="1"/>
          </p:cNvSpPr>
          <p:nvPr>
            <p:ph type="title"/>
          </p:nvPr>
        </p:nvSpPr>
        <p:spPr/>
        <p:txBody>
          <a:bodyPr/>
          <a:lstStyle/>
          <a:p>
            <a:r>
              <a:rPr lang="hr-HR" dirty="0"/>
              <a:t>Prihvatljive aktivnosti</a:t>
            </a:r>
          </a:p>
        </p:txBody>
      </p:sp>
      <p:sp>
        <p:nvSpPr>
          <p:cNvPr id="3" name="Rezervirano mjesto sadržaja 2">
            <a:extLst>
              <a:ext uri="{FF2B5EF4-FFF2-40B4-BE49-F238E27FC236}">
                <a16:creationId xmlns:a16="http://schemas.microsoft.com/office/drawing/2014/main" id="{64A61600-902D-4E3A-8AC9-BD9804C7DC23}"/>
              </a:ext>
            </a:extLst>
          </p:cNvPr>
          <p:cNvSpPr>
            <a:spLocks noGrp="1"/>
          </p:cNvSpPr>
          <p:nvPr>
            <p:ph idx="1"/>
          </p:nvPr>
        </p:nvSpPr>
        <p:spPr>
          <a:xfrm>
            <a:off x="677334" y="1535837"/>
            <a:ext cx="8596668" cy="5140171"/>
          </a:xfrm>
        </p:spPr>
        <p:txBody>
          <a:bodyPr>
            <a:normAutofit fontScale="92500" lnSpcReduction="20000"/>
          </a:bodyPr>
          <a:lstStyle/>
          <a:p>
            <a:pPr lvl="0"/>
            <a:r>
              <a:rPr lang="hr-HR" dirty="0"/>
              <a:t>kupnja domaćih životinja, višegodišnjeg bilja, sjemena i sadnog materijala </a:t>
            </a:r>
          </a:p>
          <a:p>
            <a:pPr lvl="0"/>
            <a:r>
              <a:rPr lang="hr-HR" dirty="0"/>
              <a:t>kupnja, građenje i/ili opremanje zatvorenih/zaštićenih prostora i objekata te ostalih gospodarskih objekata uključujući vanjsku i unutarnju infrastrukturu u sklopu poljoprivrednog gospodarstva u svrhu obavljanja poljoprivredne proizvodnje i/ili prerade proizvoda iz priloga 2. ovog Natječaja osim proizvoda ribarstva</a:t>
            </a:r>
          </a:p>
          <a:p>
            <a:pPr lvl="0"/>
            <a:r>
              <a:rPr lang="hr-HR" dirty="0"/>
              <a:t>kupnja ili zakup poljoprivrednog zemljišta</a:t>
            </a:r>
          </a:p>
          <a:p>
            <a:pPr lvl="0"/>
            <a:r>
              <a:rPr lang="hr-HR" dirty="0"/>
              <a:t>kupnju poljoprivredne mehanizacije, strojeva i opreme</a:t>
            </a:r>
          </a:p>
          <a:p>
            <a:pPr lvl="0"/>
            <a:r>
              <a:rPr lang="hr-HR" dirty="0"/>
              <a:t>podizanje novih i/ili restrukturiranje postojećih višegodišnjih nasada</a:t>
            </a:r>
          </a:p>
          <a:p>
            <a:pPr lvl="0"/>
            <a:r>
              <a:rPr lang="hr-HR" dirty="0"/>
              <a:t>uređenje i poboljšanje kvalitete poljoprivrednog zemljišta u svrhu poljoprivredne proizvodnje</a:t>
            </a:r>
          </a:p>
          <a:p>
            <a:pPr lvl="0"/>
            <a:r>
              <a:rPr lang="hr-HR" dirty="0"/>
              <a:t>građenje i/ili opremanje objekata za prodaju i prezentaciju vlastitih poljoprivrednih proizvoda uključujući i troškove promidžbe vlastitih poljoprivrednih proizvoda</a:t>
            </a:r>
          </a:p>
          <a:p>
            <a:pPr lvl="0"/>
            <a:r>
              <a:rPr lang="hr-HR" dirty="0"/>
              <a:t>stjecanje potrebnih stručnih znanja i sposobnosti za obavljanje poljoprivredne proizvodnje i prerade proizvoda iz Priloga 2. ovog Natječaja osim proizvoda ribarstva</a:t>
            </a:r>
          </a:p>
          <a:p>
            <a:pPr lvl="0"/>
            <a:r>
              <a:rPr lang="hr-HR" dirty="0"/>
              <a:t>operativno poslovanje poljoprivrednog gospodarstva.</a:t>
            </a:r>
          </a:p>
          <a:p>
            <a:pPr marL="0" indent="0">
              <a:buNone/>
            </a:pPr>
            <a:endParaRPr lang="hr-HR" dirty="0"/>
          </a:p>
          <a:p>
            <a:endParaRPr lang="hr-HR" dirty="0"/>
          </a:p>
        </p:txBody>
      </p:sp>
    </p:spTree>
    <p:extLst>
      <p:ext uri="{BB962C8B-B14F-4D97-AF65-F5344CB8AC3E}">
        <p14:creationId xmlns:p14="http://schemas.microsoft.com/office/powerpoint/2010/main" val="2520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4D36657-9C63-4BE0-A882-F897A8504178}"/>
              </a:ext>
            </a:extLst>
          </p:cNvPr>
          <p:cNvSpPr>
            <a:spLocks noGrp="1"/>
          </p:cNvSpPr>
          <p:nvPr>
            <p:ph type="title"/>
          </p:nvPr>
        </p:nvSpPr>
        <p:spPr/>
        <p:txBody>
          <a:bodyPr/>
          <a:lstStyle/>
          <a:p>
            <a:r>
              <a:rPr lang="hr-HR" dirty="0"/>
              <a:t>VAŽNO</a:t>
            </a:r>
          </a:p>
        </p:txBody>
      </p:sp>
      <p:sp>
        <p:nvSpPr>
          <p:cNvPr id="3" name="Rezervirano mjesto sadržaja 2">
            <a:extLst>
              <a:ext uri="{FF2B5EF4-FFF2-40B4-BE49-F238E27FC236}">
                <a16:creationId xmlns:a16="http://schemas.microsoft.com/office/drawing/2014/main" id="{DB4F61AF-603D-4980-BA0D-A77CB9845756}"/>
              </a:ext>
            </a:extLst>
          </p:cNvPr>
          <p:cNvSpPr>
            <a:spLocks noGrp="1"/>
          </p:cNvSpPr>
          <p:nvPr>
            <p:ph idx="1"/>
          </p:nvPr>
        </p:nvSpPr>
        <p:spPr>
          <a:xfrm>
            <a:off x="677334" y="1278385"/>
            <a:ext cx="8596668" cy="4762978"/>
          </a:xfrm>
        </p:spPr>
        <p:txBody>
          <a:bodyPr>
            <a:normAutofit fontScale="92500" lnSpcReduction="10000"/>
          </a:bodyPr>
          <a:lstStyle/>
          <a:p>
            <a:r>
              <a:rPr lang="hr-HR" dirty="0"/>
              <a:t>Prihvatljive aktivnosti iz točke 8. i 9. (lista prihvatljivih aktivnosti) ne mogu se prikazati kao jedine aktivnosti prikazane u poslovnom planu.</a:t>
            </a:r>
          </a:p>
          <a:p>
            <a:r>
              <a:rPr lang="hr-HR" dirty="0"/>
              <a:t>PDV je prihvatljiv ukoliko nositelj projekta nije u sustavu PDV-a. </a:t>
            </a:r>
          </a:p>
          <a:p>
            <a:r>
              <a:rPr lang="hr-HR" dirty="0"/>
              <a:t>Domaće životinje, višegodišnje bilje, sjemenje i sadni materijal koje se planiraju kupiti s dodijeljenom potporom moraju biti u svrhu poljoprivredne proizvodnje. Prihvatljive aktivnosti se </a:t>
            </a:r>
            <a:r>
              <a:rPr lang="hr-HR" b="1" dirty="0"/>
              <a:t>ne odnose</a:t>
            </a:r>
            <a:r>
              <a:rPr lang="hr-HR" dirty="0"/>
              <a:t> na kupnju jednogodišnjeg bilja i sjemenja, te stočne hrane.</a:t>
            </a:r>
          </a:p>
          <a:p>
            <a:r>
              <a:rPr lang="hr-HR" dirty="0"/>
              <a:t>Prerada proizvoda se definira na način: Prihvatljiva je aktivnost prerade proizvoda iz Priloga 1 Ugovora o funkcioniranju EU (Prilog 2. ovog Natječaja) i to proizvoda iz vlastite proizvodnje i uz uvjet da je i proizvod koji je rezultat prerade iz Dodatka I Ugovora o EU. Prihvatljiva je kupnja i rabljene opreme za preradu proizvoda od fizičkih i pravnih osoba.</a:t>
            </a:r>
          </a:p>
          <a:p>
            <a:r>
              <a:rPr lang="hr-HR" dirty="0"/>
              <a:t>Prihvatljiva aktivnost kupnje poljoprivredne mehanizacije, strojeva i opreme odnosi se i na kupnju rabljene poljoprivredne mehanizacije, strojeva i opreme od fizičkih i pravnih osoba.</a:t>
            </a:r>
          </a:p>
          <a:p>
            <a:r>
              <a:rPr lang="hr-HR" dirty="0"/>
              <a:t>Prihvatljiva aktivnost ne odnosi se na kušaonice vina.</a:t>
            </a:r>
          </a:p>
          <a:p>
            <a:endParaRPr lang="hr-HR" dirty="0"/>
          </a:p>
        </p:txBody>
      </p:sp>
    </p:spTree>
    <p:extLst>
      <p:ext uri="{BB962C8B-B14F-4D97-AF65-F5344CB8AC3E}">
        <p14:creationId xmlns:p14="http://schemas.microsoft.com/office/powerpoint/2010/main" val="416933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9CB1CDD-0794-4682-9971-9571C511D044}"/>
              </a:ext>
            </a:extLst>
          </p:cNvPr>
          <p:cNvSpPr>
            <a:spLocks noGrp="1"/>
          </p:cNvSpPr>
          <p:nvPr>
            <p:ph type="title"/>
          </p:nvPr>
        </p:nvSpPr>
        <p:spPr/>
        <p:txBody>
          <a:bodyPr/>
          <a:lstStyle/>
          <a:p>
            <a:r>
              <a:rPr lang="hr-HR" dirty="0"/>
              <a:t>Neprihvatljivi troškovi</a:t>
            </a:r>
          </a:p>
        </p:txBody>
      </p:sp>
      <p:sp>
        <p:nvSpPr>
          <p:cNvPr id="3" name="Rezervirano mjesto sadržaja 2">
            <a:extLst>
              <a:ext uri="{FF2B5EF4-FFF2-40B4-BE49-F238E27FC236}">
                <a16:creationId xmlns:a16="http://schemas.microsoft.com/office/drawing/2014/main" id="{B268E637-1F42-4F59-B949-2A37B951FEF5}"/>
              </a:ext>
            </a:extLst>
          </p:cNvPr>
          <p:cNvSpPr>
            <a:spLocks noGrp="1"/>
          </p:cNvSpPr>
          <p:nvPr>
            <p:ph idx="1"/>
          </p:nvPr>
        </p:nvSpPr>
        <p:spPr>
          <a:xfrm>
            <a:off x="677334" y="1571348"/>
            <a:ext cx="9434332" cy="4980371"/>
          </a:xfrm>
        </p:spPr>
        <p:txBody>
          <a:bodyPr>
            <a:normAutofit fontScale="77500" lnSpcReduction="20000"/>
          </a:bodyPr>
          <a:lstStyle/>
          <a:p>
            <a:pPr lvl="0"/>
            <a:r>
              <a:rPr lang="hr-HR" dirty="0"/>
              <a:t>Nabava repromaterijala (npr. mineralna gnojiva, zaštitna sredstva, kompost), osim kod podizanja i/ili restrukturiranja postojećih višegodišnjih nasada </a:t>
            </a:r>
          </a:p>
          <a:p>
            <a:pPr lvl="0"/>
            <a:r>
              <a:rPr lang="hr-HR" dirty="0"/>
              <a:t>Nabava gospodarskih vozila </a:t>
            </a:r>
          </a:p>
          <a:p>
            <a:pPr lvl="0"/>
            <a:r>
              <a:rPr lang="hr-HR" dirty="0"/>
              <a:t>Kupovina poljoprivrednih resursa koje su bili predmet izračuna ekonomske veličine poljoprivrednog gospodarstva za koje se podnosi prijava projekta</a:t>
            </a:r>
          </a:p>
          <a:p>
            <a:pPr lvl="0"/>
            <a:r>
              <a:rPr lang="hr-HR" dirty="0"/>
              <a:t>Nabava ambalaže, plastičnih kutija, staklenih boca, etiketa, </a:t>
            </a:r>
            <a:r>
              <a:rPr lang="hr-HR" dirty="0" err="1"/>
              <a:t>micelij</a:t>
            </a:r>
            <a:r>
              <a:rPr lang="hr-HR" dirty="0"/>
              <a:t>, gajbi, posude za voće, odijela, kacige i čizmi</a:t>
            </a:r>
          </a:p>
          <a:p>
            <a:pPr lvl="0"/>
            <a:r>
              <a:rPr lang="hr-HR" dirty="0"/>
              <a:t>Računalni program za vođenje knjigovodstva, trošak legalizacije poljoprivrednog zemljišta, usluge konzultanta s provedbom projekta </a:t>
            </a:r>
          </a:p>
          <a:p>
            <a:pPr lvl="0"/>
            <a:r>
              <a:rPr lang="hr-HR" dirty="0"/>
              <a:t>Vlastiti rad, trošak priključka električne energije, vode i plina, trošak prijevoza kupljene stoke </a:t>
            </a:r>
          </a:p>
          <a:p>
            <a:pPr lvl="0"/>
            <a:r>
              <a:rPr lang="hr-HR" dirty="0"/>
              <a:t>Kupovina od članova obiteljskog poljoprivrednog gospodarstva/vlasnika obrta/vlasnika trgovačkog društva/članova istog kućanstva</a:t>
            </a:r>
          </a:p>
          <a:p>
            <a:pPr lvl="0"/>
            <a:r>
              <a:rPr lang="hr-HR" dirty="0"/>
              <a:t>Kupnja destilerije za proizvodnju eteričnih ulja, ulaganje u opremu za proizvodnju rakije jer navedeni proizvodi nisu sastavni dio Dodatka I Ugovora o EU (izuzev ostalih fermentiranih pića, npr. jabukovača, kruškovača, medovina)</a:t>
            </a:r>
          </a:p>
          <a:p>
            <a:endParaRPr lang="hr-HR" dirty="0"/>
          </a:p>
          <a:p>
            <a:r>
              <a:rPr lang="hr-HR" dirty="0"/>
              <a:t>NAPOMENA:</a:t>
            </a:r>
          </a:p>
          <a:p>
            <a:r>
              <a:rPr lang="hr-HR" dirty="0"/>
              <a:t>Neprihvatljive aktivnosti su navedene kao primjeri i nisu isključive neprihvatljive aktivnosti. Odabrani LAG zadržava pravo tijekom administrativne obrade utvrditi i ostale neprihvatljive aktivnosti koje nisu navedene u točkama 1.- 8. </a:t>
            </a:r>
          </a:p>
        </p:txBody>
      </p:sp>
    </p:spTree>
    <p:extLst>
      <p:ext uri="{BB962C8B-B14F-4D97-AF65-F5344CB8AC3E}">
        <p14:creationId xmlns:p14="http://schemas.microsoft.com/office/powerpoint/2010/main" val="2169453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1FEC764-6BE0-4693-9AC1-D8A33E5B5CC1}"/>
              </a:ext>
            </a:extLst>
          </p:cNvPr>
          <p:cNvSpPr>
            <a:spLocks noGrp="1"/>
          </p:cNvSpPr>
          <p:nvPr>
            <p:ph type="title"/>
          </p:nvPr>
        </p:nvSpPr>
        <p:spPr/>
        <p:txBody>
          <a:bodyPr/>
          <a:lstStyle/>
          <a:p>
            <a:r>
              <a:rPr lang="hr-HR" dirty="0"/>
              <a:t>VAŽNO</a:t>
            </a:r>
          </a:p>
        </p:txBody>
      </p:sp>
      <p:sp>
        <p:nvSpPr>
          <p:cNvPr id="3" name="Rezervirano mjesto sadržaja 2">
            <a:extLst>
              <a:ext uri="{FF2B5EF4-FFF2-40B4-BE49-F238E27FC236}">
                <a16:creationId xmlns:a16="http://schemas.microsoft.com/office/drawing/2014/main" id="{54E547BC-737C-4CF4-AC9A-6184EB08A2F5}"/>
              </a:ext>
            </a:extLst>
          </p:cNvPr>
          <p:cNvSpPr>
            <a:spLocks noGrp="1"/>
          </p:cNvSpPr>
          <p:nvPr>
            <p:ph idx="1"/>
          </p:nvPr>
        </p:nvSpPr>
        <p:spPr>
          <a:xfrm>
            <a:off x="677334" y="2160589"/>
            <a:ext cx="8596668" cy="4337865"/>
          </a:xfrm>
        </p:spPr>
        <p:txBody>
          <a:bodyPr/>
          <a:lstStyle/>
          <a:p>
            <a:r>
              <a:rPr lang="hr-HR" dirty="0"/>
              <a:t>Operativno poslovanje poljoprivrednog gospodarstva odnosi se na dohodak, plaću, doprinose zaposlenih i knjigovodstvene usluge vezano uz poljoprivrednu djelatnost na poljoprivrednom gospodarstvu, izradu projektno-tehničke dokumentacije, geodetskih podloga, elaborata, certifikata te usluge stručnjaka (konzultanta) vezano uz izradu poslovnog plana i podnošenje prijave projekta. Izrada projektno-tehničke dokumentacije, geodetskih podloga, elaborata, certifikata te usluge stručnjaka su prihvatljive i prije podnošenja prijave projekta.</a:t>
            </a:r>
          </a:p>
          <a:p>
            <a:r>
              <a:rPr lang="hr-HR" dirty="0"/>
              <a:t> </a:t>
            </a:r>
            <a:r>
              <a:rPr lang="hr-HR" b="1" dirty="0"/>
              <a:t>Ukupne prihvatljive aktivnosti prikazane u poslovnom planu vezano za operativno poslovanje mogu iznositi najviše 22.700,00 kuna, dok za usluge stručnjaka (konzultanta) vezano uz izradu poslovnog plana i podnošenje prijave projekta mogu iznositi najviše 3.800,00 kuna</a:t>
            </a:r>
            <a:r>
              <a:rPr lang="hr-HR" dirty="0"/>
              <a:t>.  </a:t>
            </a:r>
          </a:p>
          <a:p>
            <a:endParaRPr lang="hr-HR" dirty="0"/>
          </a:p>
        </p:txBody>
      </p:sp>
    </p:spTree>
    <p:extLst>
      <p:ext uri="{BB962C8B-B14F-4D97-AF65-F5344CB8AC3E}">
        <p14:creationId xmlns:p14="http://schemas.microsoft.com/office/powerpoint/2010/main" val="261307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369482-F8A1-4908-8B26-7D1549E7DA99}"/>
              </a:ext>
            </a:extLst>
          </p:cNvPr>
          <p:cNvSpPr>
            <a:spLocks noGrp="1"/>
          </p:cNvSpPr>
          <p:nvPr>
            <p:ph type="title"/>
          </p:nvPr>
        </p:nvSpPr>
        <p:spPr/>
        <p:txBody>
          <a:bodyPr/>
          <a:lstStyle/>
          <a:p>
            <a:r>
              <a:rPr lang="hr-HR" dirty="0"/>
              <a:t>Kriteriji odabira</a:t>
            </a:r>
            <a:br>
              <a:rPr lang="hr-HR" dirty="0"/>
            </a:br>
            <a:endParaRPr lang="hr-HR" dirty="0"/>
          </a:p>
        </p:txBody>
      </p:sp>
      <p:graphicFrame>
        <p:nvGraphicFramePr>
          <p:cNvPr id="4" name="Rezervirano mjesto sadržaja 3">
            <a:extLst>
              <a:ext uri="{FF2B5EF4-FFF2-40B4-BE49-F238E27FC236}">
                <a16:creationId xmlns:a16="http://schemas.microsoft.com/office/drawing/2014/main" id="{DF299CB4-84C0-4CE8-8172-D95B60C97DE7}"/>
              </a:ext>
            </a:extLst>
          </p:cNvPr>
          <p:cNvGraphicFramePr>
            <a:graphicFrameLocks noGrp="1"/>
          </p:cNvGraphicFramePr>
          <p:nvPr>
            <p:ph idx="1"/>
            <p:extLst>
              <p:ext uri="{D42A27DB-BD31-4B8C-83A1-F6EECF244321}">
                <p14:modId xmlns:p14="http://schemas.microsoft.com/office/powerpoint/2010/main" val="4115067342"/>
              </p:ext>
            </p:extLst>
          </p:nvPr>
        </p:nvGraphicFramePr>
        <p:xfrm>
          <a:off x="677335" y="1216241"/>
          <a:ext cx="8596667" cy="5104659"/>
        </p:xfrm>
        <a:graphic>
          <a:graphicData uri="http://schemas.openxmlformats.org/drawingml/2006/table">
            <a:tbl>
              <a:tblPr firstRow="1" firstCol="1" bandRow="1">
                <a:tableStyleId>{F5AB1C69-6EDB-4FF4-983F-18BD219EF322}</a:tableStyleId>
              </a:tblPr>
              <a:tblGrid>
                <a:gridCol w="640347">
                  <a:extLst>
                    <a:ext uri="{9D8B030D-6E8A-4147-A177-3AD203B41FA5}">
                      <a16:colId xmlns:a16="http://schemas.microsoft.com/office/drawing/2014/main" val="149526028"/>
                    </a:ext>
                  </a:extLst>
                </a:gridCol>
                <a:gridCol w="6467512">
                  <a:extLst>
                    <a:ext uri="{9D8B030D-6E8A-4147-A177-3AD203B41FA5}">
                      <a16:colId xmlns:a16="http://schemas.microsoft.com/office/drawing/2014/main" val="1665629428"/>
                    </a:ext>
                  </a:extLst>
                </a:gridCol>
                <a:gridCol w="1488808">
                  <a:extLst>
                    <a:ext uri="{9D8B030D-6E8A-4147-A177-3AD203B41FA5}">
                      <a16:colId xmlns:a16="http://schemas.microsoft.com/office/drawing/2014/main" val="1991145559"/>
                    </a:ext>
                  </a:extLst>
                </a:gridCol>
              </a:tblGrid>
              <a:tr h="242471">
                <a:tc gridSpan="3">
                  <a:txBody>
                    <a:bodyPr/>
                    <a:lstStyle/>
                    <a:p>
                      <a:pPr>
                        <a:lnSpc>
                          <a:spcPct val="107000"/>
                        </a:lnSpc>
                        <a:spcAft>
                          <a:spcPts val="0"/>
                        </a:spcAft>
                      </a:pPr>
                      <a:r>
                        <a:rPr lang="hr-HR" sz="1100">
                          <a:effectLst/>
                        </a:rPr>
                        <a:t>KRITERIJI ODABIRA ZA PROJEKTNE PRIJEDLOGE</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2">
                        <a:lumMod val="60000"/>
                        <a:lumOff val="40000"/>
                      </a:schemeClr>
                    </a:solidFill>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136078593"/>
                  </a:ext>
                </a:extLst>
              </a:tr>
              <a:tr h="254016">
                <a:tc gridSpan="3">
                  <a:txBody>
                    <a:bodyPr/>
                    <a:lstStyle/>
                    <a:p>
                      <a:pPr>
                        <a:lnSpc>
                          <a:spcPct val="107000"/>
                        </a:lnSpc>
                        <a:spcAft>
                          <a:spcPts val="0"/>
                        </a:spcAft>
                      </a:pPr>
                      <a:r>
                        <a:rPr lang="hr-HR" sz="1100" dirty="0">
                          <a:effectLst/>
                        </a:rPr>
                        <a:t>TIP OPERACIJE 1.1.1 Potpora razvoju malih poljoprivrednih gospodarstava</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2">
                        <a:lumMod val="60000"/>
                        <a:lumOff val="40000"/>
                      </a:schemeClr>
                    </a:solidFill>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4082329016"/>
                  </a:ext>
                </a:extLst>
              </a:tr>
              <a:tr h="265563">
                <a:tc gridSpan="2">
                  <a:txBody>
                    <a:bodyPr/>
                    <a:lstStyle/>
                    <a:p>
                      <a:pPr algn="ctr">
                        <a:lnSpc>
                          <a:spcPct val="107000"/>
                        </a:lnSpc>
                        <a:spcAft>
                          <a:spcPts val="0"/>
                        </a:spcAft>
                      </a:pPr>
                      <a:r>
                        <a:rPr lang="hr-HR" sz="1100">
                          <a:effectLst/>
                        </a:rPr>
                        <a:t>KRITERIJ</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2">
                        <a:lumMod val="60000"/>
                        <a:lumOff val="40000"/>
                      </a:schemeClr>
                    </a:solidFill>
                  </a:tcPr>
                </a:tc>
                <a:tc hMerge="1">
                  <a:txBody>
                    <a:bodyPr/>
                    <a:lstStyle/>
                    <a:p>
                      <a:endParaRPr lang="hr-HR"/>
                    </a:p>
                  </a:txBody>
                  <a:tcPr/>
                </a:tc>
                <a:tc>
                  <a:txBody>
                    <a:bodyPr/>
                    <a:lstStyle/>
                    <a:p>
                      <a:pPr algn="ctr">
                        <a:lnSpc>
                          <a:spcPct val="107000"/>
                        </a:lnSpc>
                        <a:spcAft>
                          <a:spcPts val="0"/>
                        </a:spcAft>
                      </a:pPr>
                      <a:r>
                        <a:rPr lang="hr-HR" sz="1100" dirty="0">
                          <a:solidFill>
                            <a:schemeClr val="bg1"/>
                          </a:solidFill>
                          <a:effectLst/>
                        </a:rPr>
                        <a:t>Bodovi</a:t>
                      </a:r>
                      <a:endParaRPr lang="hr-H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2">
                        <a:lumMod val="60000"/>
                        <a:lumOff val="40000"/>
                      </a:schemeClr>
                    </a:solidFill>
                  </a:tcPr>
                </a:tc>
                <a:extLst>
                  <a:ext uri="{0D108BD9-81ED-4DB2-BD59-A6C34878D82A}">
                    <a16:rowId xmlns:a16="http://schemas.microsoft.com/office/drawing/2014/main" val="3204789617"/>
                  </a:ext>
                </a:extLst>
              </a:tr>
              <a:tr h="254016">
                <a:tc>
                  <a:txBody>
                    <a:bodyPr/>
                    <a:lstStyle/>
                    <a:p>
                      <a:pPr algn="r">
                        <a:lnSpc>
                          <a:spcPct val="107000"/>
                        </a:lnSpc>
                        <a:spcAft>
                          <a:spcPts val="0"/>
                        </a:spcAft>
                      </a:pPr>
                      <a:r>
                        <a:rPr lang="hr-HR" sz="1100">
                          <a:effectLst/>
                        </a:rPr>
                        <a:t>1</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nSpc>
                          <a:spcPct val="107000"/>
                        </a:lnSpc>
                        <a:spcAft>
                          <a:spcPts val="0"/>
                        </a:spcAft>
                      </a:pPr>
                      <a:r>
                        <a:rPr lang="hr-HR" sz="1100" dirty="0">
                          <a:solidFill>
                            <a:schemeClr val="bg1"/>
                          </a:solidFill>
                          <a:effectLst/>
                        </a:rPr>
                        <a:t>Ekonomska veličina poljoprivrednog gospodarstva – nositelja projekta </a:t>
                      </a:r>
                      <a:endParaRPr lang="hr-HR"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4">
                        <a:lumMod val="60000"/>
                        <a:lumOff val="40000"/>
                      </a:schemeClr>
                    </a:solidFill>
                  </a:tcPr>
                </a:tc>
                <a:tc>
                  <a:txBody>
                    <a:bodyPr/>
                    <a:lstStyle/>
                    <a:p>
                      <a:pPr algn="ctr">
                        <a:lnSpc>
                          <a:spcPct val="107000"/>
                        </a:lnSpc>
                        <a:spcAft>
                          <a:spcPts val="0"/>
                        </a:spcAft>
                      </a:pPr>
                      <a:r>
                        <a:rPr lang="hr-HR" sz="1100" dirty="0" err="1">
                          <a:solidFill>
                            <a:schemeClr val="bg1"/>
                          </a:solidFill>
                          <a:effectLst/>
                        </a:rPr>
                        <a:t>max</a:t>
                      </a:r>
                      <a:r>
                        <a:rPr lang="hr-HR" sz="1100" dirty="0">
                          <a:solidFill>
                            <a:schemeClr val="bg1"/>
                          </a:solidFill>
                          <a:effectLst/>
                        </a:rPr>
                        <a:t>. 10</a:t>
                      </a:r>
                      <a:endParaRPr lang="hr-H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4">
                        <a:lumMod val="60000"/>
                        <a:lumOff val="40000"/>
                      </a:schemeClr>
                    </a:solidFill>
                  </a:tcPr>
                </a:tc>
                <a:extLst>
                  <a:ext uri="{0D108BD9-81ED-4DB2-BD59-A6C34878D82A}">
                    <a16:rowId xmlns:a16="http://schemas.microsoft.com/office/drawing/2014/main" val="4133413724"/>
                  </a:ext>
                </a:extLst>
              </a:tr>
              <a:tr h="254016">
                <a:tc>
                  <a:txBody>
                    <a:bodyPr/>
                    <a:lstStyle/>
                    <a:p>
                      <a:pPr>
                        <a:lnSpc>
                          <a:spcPct val="107000"/>
                        </a:lnSpc>
                        <a:spcAft>
                          <a:spcPts val="0"/>
                        </a:spcAft>
                      </a:pPr>
                      <a:r>
                        <a:rPr lang="hr-HR" sz="1100">
                          <a:effectLst/>
                        </a:rPr>
                        <a:t> </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nSpc>
                          <a:spcPct val="107000"/>
                        </a:lnSpc>
                        <a:spcAft>
                          <a:spcPts val="0"/>
                        </a:spcAft>
                      </a:pPr>
                      <a:r>
                        <a:rPr lang="hr-HR" sz="1100" dirty="0">
                          <a:effectLst/>
                        </a:rPr>
                        <a:t>2.000 € - 3.999 €</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gn="ctr">
                        <a:lnSpc>
                          <a:spcPct val="107000"/>
                        </a:lnSpc>
                        <a:spcAft>
                          <a:spcPts val="0"/>
                        </a:spcAft>
                      </a:pPr>
                      <a:r>
                        <a:rPr lang="hr-HR" sz="1100" dirty="0">
                          <a:effectLst/>
                        </a:rPr>
                        <a:t>10</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extLst>
                  <a:ext uri="{0D108BD9-81ED-4DB2-BD59-A6C34878D82A}">
                    <a16:rowId xmlns:a16="http://schemas.microsoft.com/office/drawing/2014/main" val="4107747690"/>
                  </a:ext>
                </a:extLst>
              </a:tr>
              <a:tr h="254016">
                <a:tc>
                  <a:txBody>
                    <a:bodyPr/>
                    <a:lstStyle/>
                    <a:p>
                      <a:pPr>
                        <a:lnSpc>
                          <a:spcPct val="107000"/>
                        </a:lnSpc>
                        <a:spcAft>
                          <a:spcPts val="0"/>
                        </a:spcAft>
                      </a:pPr>
                      <a:r>
                        <a:rPr lang="hr-HR" sz="1100">
                          <a:effectLst/>
                        </a:rPr>
                        <a:t> </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nSpc>
                          <a:spcPct val="107000"/>
                        </a:lnSpc>
                        <a:spcAft>
                          <a:spcPts val="0"/>
                        </a:spcAft>
                      </a:pPr>
                      <a:r>
                        <a:rPr lang="hr-HR" sz="1100" dirty="0">
                          <a:effectLst/>
                        </a:rPr>
                        <a:t>4.000 € - 7.999 €</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gn="ctr">
                        <a:lnSpc>
                          <a:spcPct val="107000"/>
                        </a:lnSpc>
                        <a:spcAft>
                          <a:spcPts val="0"/>
                        </a:spcAft>
                      </a:pPr>
                      <a:r>
                        <a:rPr lang="hr-HR" sz="1100" dirty="0">
                          <a:effectLst/>
                        </a:rPr>
                        <a:t>7</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extLst>
                  <a:ext uri="{0D108BD9-81ED-4DB2-BD59-A6C34878D82A}">
                    <a16:rowId xmlns:a16="http://schemas.microsoft.com/office/drawing/2014/main" val="4251738140"/>
                  </a:ext>
                </a:extLst>
              </a:tr>
              <a:tr h="496488">
                <a:tc>
                  <a:txBody>
                    <a:bodyPr/>
                    <a:lstStyle/>
                    <a:p>
                      <a:pPr algn="r">
                        <a:lnSpc>
                          <a:spcPct val="107000"/>
                        </a:lnSpc>
                        <a:spcAft>
                          <a:spcPts val="0"/>
                        </a:spcAft>
                      </a:pPr>
                      <a:r>
                        <a:rPr lang="hr-HR" sz="1100">
                          <a:effectLst/>
                        </a:rPr>
                        <a:t>2</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nSpc>
                          <a:spcPct val="107000"/>
                        </a:lnSpc>
                        <a:spcAft>
                          <a:spcPts val="0"/>
                        </a:spcAft>
                      </a:pPr>
                      <a:r>
                        <a:rPr lang="hr-HR" sz="1100" dirty="0">
                          <a:solidFill>
                            <a:schemeClr val="bg1"/>
                          </a:solidFill>
                          <a:effectLst/>
                        </a:rPr>
                        <a:t>Stručna sprema i radno iskustvo nositelja poljoprivrednog gospodarstva ili člana obiteljskog poljoprivrednog gospodarstva</a:t>
                      </a:r>
                      <a:endParaRPr lang="hr-HR"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4">
                        <a:lumMod val="60000"/>
                        <a:lumOff val="40000"/>
                      </a:schemeClr>
                    </a:solidFill>
                  </a:tcPr>
                </a:tc>
                <a:tc>
                  <a:txBody>
                    <a:bodyPr/>
                    <a:lstStyle/>
                    <a:p>
                      <a:pPr algn="ctr">
                        <a:lnSpc>
                          <a:spcPct val="107000"/>
                        </a:lnSpc>
                        <a:spcAft>
                          <a:spcPts val="0"/>
                        </a:spcAft>
                      </a:pPr>
                      <a:r>
                        <a:rPr lang="hr-HR" sz="1100" dirty="0" err="1">
                          <a:solidFill>
                            <a:schemeClr val="bg1"/>
                          </a:solidFill>
                          <a:effectLst/>
                        </a:rPr>
                        <a:t>max</a:t>
                      </a:r>
                      <a:r>
                        <a:rPr lang="hr-HR" sz="1100" dirty="0">
                          <a:solidFill>
                            <a:schemeClr val="bg1"/>
                          </a:solidFill>
                          <a:effectLst/>
                        </a:rPr>
                        <a:t>. 15</a:t>
                      </a:r>
                      <a:endParaRPr lang="hr-H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4">
                        <a:lumMod val="60000"/>
                        <a:lumOff val="40000"/>
                      </a:schemeClr>
                    </a:solidFill>
                  </a:tcPr>
                </a:tc>
                <a:extLst>
                  <a:ext uri="{0D108BD9-81ED-4DB2-BD59-A6C34878D82A}">
                    <a16:rowId xmlns:a16="http://schemas.microsoft.com/office/drawing/2014/main" val="564560643"/>
                  </a:ext>
                </a:extLst>
              </a:tr>
              <a:tr h="1186182">
                <a:tc>
                  <a:txBody>
                    <a:bodyPr/>
                    <a:lstStyle/>
                    <a:p>
                      <a:pPr>
                        <a:lnSpc>
                          <a:spcPct val="107000"/>
                        </a:lnSpc>
                        <a:spcAft>
                          <a:spcPts val="0"/>
                        </a:spcAft>
                      </a:pPr>
                      <a:r>
                        <a:rPr lang="hr-HR" sz="1100">
                          <a:effectLst/>
                        </a:rPr>
                        <a:t> </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gn="just">
                        <a:lnSpc>
                          <a:spcPct val="107000"/>
                        </a:lnSpc>
                        <a:spcAft>
                          <a:spcPts val="0"/>
                        </a:spcAft>
                      </a:pPr>
                      <a:r>
                        <a:rPr lang="hr-HR" sz="1100">
                          <a:effectLst/>
                        </a:rPr>
                        <a:t>Nositelj poljoprivrednog gospodarstva ili član obiteljskog poljoprivrednog gospodarstva ima završen diplomski ili preddiplomski studij poljoprivrednog, prehrambenog ili veterinarskog usmjerenja ili 5 godina radnog iskustva na poljoprivrednom gospodarstvu i ovjeren završetak stručnog tečaja poljoprivrednog, prehrambenog ili veterinarskog usmjerenja</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gn="ctr">
                        <a:lnSpc>
                          <a:spcPct val="107000"/>
                        </a:lnSpc>
                        <a:spcAft>
                          <a:spcPts val="0"/>
                        </a:spcAft>
                      </a:pPr>
                      <a:r>
                        <a:rPr lang="hr-HR" sz="1100" dirty="0">
                          <a:effectLst/>
                        </a:rPr>
                        <a:t>15</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extLst>
                  <a:ext uri="{0D108BD9-81ED-4DB2-BD59-A6C34878D82A}">
                    <a16:rowId xmlns:a16="http://schemas.microsoft.com/office/drawing/2014/main" val="1409879675"/>
                  </a:ext>
                </a:extLst>
              </a:tr>
              <a:tr h="1186182">
                <a:tc>
                  <a:txBody>
                    <a:bodyPr/>
                    <a:lstStyle/>
                    <a:p>
                      <a:pPr>
                        <a:lnSpc>
                          <a:spcPct val="107000"/>
                        </a:lnSpc>
                        <a:spcAft>
                          <a:spcPts val="0"/>
                        </a:spcAft>
                      </a:pPr>
                      <a:r>
                        <a:rPr lang="hr-HR" sz="1100">
                          <a:effectLst/>
                        </a:rPr>
                        <a:t> </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gn="just">
                        <a:lnSpc>
                          <a:spcPct val="107000"/>
                        </a:lnSpc>
                        <a:spcAft>
                          <a:spcPts val="0"/>
                        </a:spcAft>
                      </a:pPr>
                      <a:r>
                        <a:rPr lang="hr-HR" sz="1100" dirty="0">
                          <a:effectLst/>
                        </a:rPr>
                        <a:t>Nositelj poljoprivrednog gospodarstva ili član obiteljskog poljoprivrednog gospodarstva ima završenu srednju školu poljoprivrednog, prehrambenog ili veterinarskog usmjerenja ili 3 godina radnog iskustva na poljoprivrednom gospodarstvu i ovjeren završetak stručnog tečaja poljoprivrednog, prehrambenog ili veterinarskog usmjerenja</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gn="ctr">
                        <a:lnSpc>
                          <a:spcPct val="107000"/>
                        </a:lnSpc>
                        <a:spcAft>
                          <a:spcPts val="0"/>
                        </a:spcAft>
                      </a:pPr>
                      <a:r>
                        <a:rPr lang="hr-HR" sz="1100">
                          <a:effectLst/>
                        </a:rPr>
                        <a:t>10</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extLst>
                  <a:ext uri="{0D108BD9-81ED-4DB2-BD59-A6C34878D82A}">
                    <a16:rowId xmlns:a16="http://schemas.microsoft.com/office/drawing/2014/main" val="1340156161"/>
                  </a:ext>
                </a:extLst>
              </a:tr>
              <a:tr h="711709">
                <a:tc>
                  <a:txBody>
                    <a:bodyPr/>
                    <a:lstStyle/>
                    <a:p>
                      <a:pPr>
                        <a:lnSpc>
                          <a:spcPct val="107000"/>
                        </a:lnSpc>
                        <a:spcAft>
                          <a:spcPts val="0"/>
                        </a:spcAft>
                      </a:pPr>
                      <a:r>
                        <a:rPr lang="hr-HR" sz="1100">
                          <a:effectLst/>
                        </a:rPr>
                        <a:t> </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gn="just">
                        <a:lnSpc>
                          <a:spcPct val="107000"/>
                        </a:lnSpc>
                        <a:spcAft>
                          <a:spcPts val="0"/>
                        </a:spcAft>
                      </a:pPr>
                      <a:r>
                        <a:rPr lang="hr-HR" sz="1100">
                          <a:effectLst/>
                        </a:rPr>
                        <a:t>Nositelj poljoprivrednog gospodarstva ili član obiteljskog poljoprivrednog gospodarstva ima 2 godine radnog iskustva ili ovjeren završetak stručnog tečaja poljoprivrednog, prehrambenog ili veterinarskog usmjerenja</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tc>
                  <a:txBody>
                    <a:bodyPr/>
                    <a:lstStyle/>
                    <a:p>
                      <a:pPr algn="ctr">
                        <a:lnSpc>
                          <a:spcPct val="107000"/>
                        </a:lnSpc>
                        <a:spcAft>
                          <a:spcPts val="0"/>
                        </a:spcAft>
                      </a:pPr>
                      <a:r>
                        <a:rPr lang="hr-HR" sz="1100" dirty="0">
                          <a:effectLst/>
                        </a:rPr>
                        <a:t>5</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tc>
                <a:extLst>
                  <a:ext uri="{0D108BD9-81ED-4DB2-BD59-A6C34878D82A}">
                    <a16:rowId xmlns:a16="http://schemas.microsoft.com/office/drawing/2014/main" val="4003375952"/>
                  </a:ext>
                </a:extLst>
              </a:tr>
            </a:tbl>
          </a:graphicData>
        </a:graphic>
      </p:graphicFrame>
      <p:sp>
        <p:nvSpPr>
          <p:cNvPr id="5" name="Rectangle 1">
            <a:extLst>
              <a:ext uri="{FF2B5EF4-FFF2-40B4-BE49-F238E27FC236}">
                <a16:creationId xmlns:a16="http://schemas.microsoft.com/office/drawing/2014/main" id="{A1785C97-F06D-455B-B2D3-D9EEF83CF8E5}"/>
              </a:ext>
            </a:extLst>
          </p:cNvPr>
          <p:cNvSpPr>
            <a:spLocks noChangeArrowheads="1"/>
          </p:cNvSpPr>
          <p:nvPr/>
        </p:nvSpPr>
        <p:spPr bwMode="auto">
          <a:xfrm>
            <a:off x="-2241428" y="0"/>
            <a:ext cx="1667349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spTree>
    <p:extLst>
      <p:ext uri="{BB962C8B-B14F-4D97-AF65-F5344CB8AC3E}">
        <p14:creationId xmlns:p14="http://schemas.microsoft.com/office/powerpoint/2010/main" val="36529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06F8FF2-AE10-4C46-8DB6-E874725CDF83}"/>
              </a:ext>
            </a:extLst>
          </p:cNvPr>
          <p:cNvSpPr>
            <a:spLocks noGrp="1"/>
          </p:cNvSpPr>
          <p:nvPr>
            <p:ph type="title"/>
          </p:nvPr>
        </p:nvSpPr>
        <p:spPr/>
        <p:txBody>
          <a:bodyPr/>
          <a:lstStyle/>
          <a:p>
            <a:endParaRPr lang="hr-HR"/>
          </a:p>
        </p:txBody>
      </p:sp>
      <p:graphicFrame>
        <p:nvGraphicFramePr>
          <p:cNvPr id="4" name="Rezervirano mjesto sadržaja 3">
            <a:extLst>
              <a:ext uri="{FF2B5EF4-FFF2-40B4-BE49-F238E27FC236}">
                <a16:creationId xmlns:a16="http://schemas.microsoft.com/office/drawing/2014/main" id="{8FC9CD75-EDAE-46B7-BD8D-E69B5CBE1377}"/>
              </a:ext>
            </a:extLst>
          </p:cNvPr>
          <p:cNvGraphicFramePr>
            <a:graphicFrameLocks noGrp="1"/>
          </p:cNvGraphicFramePr>
          <p:nvPr>
            <p:ph idx="1"/>
            <p:extLst>
              <p:ext uri="{D42A27DB-BD31-4B8C-83A1-F6EECF244321}">
                <p14:modId xmlns:p14="http://schemas.microsoft.com/office/powerpoint/2010/main" val="4039396900"/>
              </p:ext>
            </p:extLst>
          </p:nvPr>
        </p:nvGraphicFramePr>
        <p:xfrm>
          <a:off x="677334" y="997084"/>
          <a:ext cx="8658254" cy="5022371"/>
        </p:xfrm>
        <a:graphic>
          <a:graphicData uri="http://schemas.openxmlformats.org/drawingml/2006/table">
            <a:tbl>
              <a:tblPr firstRow="1" firstCol="1" bandRow="1">
                <a:tableStyleId>{F5AB1C69-6EDB-4FF4-983F-18BD219EF322}</a:tableStyleId>
              </a:tblPr>
              <a:tblGrid>
                <a:gridCol w="644935">
                  <a:extLst>
                    <a:ext uri="{9D8B030D-6E8A-4147-A177-3AD203B41FA5}">
                      <a16:colId xmlns:a16="http://schemas.microsoft.com/office/drawing/2014/main" val="1600071999"/>
                    </a:ext>
                  </a:extLst>
                </a:gridCol>
                <a:gridCol w="6513845">
                  <a:extLst>
                    <a:ext uri="{9D8B030D-6E8A-4147-A177-3AD203B41FA5}">
                      <a16:colId xmlns:a16="http://schemas.microsoft.com/office/drawing/2014/main" val="4185731002"/>
                    </a:ext>
                  </a:extLst>
                </a:gridCol>
                <a:gridCol w="1499474">
                  <a:extLst>
                    <a:ext uri="{9D8B030D-6E8A-4147-A177-3AD203B41FA5}">
                      <a16:colId xmlns:a16="http://schemas.microsoft.com/office/drawing/2014/main" val="833729498"/>
                    </a:ext>
                  </a:extLst>
                </a:gridCol>
              </a:tblGrid>
              <a:tr h="318421">
                <a:tc>
                  <a:txBody>
                    <a:bodyPr/>
                    <a:lstStyle/>
                    <a:p>
                      <a:pPr algn="r">
                        <a:lnSpc>
                          <a:spcPct val="107000"/>
                        </a:lnSpc>
                        <a:spcAft>
                          <a:spcPts val="0"/>
                        </a:spcAft>
                      </a:pPr>
                      <a:r>
                        <a:rPr lang="hr-HR" sz="1200" dirty="0">
                          <a:effectLst/>
                        </a:rPr>
                        <a:t>3</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effectLst/>
                        </a:rPr>
                        <a:t>Nositelj projekta je</a:t>
                      </a:r>
                      <a:endParaRPr lang="hr-H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hr-HR" sz="1200" dirty="0" err="1">
                          <a:effectLst/>
                        </a:rPr>
                        <a:t>max</a:t>
                      </a:r>
                      <a:r>
                        <a:rPr lang="hr-HR" sz="1200" dirty="0">
                          <a:effectLst/>
                        </a:rPr>
                        <a:t>. 10</a:t>
                      </a:r>
                      <a:endParaRPr lang="hr-H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7058865"/>
                  </a:ext>
                </a:extLst>
              </a:tr>
              <a:tr h="318421">
                <a:tc>
                  <a:txBody>
                    <a:bodyPr/>
                    <a:lstStyle/>
                    <a:p>
                      <a:pPr>
                        <a:lnSpc>
                          <a:spcPct val="107000"/>
                        </a:lnSpc>
                        <a:spcAft>
                          <a:spcPts val="0"/>
                        </a:spcAft>
                      </a:pPr>
                      <a:r>
                        <a:rPr lang="hr-HR"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effectLst/>
                        </a:rPr>
                        <a:t>osoba mlađa od 35 godina</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hr-HR" sz="1200">
                          <a:effectLst/>
                        </a:rPr>
                        <a:t>10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6132502"/>
                  </a:ext>
                </a:extLst>
              </a:tr>
              <a:tr h="318421">
                <a:tc>
                  <a:txBody>
                    <a:bodyPr/>
                    <a:lstStyle/>
                    <a:p>
                      <a:pPr>
                        <a:lnSpc>
                          <a:spcPct val="107000"/>
                        </a:lnSpc>
                        <a:spcAft>
                          <a:spcPts val="0"/>
                        </a:spcAft>
                      </a:pPr>
                      <a:r>
                        <a:rPr lang="hr-HR"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effectLst/>
                        </a:rPr>
                        <a:t>osoba od 36 do 50 godina</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hr-HR" sz="1200">
                          <a:effectLst/>
                        </a:rPr>
                        <a:t>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1770862"/>
                  </a:ext>
                </a:extLst>
              </a:tr>
              <a:tr h="318421">
                <a:tc>
                  <a:txBody>
                    <a:bodyPr/>
                    <a:lstStyle/>
                    <a:p>
                      <a:pPr>
                        <a:lnSpc>
                          <a:spcPct val="107000"/>
                        </a:lnSpc>
                        <a:spcAft>
                          <a:spcPts val="0"/>
                        </a:spcAft>
                      </a:pPr>
                      <a:r>
                        <a:rPr lang="hr-HR"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effectLst/>
                        </a:rPr>
                        <a:t>osoba starija od 51 godinu</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hr-HR" sz="1200">
                          <a:effectLst/>
                        </a:rPr>
                        <a:t>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7116344"/>
                  </a:ext>
                </a:extLst>
              </a:tr>
              <a:tr h="318421">
                <a:tc>
                  <a:txBody>
                    <a:bodyPr/>
                    <a:lstStyle/>
                    <a:p>
                      <a:pPr algn="r">
                        <a:lnSpc>
                          <a:spcPct val="107000"/>
                        </a:lnSpc>
                        <a:spcAft>
                          <a:spcPts val="0"/>
                        </a:spcAft>
                      </a:pPr>
                      <a:r>
                        <a:rPr lang="hr-HR" sz="1200">
                          <a:effectLst/>
                        </a:rPr>
                        <a:t>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solidFill>
                            <a:schemeClr val="bg1"/>
                          </a:solidFill>
                          <a:effectLst/>
                        </a:rPr>
                        <a:t>Aktivnosti iz poslovnog plana odnose se na ekološku poljoprivredu</a:t>
                      </a:r>
                      <a:endParaRPr lang="hr-H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60000"/>
                        <a:lumOff val="40000"/>
                      </a:schemeClr>
                    </a:solidFill>
                  </a:tcPr>
                </a:tc>
                <a:tc>
                  <a:txBody>
                    <a:bodyPr/>
                    <a:lstStyle/>
                    <a:p>
                      <a:pPr algn="ctr">
                        <a:lnSpc>
                          <a:spcPct val="107000"/>
                        </a:lnSpc>
                        <a:spcAft>
                          <a:spcPts val="0"/>
                        </a:spcAft>
                      </a:pPr>
                      <a:r>
                        <a:rPr lang="hr-HR" sz="1200" dirty="0">
                          <a:solidFill>
                            <a:schemeClr val="bg1"/>
                          </a:solidFill>
                          <a:effectLst/>
                        </a:rPr>
                        <a:t>5</a:t>
                      </a:r>
                      <a:endParaRPr lang="hr-H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60000"/>
                        <a:lumOff val="40000"/>
                      </a:schemeClr>
                    </a:solidFill>
                  </a:tcPr>
                </a:tc>
                <a:extLst>
                  <a:ext uri="{0D108BD9-81ED-4DB2-BD59-A6C34878D82A}">
                    <a16:rowId xmlns:a16="http://schemas.microsoft.com/office/drawing/2014/main" val="1481412401"/>
                  </a:ext>
                </a:extLst>
              </a:tr>
              <a:tr h="318421">
                <a:tc>
                  <a:txBody>
                    <a:bodyPr/>
                    <a:lstStyle/>
                    <a:p>
                      <a:pPr algn="r">
                        <a:lnSpc>
                          <a:spcPct val="107000"/>
                        </a:lnSpc>
                        <a:spcAft>
                          <a:spcPts val="0"/>
                        </a:spcAft>
                      </a:pPr>
                      <a:r>
                        <a:rPr lang="hr-HR" sz="1200">
                          <a:effectLst/>
                        </a:rPr>
                        <a:t>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solidFill>
                            <a:schemeClr val="bg1"/>
                          </a:solidFill>
                          <a:effectLst/>
                        </a:rPr>
                        <a:t>Klasifikacija naselja</a:t>
                      </a:r>
                      <a:endParaRPr lang="hr-H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4">
                        <a:lumMod val="60000"/>
                        <a:lumOff val="40000"/>
                      </a:schemeClr>
                    </a:solidFill>
                  </a:tcPr>
                </a:tc>
                <a:tc>
                  <a:txBody>
                    <a:bodyPr/>
                    <a:lstStyle/>
                    <a:p>
                      <a:pPr algn="ctr">
                        <a:lnSpc>
                          <a:spcPct val="107000"/>
                        </a:lnSpc>
                        <a:spcAft>
                          <a:spcPts val="0"/>
                        </a:spcAft>
                      </a:pPr>
                      <a:r>
                        <a:rPr lang="hr-HR" sz="1200" dirty="0" err="1">
                          <a:solidFill>
                            <a:schemeClr val="bg1"/>
                          </a:solidFill>
                          <a:effectLst/>
                        </a:rPr>
                        <a:t>max</a:t>
                      </a:r>
                      <a:r>
                        <a:rPr lang="hr-HR" sz="1200" dirty="0">
                          <a:solidFill>
                            <a:schemeClr val="bg1"/>
                          </a:solidFill>
                          <a:effectLst/>
                        </a:rPr>
                        <a:t>. 8</a:t>
                      </a:r>
                      <a:endParaRPr lang="hr-H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60000"/>
                        <a:lumOff val="40000"/>
                      </a:schemeClr>
                    </a:solidFill>
                  </a:tcPr>
                </a:tc>
                <a:extLst>
                  <a:ext uri="{0D108BD9-81ED-4DB2-BD59-A6C34878D82A}">
                    <a16:rowId xmlns:a16="http://schemas.microsoft.com/office/drawing/2014/main" val="2009312780"/>
                  </a:ext>
                </a:extLst>
              </a:tr>
              <a:tr h="622369">
                <a:tc>
                  <a:txBody>
                    <a:bodyPr/>
                    <a:lstStyle/>
                    <a:p>
                      <a:pPr>
                        <a:lnSpc>
                          <a:spcPct val="107000"/>
                        </a:lnSpc>
                        <a:spcAft>
                          <a:spcPts val="0"/>
                        </a:spcAft>
                      </a:pPr>
                      <a:r>
                        <a:rPr lang="hr-HR"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effectLst/>
                        </a:rPr>
                        <a:t>Aktivnosti se provode na području koje se nalazi na području I. skupina naselja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hr-HR" sz="1200">
                          <a:effectLst/>
                        </a:rPr>
                        <a:t>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5550576"/>
                  </a:ext>
                </a:extLst>
              </a:tr>
              <a:tr h="622369">
                <a:tc>
                  <a:txBody>
                    <a:bodyPr/>
                    <a:lstStyle/>
                    <a:p>
                      <a:pPr>
                        <a:lnSpc>
                          <a:spcPct val="107000"/>
                        </a:lnSpc>
                        <a:spcAft>
                          <a:spcPts val="0"/>
                        </a:spcAft>
                      </a:pPr>
                      <a:r>
                        <a:rPr lang="hr-HR"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effectLst/>
                        </a:rPr>
                        <a:t>Aktivnosti se provode na području koje se nalazi na području II. skupina naselja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hr-HR" sz="1200">
                          <a:effectLst/>
                        </a:rPr>
                        <a:t>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3654102"/>
                  </a:ext>
                </a:extLst>
              </a:tr>
              <a:tr h="622369">
                <a:tc>
                  <a:txBody>
                    <a:bodyPr/>
                    <a:lstStyle/>
                    <a:p>
                      <a:pPr>
                        <a:lnSpc>
                          <a:spcPct val="107000"/>
                        </a:lnSpc>
                        <a:spcAft>
                          <a:spcPts val="0"/>
                        </a:spcAft>
                      </a:pPr>
                      <a:r>
                        <a:rPr lang="hr-HR"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dirty="0">
                          <a:effectLst/>
                        </a:rPr>
                        <a:t>Aktivnosti se provode na području koje se nalazi na području III. skupina naselja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hr-HR" sz="1200">
                          <a:effectLst/>
                        </a:rPr>
                        <a:t>6</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4535124"/>
                  </a:ext>
                </a:extLst>
              </a:tr>
              <a:tr h="622369">
                <a:tc>
                  <a:txBody>
                    <a:bodyPr/>
                    <a:lstStyle/>
                    <a:p>
                      <a:pPr>
                        <a:lnSpc>
                          <a:spcPct val="107000"/>
                        </a:lnSpc>
                        <a:spcAft>
                          <a:spcPts val="0"/>
                        </a:spcAft>
                      </a:pPr>
                      <a:r>
                        <a:rPr lang="hr-HR"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hr-HR" sz="1200">
                          <a:effectLst/>
                        </a:rPr>
                        <a:t>Aktivnosti se provode na području koje se nalazi na području IV. skupina naselja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hr-HR" sz="1200">
                          <a:effectLst/>
                        </a:rPr>
                        <a:t>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211479"/>
                  </a:ext>
                </a:extLst>
              </a:tr>
              <a:tr h="318421">
                <a:tc gridSpan="2">
                  <a:txBody>
                    <a:bodyPr/>
                    <a:lstStyle/>
                    <a:p>
                      <a:pPr>
                        <a:lnSpc>
                          <a:spcPct val="107000"/>
                        </a:lnSpc>
                        <a:spcAft>
                          <a:spcPts val="0"/>
                        </a:spcAft>
                      </a:pPr>
                      <a:r>
                        <a:rPr lang="hr-HR" sz="1200">
                          <a:effectLst/>
                        </a:rPr>
                        <a:t>MAKSIMALNI BROJ BODOVA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a:txBody>
                    <a:bodyPr/>
                    <a:lstStyle/>
                    <a:p>
                      <a:pPr algn="ctr">
                        <a:lnSpc>
                          <a:spcPct val="107000"/>
                        </a:lnSpc>
                        <a:spcAft>
                          <a:spcPts val="0"/>
                        </a:spcAft>
                      </a:pPr>
                      <a:r>
                        <a:rPr lang="hr-HR" sz="1200" dirty="0">
                          <a:solidFill>
                            <a:schemeClr val="bg1"/>
                          </a:solidFill>
                          <a:effectLst/>
                        </a:rPr>
                        <a:t>48</a:t>
                      </a:r>
                      <a:endParaRPr lang="hr-H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60000"/>
                        <a:lumOff val="40000"/>
                      </a:schemeClr>
                    </a:solidFill>
                  </a:tcPr>
                </a:tc>
                <a:extLst>
                  <a:ext uri="{0D108BD9-81ED-4DB2-BD59-A6C34878D82A}">
                    <a16:rowId xmlns:a16="http://schemas.microsoft.com/office/drawing/2014/main" val="2924870188"/>
                  </a:ext>
                </a:extLst>
              </a:tr>
              <a:tr h="303948">
                <a:tc gridSpan="2">
                  <a:txBody>
                    <a:bodyPr/>
                    <a:lstStyle/>
                    <a:p>
                      <a:pPr>
                        <a:lnSpc>
                          <a:spcPct val="107000"/>
                        </a:lnSpc>
                        <a:spcAft>
                          <a:spcPts val="0"/>
                        </a:spcAft>
                      </a:pPr>
                      <a:r>
                        <a:rPr lang="hr-HR" sz="1200">
                          <a:effectLst/>
                        </a:rPr>
                        <a:t>PRAG PROLAZNOSTI</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a:txBody>
                    <a:bodyPr/>
                    <a:lstStyle/>
                    <a:p>
                      <a:pPr algn="ctr">
                        <a:lnSpc>
                          <a:spcPct val="107000"/>
                        </a:lnSpc>
                        <a:spcAft>
                          <a:spcPts val="0"/>
                        </a:spcAft>
                      </a:pPr>
                      <a:r>
                        <a:rPr lang="hr-HR" sz="1200" dirty="0">
                          <a:solidFill>
                            <a:schemeClr val="bg1"/>
                          </a:solidFill>
                          <a:effectLst/>
                        </a:rPr>
                        <a:t>24</a:t>
                      </a:r>
                      <a:endParaRPr lang="hr-H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60000"/>
                        <a:lumOff val="40000"/>
                      </a:schemeClr>
                    </a:solidFill>
                  </a:tcPr>
                </a:tc>
                <a:extLst>
                  <a:ext uri="{0D108BD9-81ED-4DB2-BD59-A6C34878D82A}">
                    <a16:rowId xmlns:a16="http://schemas.microsoft.com/office/drawing/2014/main" val="207169973"/>
                  </a:ext>
                </a:extLst>
              </a:tr>
            </a:tbl>
          </a:graphicData>
        </a:graphic>
      </p:graphicFrame>
      <p:graphicFrame>
        <p:nvGraphicFramePr>
          <p:cNvPr id="3" name="Tablica 2">
            <a:extLst>
              <a:ext uri="{FF2B5EF4-FFF2-40B4-BE49-F238E27FC236}">
                <a16:creationId xmlns:a16="http://schemas.microsoft.com/office/drawing/2014/main" id="{E1151C09-A5CD-4B91-AA21-330C4A9D97DF}"/>
              </a:ext>
            </a:extLst>
          </p:cNvPr>
          <p:cNvGraphicFramePr>
            <a:graphicFrameLocks noGrp="1"/>
          </p:cNvGraphicFramePr>
          <p:nvPr>
            <p:extLst>
              <p:ext uri="{D42A27DB-BD31-4B8C-83A1-F6EECF244321}">
                <p14:modId xmlns:p14="http://schemas.microsoft.com/office/powerpoint/2010/main" val="2192410952"/>
              </p:ext>
            </p:extLst>
          </p:nvPr>
        </p:nvGraphicFramePr>
        <p:xfrm>
          <a:off x="677335" y="731521"/>
          <a:ext cx="8658253" cy="265563"/>
        </p:xfrm>
        <a:graphic>
          <a:graphicData uri="http://schemas.openxmlformats.org/drawingml/2006/table">
            <a:tbl>
              <a:tblPr firstRow="1" firstCol="1" bandRow="1">
                <a:tableStyleId>{F5AB1C69-6EDB-4FF4-983F-18BD219EF322}</a:tableStyleId>
              </a:tblPr>
              <a:tblGrid>
                <a:gridCol w="7083027">
                  <a:extLst>
                    <a:ext uri="{9D8B030D-6E8A-4147-A177-3AD203B41FA5}">
                      <a16:colId xmlns:a16="http://schemas.microsoft.com/office/drawing/2014/main" val="532221732"/>
                    </a:ext>
                  </a:extLst>
                </a:gridCol>
                <a:gridCol w="1575226">
                  <a:extLst>
                    <a:ext uri="{9D8B030D-6E8A-4147-A177-3AD203B41FA5}">
                      <a16:colId xmlns:a16="http://schemas.microsoft.com/office/drawing/2014/main" val="3769025524"/>
                    </a:ext>
                  </a:extLst>
                </a:gridCol>
              </a:tblGrid>
              <a:tr h="265563">
                <a:tc>
                  <a:txBody>
                    <a:bodyPr/>
                    <a:lstStyle/>
                    <a:p>
                      <a:pPr algn="ctr">
                        <a:lnSpc>
                          <a:spcPct val="107000"/>
                        </a:lnSpc>
                        <a:spcAft>
                          <a:spcPts val="0"/>
                        </a:spcAft>
                      </a:pPr>
                      <a:r>
                        <a:rPr lang="hr-HR" sz="1100" dirty="0">
                          <a:effectLst/>
                        </a:rPr>
                        <a:t>KRITERIJ</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2">
                        <a:lumMod val="60000"/>
                        <a:lumOff val="40000"/>
                      </a:schemeClr>
                    </a:solidFill>
                  </a:tcPr>
                </a:tc>
                <a:tc>
                  <a:txBody>
                    <a:bodyPr/>
                    <a:lstStyle/>
                    <a:p>
                      <a:pPr algn="ctr">
                        <a:lnSpc>
                          <a:spcPct val="107000"/>
                        </a:lnSpc>
                        <a:spcAft>
                          <a:spcPts val="0"/>
                        </a:spcAft>
                      </a:pPr>
                      <a:r>
                        <a:rPr lang="hr-HR" sz="1100" dirty="0">
                          <a:solidFill>
                            <a:schemeClr val="bg1"/>
                          </a:solidFill>
                          <a:effectLst/>
                        </a:rPr>
                        <a:t>Bodovi</a:t>
                      </a:r>
                      <a:endParaRPr lang="hr-H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12" marR="63212" marT="0" marB="0" anchor="ctr">
                    <a:solidFill>
                      <a:schemeClr val="accent2">
                        <a:lumMod val="60000"/>
                        <a:lumOff val="40000"/>
                      </a:schemeClr>
                    </a:solidFill>
                  </a:tcPr>
                </a:tc>
                <a:extLst>
                  <a:ext uri="{0D108BD9-81ED-4DB2-BD59-A6C34878D82A}">
                    <a16:rowId xmlns:a16="http://schemas.microsoft.com/office/drawing/2014/main" val="3972831494"/>
                  </a:ext>
                </a:extLst>
              </a:tr>
            </a:tbl>
          </a:graphicData>
        </a:graphic>
      </p:graphicFrame>
    </p:spTree>
    <p:extLst>
      <p:ext uri="{BB962C8B-B14F-4D97-AF65-F5344CB8AC3E}">
        <p14:creationId xmlns:p14="http://schemas.microsoft.com/office/powerpoint/2010/main" val="4212730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BFE6944-C994-4E12-A978-7E6396258A04}"/>
              </a:ext>
            </a:extLst>
          </p:cNvPr>
          <p:cNvSpPr>
            <a:spLocks noGrp="1"/>
          </p:cNvSpPr>
          <p:nvPr>
            <p:ph type="title"/>
          </p:nvPr>
        </p:nvSpPr>
        <p:spPr/>
        <p:txBody>
          <a:bodyPr/>
          <a:lstStyle/>
          <a:p>
            <a:r>
              <a:rPr lang="hr-HR" dirty="0"/>
              <a:t>VAŽNO</a:t>
            </a:r>
          </a:p>
        </p:txBody>
      </p:sp>
      <p:sp>
        <p:nvSpPr>
          <p:cNvPr id="3" name="Rezervirano mjesto sadržaja 2">
            <a:extLst>
              <a:ext uri="{FF2B5EF4-FFF2-40B4-BE49-F238E27FC236}">
                <a16:creationId xmlns:a16="http://schemas.microsoft.com/office/drawing/2014/main" id="{BF261942-94E3-4E21-A545-C6C68EC14214}"/>
              </a:ext>
            </a:extLst>
          </p:cNvPr>
          <p:cNvSpPr>
            <a:spLocks noGrp="1"/>
          </p:cNvSpPr>
          <p:nvPr>
            <p:ph idx="1"/>
          </p:nvPr>
        </p:nvSpPr>
        <p:spPr/>
        <p:txBody>
          <a:bodyPr/>
          <a:lstStyle/>
          <a:p>
            <a:r>
              <a:rPr lang="hr-HR" dirty="0"/>
              <a:t>Nositelju projekta </a:t>
            </a:r>
            <a:r>
              <a:rPr lang="hr-HR" b="1" u="sng" dirty="0"/>
              <a:t>ne može se dodijeliti veći iznos bodova</a:t>
            </a:r>
            <a:r>
              <a:rPr lang="hr-HR" dirty="0"/>
              <a:t> u odnosu od onog što je zatraženo u </a:t>
            </a:r>
            <a:r>
              <a:rPr lang="hr-HR" b="1" dirty="0"/>
              <a:t>prijavnom obrascu</a:t>
            </a:r>
            <a:r>
              <a:rPr lang="hr-HR" dirty="0"/>
              <a:t>.</a:t>
            </a:r>
          </a:p>
          <a:p>
            <a:r>
              <a:rPr lang="hr-HR" dirty="0"/>
              <a:t>Projekt mora ostvariti minimalni broj bodova kako bi prošao prag prolaznosti. </a:t>
            </a:r>
          </a:p>
        </p:txBody>
      </p:sp>
    </p:spTree>
    <p:extLst>
      <p:ext uri="{BB962C8B-B14F-4D97-AF65-F5344CB8AC3E}">
        <p14:creationId xmlns:p14="http://schemas.microsoft.com/office/powerpoint/2010/main" val="1194403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543F57-0339-4693-9D17-F1B5095027AD}"/>
              </a:ext>
            </a:extLst>
          </p:cNvPr>
          <p:cNvSpPr>
            <a:spLocks noGrp="1"/>
          </p:cNvSpPr>
          <p:nvPr>
            <p:ph type="title"/>
          </p:nvPr>
        </p:nvSpPr>
        <p:spPr/>
        <p:txBody>
          <a:bodyPr/>
          <a:lstStyle/>
          <a:p>
            <a:r>
              <a:rPr lang="hr-HR" dirty="0"/>
              <a:t>Podnošenje prijave projekta</a:t>
            </a:r>
            <a:br>
              <a:rPr lang="hr-HR" b="1" dirty="0"/>
            </a:br>
            <a:endParaRPr lang="hr-HR" dirty="0"/>
          </a:p>
        </p:txBody>
      </p:sp>
      <p:sp>
        <p:nvSpPr>
          <p:cNvPr id="3" name="Rezervirano mjesto sadržaja 2">
            <a:extLst>
              <a:ext uri="{FF2B5EF4-FFF2-40B4-BE49-F238E27FC236}">
                <a16:creationId xmlns:a16="http://schemas.microsoft.com/office/drawing/2014/main" id="{97832A72-58CB-4C7E-84EE-61646C1BD451}"/>
              </a:ext>
            </a:extLst>
          </p:cNvPr>
          <p:cNvSpPr>
            <a:spLocks noGrp="1"/>
          </p:cNvSpPr>
          <p:nvPr>
            <p:ph idx="1"/>
          </p:nvPr>
        </p:nvSpPr>
        <p:spPr>
          <a:xfrm>
            <a:off x="677334" y="1455939"/>
            <a:ext cx="8596668" cy="5113538"/>
          </a:xfrm>
        </p:spPr>
        <p:txBody>
          <a:bodyPr>
            <a:normAutofit fontScale="85000" lnSpcReduction="20000"/>
          </a:bodyPr>
          <a:lstStyle/>
          <a:p>
            <a:r>
              <a:rPr lang="hr-HR" b="1" dirty="0"/>
              <a:t>Prilikom podnošenja prijave projekta nositelj projekta obavezno dostavlja natječajnu dokumentaciju iz priloga 1. ovog Natječaja.</a:t>
            </a:r>
            <a:endParaRPr lang="hr-HR" dirty="0"/>
          </a:p>
          <a:p>
            <a:pPr marL="0" indent="0">
              <a:buNone/>
            </a:pPr>
            <a:endParaRPr lang="hr-HR" dirty="0"/>
          </a:p>
          <a:p>
            <a:r>
              <a:rPr lang="hr-HR" dirty="0"/>
              <a:t>Prijave projekata podnose se u jednom (1) zatvorenom paketu/omotnici isključivo </a:t>
            </a:r>
            <a:r>
              <a:rPr lang="hr-HR" b="1" i="1" u="sng" dirty="0"/>
              <a:t>preporučenom poštom</a:t>
            </a:r>
            <a:r>
              <a:rPr lang="hr-HR" dirty="0"/>
              <a:t> </a:t>
            </a:r>
            <a:r>
              <a:rPr lang="hr-HR" b="1" dirty="0"/>
              <a:t>od </a:t>
            </a:r>
            <a:r>
              <a:rPr lang="pl-PL" sz="1800" b="1" i="1" u="sng" strike="noStrike" baseline="0" dirty="0">
                <a:solidFill>
                  <a:srgbClr val="FF0000"/>
                </a:solidFill>
                <a:latin typeface="Calibri" panose="020F0502020204030204" pitchFamily="34" charset="0"/>
              </a:rPr>
              <a:t>21.rujna 2020. a najkasnije do 23.listopada 2020.</a:t>
            </a:r>
            <a:r>
              <a:rPr lang="pl-PL" sz="1800" b="1" i="1" u="sng" strike="noStrike" baseline="0" dirty="0">
                <a:solidFill>
                  <a:srgbClr val="000000"/>
                </a:solidFill>
                <a:latin typeface="Calibri" panose="020F0502020204030204" pitchFamily="34" charset="0"/>
              </a:rPr>
              <a:t>  </a:t>
            </a:r>
            <a:r>
              <a:rPr lang="hr-HR" dirty="0"/>
              <a:t>na adresu:</a:t>
            </a:r>
          </a:p>
          <a:p>
            <a:pPr marL="0" indent="0" algn="ctr">
              <a:buNone/>
            </a:pPr>
            <a:r>
              <a:rPr lang="hr-HR" dirty="0"/>
              <a:t>LAG SAVA</a:t>
            </a:r>
          </a:p>
          <a:p>
            <a:pPr marL="0" indent="0" algn="ctr">
              <a:buNone/>
            </a:pPr>
            <a:r>
              <a:rPr lang="hr-HR" dirty="0"/>
              <a:t>Ulica bana Josipa Jelačića 48</a:t>
            </a:r>
          </a:p>
          <a:p>
            <a:pPr marL="0" indent="0" algn="ctr">
              <a:buNone/>
            </a:pPr>
            <a:r>
              <a:rPr lang="hr-HR" dirty="0"/>
              <a:t>10290 Zaprešić</a:t>
            </a:r>
          </a:p>
          <a:p>
            <a:pPr marL="0" indent="0">
              <a:buNone/>
            </a:pPr>
            <a:endParaRPr lang="hr-HR" dirty="0"/>
          </a:p>
          <a:p>
            <a:pPr marL="0" indent="0">
              <a:buNone/>
            </a:pPr>
            <a:r>
              <a:rPr lang="hr-HR" dirty="0"/>
              <a:t>Na zatvorenom paketu/omotnici mora biti jasno navedeno:</a:t>
            </a:r>
          </a:p>
          <a:p>
            <a:pPr lvl="0"/>
            <a:r>
              <a:rPr lang="hr-HR" dirty="0"/>
              <a:t>naziv ovog Natječaja:  </a:t>
            </a:r>
            <a:br>
              <a:rPr lang="hr-HR" dirty="0"/>
            </a:br>
            <a:r>
              <a:rPr lang="hr-HR" b="1" dirty="0"/>
              <a:t>TO 1.1.1. Potpora razvoju malih poljoprivrednih gospodarstava, 20-1-1-1</a:t>
            </a:r>
            <a:endParaRPr lang="hr-HR" dirty="0"/>
          </a:p>
          <a:p>
            <a:pPr lvl="0"/>
            <a:r>
              <a:rPr lang="hr-HR" dirty="0"/>
              <a:t>puni naziv i adresa nositelja projekta </a:t>
            </a:r>
          </a:p>
          <a:p>
            <a:pPr lvl="0"/>
            <a:r>
              <a:rPr lang="hr-HR" dirty="0"/>
              <a:t>na paketu/omotnici također mora biti zabilježen datum i točno vrijeme podnošenja prijave projekta. Prijave projekata poslane na način različit od gore navedenog (npr. neposredno,  ili e-poštom) ili dostavljene na druge adrese bit će automatski isključene.</a:t>
            </a:r>
          </a:p>
          <a:p>
            <a:r>
              <a:rPr lang="hr-HR" dirty="0"/>
              <a:t>Napominjemo da datum i točno vrijeme podnošenja prijave projekta ne upisuje sam nositelj projekta. Podnošenjem prijave projekta preporučenom poštom, datum i točno vrijeme podnošenja naznačuje djelatnik poštanskog/kurirskog ureda.</a:t>
            </a:r>
          </a:p>
          <a:p>
            <a:endParaRPr lang="hr-HR" dirty="0"/>
          </a:p>
        </p:txBody>
      </p:sp>
    </p:spTree>
    <p:extLst>
      <p:ext uri="{BB962C8B-B14F-4D97-AF65-F5344CB8AC3E}">
        <p14:creationId xmlns:p14="http://schemas.microsoft.com/office/powerpoint/2010/main" val="3536094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3D2C4A-AAE3-4863-BAE2-DB81EE5CE352}"/>
              </a:ext>
            </a:extLst>
          </p:cNvPr>
          <p:cNvSpPr>
            <a:spLocks noGrp="1"/>
          </p:cNvSpPr>
          <p:nvPr>
            <p:ph type="title"/>
          </p:nvPr>
        </p:nvSpPr>
        <p:spPr/>
        <p:txBody>
          <a:bodyPr/>
          <a:lstStyle/>
          <a:p>
            <a:r>
              <a:rPr lang="hr-HR" dirty="0"/>
              <a:t>VAŽNO</a:t>
            </a:r>
          </a:p>
        </p:txBody>
      </p:sp>
      <p:sp>
        <p:nvSpPr>
          <p:cNvPr id="3" name="Rezervirano mjesto sadržaja 2">
            <a:extLst>
              <a:ext uri="{FF2B5EF4-FFF2-40B4-BE49-F238E27FC236}">
                <a16:creationId xmlns:a16="http://schemas.microsoft.com/office/drawing/2014/main" id="{4130D19B-B0CC-45BC-9284-5B74EEB841D0}"/>
              </a:ext>
            </a:extLst>
          </p:cNvPr>
          <p:cNvSpPr>
            <a:spLocks noGrp="1"/>
          </p:cNvSpPr>
          <p:nvPr>
            <p:ph idx="1"/>
          </p:nvPr>
        </p:nvSpPr>
        <p:spPr>
          <a:xfrm>
            <a:off x="677334" y="1930400"/>
            <a:ext cx="8596668" cy="4567669"/>
          </a:xfrm>
        </p:spPr>
        <p:txBody>
          <a:bodyPr>
            <a:normAutofit/>
          </a:bodyPr>
          <a:lstStyle/>
          <a:p>
            <a:r>
              <a:rPr lang="hr-HR" dirty="0"/>
              <a:t>Datum i vrijeme na paketu/omotnici smatra se trenutkom podnošenja prijave projekta na ovaj Natječaj. </a:t>
            </a:r>
            <a:r>
              <a:rPr lang="hr-HR" i="1" u="sng" dirty="0"/>
              <a:t>Prijave projekta koje na paketu/omotnici ne budu imale oznaku datuma i vremena neće biti uzete u razmatranje. </a:t>
            </a:r>
          </a:p>
          <a:p>
            <a:endParaRPr lang="hr-HR" dirty="0"/>
          </a:p>
          <a:p>
            <a:r>
              <a:rPr lang="hr-HR" dirty="0"/>
              <a:t>Prijavni obrazac prijave projekta obavezno mora biti vlastoručno potpisan i ovjeren (po potrebi) od nositelja projekta, a cjelokupna dokumentacija prijave projekta mora biti složena redoslijedom kojim su dokumenti navedeni u prilogu 1. ovog Natječaja. Obrasci u </a:t>
            </a:r>
            <a:r>
              <a:rPr lang="hr-HR" dirty="0" err="1"/>
              <a:t>excel</a:t>
            </a:r>
            <a:r>
              <a:rPr lang="hr-HR" dirty="0"/>
              <a:t> formatu (npr. poslovni plan, izjava o veličini poduzeća) moraju biti dostavljeni u elektroničkom formatu (DVD ili CD s oznakom R: CD/R, DVD/R). </a:t>
            </a:r>
          </a:p>
          <a:p>
            <a:endParaRPr lang="hr-HR" dirty="0"/>
          </a:p>
          <a:p>
            <a:r>
              <a:rPr lang="hr-HR" dirty="0"/>
              <a:t>U slučaju podnošenja prijave projekta izvan roka propisanog ovim Natječajem, nositelju projekta se vraća neotvorena prijava projekta i izdaje Obavijest o nepravovremenosti podnošenja prijave projekta. </a:t>
            </a:r>
          </a:p>
          <a:p>
            <a:endParaRPr lang="hr-HR" dirty="0"/>
          </a:p>
        </p:txBody>
      </p:sp>
    </p:spTree>
    <p:extLst>
      <p:ext uri="{BB962C8B-B14F-4D97-AF65-F5344CB8AC3E}">
        <p14:creationId xmlns:p14="http://schemas.microsoft.com/office/powerpoint/2010/main" val="268890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4AC889A-EC79-476D-9E8B-8C19A0EB63DF}"/>
              </a:ext>
            </a:extLst>
          </p:cNvPr>
          <p:cNvSpPr>
            <a:spLocks noGrp="1"/>
          </p:cNvSpPr>
          <p:nvPr>
            <p:ph type="title"/>
          </p:nvPr>
        </p:nvSpPr>
        <p:spPr/>
        <p:txBody>
          <a:bodyPr/>
          <a:lstStyle/>
          <a:p>
            <a:r>
              <a:rPr lang="hr-HR" dirty="0"/>
              <a:t>Otvoren drugi LAG Natječaj za male poljoprivrednike</a:t>
            </a:r>
          </a:p>
        </p:txBody>
      </p:sp>
      <p:sp>
        <p:nvSpPr>
          <p:cNvPr id="3" name="Rezervirano mjesto sadržaja 2">
            <a:extLst>
              <a:ext uri="{FF2B5EF4-FFF2-40B4-BE49-F238E27FC236}">
                <a16:creationId xmlns:a16="http://schemas.microsoft.com/office/drawing/2014/main" id="{ED31B41C-5E60-4265-9E2A-6E15124208ED}"/>
              </a:ext>
            </a:extLst>
          </p:cNvPr>
          <p:cNvSpPr>
            <a:spLocks noGrp="1"/>
          </p:cNvSpPr>
          <p:nvPr>
            <p:ph idx="1"/>
          </p:nvPr>
        </p:nvSpPr>
        <p:spPr>
          <a:xfrm>
            <a:off x="677334" y="2160589"/>
            <a:ext cx="8596668" cy="3880773"/>
          </a:xfrm>
        </p:spPr>
        <p:txBody>
          <a:bodyPr>
            <a:normAutofit fontScale="92500" lnSpcReduction="10000"/>
          </a:bodyPr>
          <a:lstStyle/>
          <a:p>
            <a:r>
              <a:rPr lang="hr-HR" dirty="0"/>
              <a:t>4. rujna objavljen je natječaj za provedbu tipa operacije </a:t>
            </a:r>
            <a:r>
              <a:rPr lang="hr-HR" b="1" dirty="0"/>
              <a:t>1.1.1. "Potpora razvoju malih poljoprivrednih gospodarstava</a:t>
            </a:r>
            <a:r>
              <a:rPr lang="hr-HR" dirty="0"/>
              <a:t>" u </a:t>
            </a:r>
            <a:r>
              <a:rPr lang="hr-HR" b="1" dirty="0"/>
              <a:t>ukupnom iznosu od 1.116.780 HRK</a:t>
            </a:r>
            <a:r>
              <a:rPr lang="hr-HR" dirty="0"/>
              <a:t>.</a:t>
            </a:r>
          </a:p>
          <a:p>
            <a:r>
              <a:rPr lang="hr-HR" dirty="0"/>
              <a:t>Tekst Natječaja i sva potrebna dokumentacija dostupna je na web stranici </a:t>
            </a:r>
            <a:r>
              <a:rPr lang="hr-HR" dirty="0">
                <a:hlinkClick r:id="rId2"/>
              </a:rPr>
              <a:t>LAG-a SAVA</a:t>
            </a:r>
            <a:endParaRPr lang="hr-HR" dirty="0"/>
          </a:p>
          <a:p>
            <a:endParaRPr lang="hr-HR" dirty="0"/>
          </a:p>
          <a:p>
            <a:r>
              <a:rPr lang="hr-HR" b="1" dirty="0"/>
              <a:t>Podnošenje prijava:</a:t>
            </a:r>
          </a:p>
          <a:p>
            <a:pPr marL="0" indent="0">
              <a:buNone/>
            </a:pPr>
            <a:r>
              <a:rPr lang="hr-HR" b="1" dirty="0"/>
              <a:t>	od 21. rujna do 23. listopada</a:t>
            </a:r>
          </a:p>
          <a:p>
            <a:pPr marL="0" indent="0">
              <a:buNone/>
            </a:pPr>
            <a:endParaRPr lang="hr-HR" b="1" dirty="0"/>
          </a:p>
          <a:p>
            <a:r>
              <a:rPr lang="hr-HR" b="1" dirty="0"/>
              <a:t>Obuhvat LAG područja (JLS):</a:t>
            </a:r>
            <a:endParaRPr lang="hr-HR" dirty="0"/>
          </a:p>
          <a:p>
            <a:pPr lvl="1"/>
            <a:r>
              <a:rPr lang="hr-HR" u="sng" dirty="0"/>
              <a:t>Općine</a:t>
            </a:r>
            <a:r>
              <a:rPr lang="hr-HR" dirty="0"/>
              <a:t>: </a:t>
            </a:r>
            <a:r>
              <a:rPr lang="hr-HR" dirty="0" err="1"/>
              <a:t>Brdovec</a:t>
            </a:r>
            <a:r>
              <a:rPr lang="hr-HR" dirty="0"/>
              <a:t>, </a:t>
            </a:r>
            <a:r>
              <a:rPr lang="hr-HR" dirty="0" err="1"/>
              <a:t>Dubravica</a:t>
            </a:r>
            <a:r>
              <a:rPr lang="hr-HR" dirty="0"/>
              <a:t>, Klinča Sela, Luka, Marija Gorica, </a:t>
            </a:r>
            <a:r>
              <a:rPr lang="hr-HR" dirty="0" err="1"/>
              <a:t>Pušća</a:t>
            </a:r>
            <a:r>
              <a:rPr lang="hr-HR" dirty="0"/>
              <a:t>, </a:t>
            </a:r>
            <a:r>
              <a:rPr lang="hr-HR" dirty="0" err="1"/>
              <a:t>Stupnik</a:t>
            </a:r>
            <a:endParaRPr lang="hr-HR" dirty="0"/>
          </a:p>
          <a:p>
            <a:pPr lvl="1"/>
            <a:r>
              <a:rPr lang="hr-HR" u="sng" dirty="0"/>
              <a:t>Gradovi</a:t>
            </a:r>
            <a:r>
              <a:rPr lang="hr-HR" dirty="0"/>
              <a:t>: Jastrebarsko, Samobor, Sveta Nedjelja, Zaprešić</a:t>
            </a:r>
          </a:p>
          <a:p>
            <a:endParaRPr lang="hr-HR" b="1" dirty="0"/>
          </a:p>
        </p:txBody>
      </p:sp>
    </p:spTree>
    <p:extLst>
      <p:ext uri="{BB962C8B-B14F-4D97-AF65-F5344CB8AC3E}">
        <p14:creationId xmlns:p14="http://schemas.microsoft.com/office/powerpoint/2010/main" val="4266432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7500BB-67FA-4235-99EA-635FD36E158F}"/>
              </a:ext>
            </a:extLst>
          </p:cNvPr>
          <p:cNvSpPr>
            <a:spLocks noGrp="1"/>
          </p:cNvSpPr>
          <p:nvPr>
            <p:ph type="title"/>
          </p:nvPr>
        </p:nvSpPr>
        <p:spPr/>
        <p:txBody>
          <a:bodyPr/>
          <a:lstStyle/>
          <a:p>
            <a:r>
              <a:rPr lang="hr-HR" dirty="0"/>
              <a:t>Pitanja i odgovori</a:t>
            </a:r>
          </a:p>
        </p:txBody>
      </p:sp>
      <p:sp>
        <p:nvSpPr>
          <p:cNvPr id="3" name="Rezervirano mjesto sadržaja 2">
            <a:extLst>
              <a:ext uri="{FF2B5EF4-FFF2-40B4-BE49-F238E27FC236}">
                <a16:creationId xmlns:a16="http://schemas.microsoft.com/office/drawing/2014/main" id="{02B12884-3619-477A-A8F6-FC9BBBAFB93D}"/>
              </a:ext>
            </a:extLst>
          </p:cNvPr>
          <p:cNvSpPr>
            <a:spLocks noGrp="1"/>
          </p:cNvSpPr>
          <p:nvPr>
            <p:ph idx="1"/>
          </p:nvPr>
        </p:nvSpPr>
        <p:spPr/>
        <p:txBody>
          <a:bodyPr/>
          <a:lstStyle/>
          <a:p>
            <a:r>
              <a:rPr lang="hr-HR" sz="1800" b="0" i="0" u="none" strike="noStrike" baseline="0" dirty="0">
                <a:solidFill>
                  <a:srgbClr val="000000"/>
                </a:solidFill>
                <a:latin typeface="Calibri" panose="020F0502020204030204" pitchFamily="34" charset="0"/>
              </a:rPr>
              <a:t>Pitanja s jasno naznačenom referencom na ovaj Natječaj moguće je poslati od dana objave natječaja do najkasnije 8 dana prije isteka roka za podnošenje zahtjeva za potporu (do 16. listopada 2020.) isključivo putem e-pošte adresu: info@lagsava.hr </a:t>
            </a:r>
            <a:r>
              <a:rPr lang="hr-HR" dirty="0"/>
              <a:t> </a:t>
            </a:r>
          </a:p>
          <a:p>
            <a:r>
              <a:rPr lang="hr-HR" dirty="0"/>
              <a:t>S ciljem jednakog tretmana, odabrani LAG ne može davati prethodno mišljenje vezano uz prihvatljivost nositelja projekta, projekta ili određenih aktivnosti.</a:t>
            </a:r>
          </a:p>
          <a:p>
            <a:endParaRPr lang="hr-HR" dirty="0"/>
          </a:p>
          <a:p>
            <a:r>
              <a:rPr lang="hr-HR" dirty="0"/>
              <a:t>Potencijalni nositelji projekta mogu kontinuirano postavljati pitanja. Postavljeno pitanje treba sadržavati potpis te biti jasno postavljeno. Odgovori će se objaviti na mrežnoj stranici: </a:t>
            </a:r>
            <a:r>
              <a:rPr lang="hr-HR" u="sng" dirty="0">
                <a:hlinkClick r:id="rId2"/>
              </a:rPr>
              <a:t>www.lagsava.hr</a:t>
            </a:r>
            <a:endParaRPr lang="hr-HR" dirty="0"/>
          </a:p>
          <a:p>
            <a:endParaRPr lang="hr-HR" dirty="0"/>
          </a:p>
        </p:txBody>
      </p:sp>
    </p:spTree>
    <p:extLst>
      <p:ext uri="{BB962C8B-B14F-4D97-AF65-F5344CB8AC3E}">
        <p14:creationId xmlns:p14="http://schemas.microsoft.com/office/powerpoint/2010/main" val="383568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2EF770-FFF4-4E8E-A2BF-36AF87067E50}"/>
              </a:ext>
            </a:extLst>
          </p:cNvPr>
          <p:cNvSpPr>
            <a:spLocks noGrp="1"/>
          </p:cNvSpPr>
          <p:nvPr>
            <p:ph type="title"/>
          </p:nvPr>
        </p:nvSpPr>
        <p:spPr/>
        <p:txBody>
          <a:bodyPr/>
          <a:lstStyle/>
          <a:p>
            <a:r>
              <a:rPr lang="hr-HR" dirty="0"/>
              <a:t>Faze u postupku odabira projekata</a:t>
            </a:r>
            <a:br>
              <a:rPr lang="hr-HR" dirty="0"/>
            </a:br>
            <a:endParaRPr lang="hr-HR" dirty="0"/>
          </a:p>
        </p:txBody>
      </p:sp>
      <p:sp>
        <p:nvSpPr>
          <p:cNvPr id="3" name="Rezervirano mjesto sadržaja 2">
            <a:extLst>
              <a:ext uri="{FF2B5EF4-FFF2-40B4-BE49-F238E27FC236}">
                <a16:creationId xmlns:a16="http://schemas.microsoft.com/office/drawing/2014/main" id="{8A900528-6FB5-4B9A-89E3-7A0F87BFD45A}"/>
              </a:ext>
            </a:extLst>
          </p:cNvPr>
          <p:cNvSpPr>
            <a:spLocks noGrp="1"/>
          </p:cNvSpPr>
          <p:nvPr>
            <p:ph idx="1"/>
          </p:nvPr>
        </p:nvSpPr>
        <p:spPr/>
        <p:txBody>
          <a:bodyPr/>
          <a:lstStyle/>
          <a:p>
            <a:r>
              <a:rPr lang="hr-HR" b="1" dirty="0"/>
              <a:t>1. faza: Administrativna kontrola (Analiza 1)</a:t>
            </a:r>
            <a:endParaRPr lang="hr-HR" dirty="0"/>
          </a:p>
          <a:p>
            <a:r>
              <a:rPr lang="hr-HR" b="1" dirty="0"/>
              <a:t>2. faza: Ocjenjivanje projekata (Analiza 2)</a:t>
            </a:r>
            <a:endParaRPr lang="hr-HR" dirty="0"/>
          </a:p>
          <a:p>
            <a:r>
              <a:rPr lang="hr-HR" b="1" dirty="0"/>
              <a:t>3. faza: Odabir projekata od strane UO LAG-a</a:t>
            </a:r>
            <a:endParaRPr lang="hr-HR" dirty="0"/>
          </a:p>
          <a:p>
            <a:r>
              <a:rPr lang="hr-HR" dirty="0"/>
              <a:t> </a:t>
            </a:r>
            <a:r>
              <a:rPr lang="hr-HR" b="1" dirty="0"/>
              <a:t>4. faza: Prigovori na odluke LAG-a</a:t>
            </a:r>
            <a:endParaRPr lang="hr-HR" dirty="0"/>
          </a:p>
          <a:p>
            <a:pPr marL="0" indent="0">
              <a:buNone/>
            </a:pPr>
            <a:endParaRPr lang="hr-HR" dirty="0"/>
          </a:p>
          <a:p>
            <a:r>
              <a:rPr lang="hr-HR" b="1" dirty="0"/>
              <a:t>Nakon završene 4. faze, odabrani projekti prolaze finalnu kontrolu APPRRR-a prije potpisivanja Odluke o dodjeli sredstava</a:t>
            </a:r>
          </a:p>
        </p:txBody>
      </p:sp>
    </p:spTree>
    <p:extLst>
      <p:ext uri="{BB962C8B-B14F-4D97-AF65-F5344CB8AC3E}">
        <p14:creationId xmlns:p14="http://schemas.microsoft.com/office/powerpoint/2010/main" val="1762178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408D38D-487A-4278-A43C-3C202FEC4459}"/>
              </a:ext>
            </a:extLst>
          </p:cNvPr>
          <p:cNvSpPr>
            <a:spLocks noGrp="1"/>
          </p:cNvSpPr>
          <p:nvPr>
            <p:ph type="title"/>
          </p:nvPr>
        </p:nvSpPr>
        <p:spPr/>
        <p:txBody>
          <a:bodyPr/>
          <a:lstStyle/>
          <a:p>
            <a:r>
              <a:rPr lang="hr-HR" dirty="0"/>
              <a:t>VAŽNO</a:t>
            </a:r>
          </a:p>
        </p:txBody>
      </p:sp>
      <p:sp>
        <p:nvSpPr>
          <p:cNvPr id="3" name="Rezervirano mjesto sadržaja 2">
            <a:extLst>
              <a:ext uri="{FF2B5EF4-FFF2-40B4-BE49-F238E27FC236}">
                <a16:creationId xmlns:a16="http://schemas.microsoft.com/office/drawing/2014/main" id="{FB220D6B-378A-4B7D-A685-CB3A21E4FDDD}"/>
              </a:ext>
            </a:extLst>
          </p:cNvPr>
          <p:cNvSpPr>
            <a:spLocks noGrp="1"/>
          </p:cNvSpPr>
          <p:nvPr>
            <p:ph idx="1"/>
          </p:nvPr>
        </p:nvSpPr>
        <p:spPr>
          <a:xfrm>
            <a:off x="677334" y="1669002"/>
            <a:ext cx="8596668" cy="4998127"/>
          </a:xfrm>
        </p:spPr>
        <p:txBody>
          <a:bodyPr/>
          <a:lstStyle/>
          <a:p>
            <a:r>
              <a:rPr lang="hr-HR" dirty="0"/>
              <a:t>U bilo kojoj fazi postupka odabira ili nakon donošenja Odluke o odabiru projekta, nositelj projekta može obavijestiti LAG da se povlači iz postupka odabira projekta ili da odustaje od provedbe projekta. U tome slučaju, odabrani LAG izdaje Potvrdu o odustajanju.</a:t>
            </a:r>
          </a:p>
          <a:p>
            <a:pPr marL="0" indent="0">
              <a:buNone/>
            </a:pPr>
            <a:endParaRPr lang="hr-HR" dirty="0"/>
          </a:p>
          <a:p>
            <a:r>
              <a:rPr lang="hr-HR" dirty="0"/>
              <a:t>Prednost na rang listi imaju prijave projekata s ostvarenim većim brojem bodova tijekom administrativne obrade. </a:t>
            </a:r>
          </a:p>
          <a:p>
            <a:pPr marL="0" indent="0">
              <a:buNone/>
            </a:pPr>
            <a:r>
              <a:rPr lang="hr-HR" dirty="0"/>
              <a:t>	U slučaju da dva ili više projekata imaju isti ostvareni broj bodova, prednost 	na rang listi imaju projekti prema koji su ranije prijavljeni (označeno od 	strane poštanskog ureda na kuverti u kojoj je podnesena prijava).</a:t>
            </a:r>
          </a:p>
          <a:p>
            <a:pPr marL="0" indent="0">
              <a:buNone/>
            </a:pPr>
            <a:endParaRPr lang="hr-HR" dirty="0"/>
          </a:p>
          <a:p>
            <a:endParaRPr lang="hr-HR" dirty="0"/>
          </a:p>
          <a:p>
            <a:endParaRPr lang="hr-HR" dirty="0"/>
          </a:p>
        </p:txBody>
      </p:sp>
    </p:spTree>
    <p:extLst>
      <p:ext uri="{BB962C8B-B14F-4D97-AF65-F5344CB8AC3E}">
        <p14:creationId xmlns:p14="http://schemas.microsoft.com/office/powerpoint/2010/main" val="2041056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19D3F35-DDDC-484E-B4D2-FE2853F12A4B}"/>
              </a:ext>
            </a:extLst>
          </p:cNvPr>
          <p:cNvSpPr>
            <a:spLocks noGrp="1"/>
          </p:cNvSpPr>
          <p:nvPr>
            <p:ph type="title"/>
          </p:nvPr>
        </p:nvSpPr>
        <p:spPr/>
        <p:txBody>
          <a:bodyPr/>
          <a:lstStyle/>
          <a:p>
            <a:r>
              <a:rPr lang="hr-HR" dirty="0"/>
              <a:t>KONTAKTI</a:t>
            </a:r>
          </a:p>
        </p:txBody>
      </p:sp>
      <p:sp>
        <p:nvSpPr>
          <p:cNvPr id="3" name="Rezervirano mjesto sadržaja 2">
            <a:extLst>
              <a:ext uri="{FF2B5EF4-FFF2-40B4-BE49-F238E27FC236}">
                <a16:creationId xmlns:a16="http://schemas.microsoft.com/office/drawing/2014/main" id="{9FA35AFF-4DB0-4A5F-B47E-F433281B8BF6}"/>
              </a:ext>
            </a:extLst>
          </p:cNvPr>
          <p:cNvSpPr>
            <a:spLocks noGrp="1"/>
          </p:cNvSpPr>
          <p:nvPr>
            <p:ph idx="1"/>
          </p:nvPr>
        </p:nvSpPr>
        <p:spPr>
          <a:xfrm>
            <a:off x="677334" y="1510019"/>
            <a:ext cx="8596668" cy="5100506"/>
          </a:xfrm>
        </p:spPr>
        <p:txBody>
          <a:bodyPr>
            <a:normAutofit/>
          </a:bodyPr>
          <a:lstStyle/>
          <a:p>
            <a:r>
              <a:rPr lang="hr-HR" b="1" dirty="0"/>
              <a:t>Voditeljica LAG-a Maja </a:t>
            </a:r>
            <a:r>
              <a:rPr lang="hr-HR" b="1" dirty="0" err="1"/>
              <a:t>Čičko</a:t>
            </a:r>
            <a:r>
              <a:rPr lang="hr-HR" b="1" dirty="0"/>
              <a:t> mag. ing. </a:t>
            </a:r>
            <a:r>
              <a:rPr lang="hr-HR" b="1" dirty="0" err="1"/>
              <a:t>agr</a:t>
            </a:r>
            <a:r>
              <a:rPr lang="hr-HR" b="1" dirty="0"/>
              <a:t>.</a:t>
            </a:r>
          </a:p>
          <a:p>
            <a:pPr marL="0" indent="0">
              <a:buNone/>
            </a:pPr>
            <a:r>
              <a:rPr lang="hr-HR" b="1" dirty="0"/>
              <a:t>	Ured Zaprešić</a:t>
            </a:r>
            <a:r>
              <a:rPr lang="hr-HR" dirty="0"/>
              <a:t>:</a:t>
            </a:r>
            <a:br>
              <a:rPr lang="hr-HR" dirty="0"/>
            </a:br>
            <a:r>
              <a:rPr lang="hr-HR" dirty="0"/>
              <a:t>	Ulica bana Josipa Jelačića 48</a:t>
            </a:r>
            <a:br>
              <a:rPr lang="hr-HR" dirty="0"/>
            </a:br>
            <a:r>
              <a:rPr lang="hr-HR" dirty="0"/>
              <a:t>	10290 Zaprešić</a:t>
            </a:r>
            <a:br>
              <a:rPr lang="hr-HR" dirty="0"/>
            </a:br>
            <a:r>
              <a:rPr lang="hr-HR" dirty="0"/>
              <a:t>	Pon-Pet: 7:00-15:00</a:t>
            </a:r>
            <a:br>
              <a:rPr lang="hr-HR" dirty="0"/>
            </a:br>
            <a:r>
              <a:rPr lang="hr-HR" dirty="0"/>
              <a:t>	Rad sa strankama: prema dogovoru </a:t>
            </a:r>
            <a:br>
              <a:rPr lang="hr-HR" dirty="0"/>
            </a:br>
            <a:r>
              <a:rPr lang="hr-HR" dirty="0"/>
              <a:t>	mail: maja.cicko@lagsava.hr</a:t>
            </a:r>
            <a:br>
              <a:rPr lang="hr-HR" dirty="0"/>
            </a:br>
            <a:r>
              <a:rPr lang="hr-HR" dirty="0"/>
              <a:t>	</a:t>
            </a:r>
            <a:r>
              <a:rPr lang="hr-HR" dirty="0" err="1"/>
              <a:t>tel</a:t>
            </a:r>
            <a:r>
              <a:rPr lang="hr-HR" dirty="0"/>
              <a:t>: 01 4008 135</a:t>
            </a:r>
            <a:br>
              <a:rPr lang="hr-HR" dirty="0"/>
            </a:br>
            <a:r>
              <a:rPr lang="hr-HR" dirty="0"/>
              <a:t>	mob: 095 5937 630</a:t>
            </a:r>
          </a:p>
          <a:p>
            <a:r>
              <a:rPr lang="hr-HR" b="1" dirty="0"/>
              <a:t>Stručna suradnica LAG-a; Marijana Jurak </a:t>
            </a:r>
            <a:r>
              <a:rPr lang="hr-HR" b="1" dirty="0" err="1"/>
              <a:t>mag</a:t>
            </a:r>
            <a:r>
              <a:rPr lang="hr-HR" b="1" dirty="0"/>
              <a:t>. ing. </a:t>
            </a:r>
            <a:r>
              <a:rPr lang="hr-HR" b="1" dirty="0" err="1"/>
              <a:t>agr</a:t>
            </a:r>
            <a:r>
              <a:rPr lang="hr-HR" b="1" dirty="0"/>
              <a:t>.</a:t>
            </a:r>
          </a:p>
          <a:p>
            <a:pPr marL="0" indent="0">
              <a:buNone/>
            </a:pPr>
            <a:r>
              <a:rPr lang="hr-HR" b="1" dirty="0"/>
              <a:t>	</a:t>
            </a:r>
            <a:r>
              <a:rPr lang="hr-HR" dirty="0"/>
              <a:t>mail: marijana.jurak@lagsava.hr</a:t>
            </a:r>
            <a:br>
              <a:rPr lang="hr-HR" dirty="0"/>
            </a:br>
            <a:r>
              <a:rPr lang="hr-HR" dirty="0"/>
              <a:t>	mob: 095 4433 226</a:t>
            </a:r>
          </a:p>
          <a:p>
            <a:endParaRPr lang="hr-HR" dirty="0"/>
          </a:p>
        </p:txBody>
      </p:sp>
    </p:spTree>
    <p:extLst>
      <p:ext uri="{BB962C8B-B14F-4D97-AF65-F5344CB8AC3E}">
        <p14:creationId xmlns:p14="http://schemas.microsoft.com/office/powerpoint/2010/main" val="433252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6A6AE9C-74BE-4291-BD9B-06790144E874}"/>
              </a:ext>
            </a:extLst>
          </p:cNvPr>
          <p:cNvSpPr>
            <a:spLocks noGrp="1"/>
          </p:cNvSpPr>
          <p:nvPr>
            <p:ph type="title"/>
          </p:nvPr>
        </p:nvSpPr>
        <p:spPr/>
        <p:txBody>
          <a:bodyPr/>
          <a:lstStyle/>
          <a:p>
            <a:r>
              <a:rPr lang="hr-HR" dirty="0"/>
              <a:t>VAŽNO</a:t>
            </a:r>
          </a:p>
        </p:txBody>
      </p:sp>
      <p:sp>
        <p:nvSpPr>
          <p:cNvPr id="3" name="Rezervirano mjesto sadržaja 2">
            <a:extLst>
              <a:ext uri="{FF2B5EF4-FFF2-40B4-BE49-F238E27FC236}">
                <a16:creationId xmlns:a16="http://schemas.microsoft.com/office/drawing/2014/main" id="{670483AE-E5D1-4A4C-9699-41C8C2B2D4A8}"/>
              </a:ext>
            </a:extLst>
          </p:cNvPr>
          <p:cNvSpPr>
            <a:spLocks noGrp="1"/>
          </p:cNvSpPr>
          <p:nvPr>
            <p:ph idx="1"/>
          </p:nvPr>
        </p:nvSpPr>
        <p:spPr/>
        <p:txBody>
          <a:bodyPr>
            <a:normAutofit/>
          </a:bodyPr>
          <a:lstStyle/>
          <a:p>
            <a:pPr algn="just"/>
            <a:r>
              <a:rPr lang="hr-HR" sz="3200" dirty="0"/>
              <a:t>Zbog novonastale situacije uslijed pandemije </a:t>
            </a:r>
            <a:r>
              <a:rPr lang="hr-HR" sz="3200" dirty="0" err="1"/>
              <a:t>koronavirusa</a:t>
            </a:r>
            <a:r>
              <a:rPr lang="hr-HR" sz="3200" dirty="0"/>
              <a:t>, LAG ne prima stranke već se sve konzultacije obavljaju putem maila ili telefonski</a:t>
            </a:r>
          </a:p>
        </p:txBody>
      </p:sp>
    </p:spTree>
    <p:extLst>
      <p:ext uri="{BB962C8B-B14F-4D97-AF65-F5344CB8AC3E}">
        <p14:creationId xmlns:p14="http://schemas.microsoft.com/office/powerpoint/2010/main" val="3019677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0B34983-28C9-42E3-9CED-0F93389A8068}"/>
              </a:ext>
            </a:extLst>
          </p:cNvPr>
          <p:cNvSpPr>
            <a:spLocks noGrp="1"/>
          </p:cNvSpPr>
          <p:nvPr>
            <p:ph type="title"/>
          </p:nvPr>
        </p:nvSpPr>
        <p:spPr/>
        <p:txBody>
          <a:bodyPr/>
          <a:lstStyle/>
          <a:p>
            <a:r>
              <a:rPr lang="hr-HR" dirty="0"/>
              <a:t>Iznos i udio javne potpore</a:t>
            </a:r>
          </a:p>
        </p:txBody>
      </p:sp>
      <p:sp>
        <p:nvSpPr>
          <p:cNvPr id="3" name="Rezervirano mjesto sadržaja 2">
            <a:extLst>
              <a:ext uri="{FF2B5EF4-FFF2-40B4-BE49-F238E27FC236}">
                <a16:creationId xmlns:a16="http://schemas.microsoft.com/office/drawing/2014/main" id="{307CDC41-8270-42AC-835F-78ADA4AEED91}"/>
              </a:ext>
            </a:extLst>
          </p:cNvPr>
          <p:cNvSpPr>
            <a:spLocks noGrp="1"/>
          </p:cNvSpPr>
          <p:nvPr>
            <p:ph idx="1"/>
          </p:nvPr>
        </p:nvSpPr>
        <p:spPr>
          <a:xfrm>
            <a:off x="677334" y="2205607"/>
            <a:ext cx="8596668" cy="4318000"/>
          </a:xfrm>
        </p:spPr>
        <p:txBody>
          <a:bodyPr>
            <a:normAutofit/>
          </a:bodyPr>
          <a:lstStyle/>
          <a:p>
            <a:r>
              <a:rPr lang="hr-HR" dirty="0"/>
              <a:t>Visina javne potpore po projektu iznosi  </a:t>
            </a:r>
            <a:r>
              <a:rPr lang="hr-HR" b="1" dirty="0"/>
              <a:t>112.912,50  HRK</a:t>
            </a:r>
            <a:r>
              <a:rPr lang="hr-HR" dirty="0"/>
              <a:t> koliko mora biti minimalna vrijednost prihvatljivih aktivnosti navedenih u poslovnom planu.</a:t>
            </a:r>
          </a:p>
          <a:p>
            <a:r>
              <a:rPr lang="hr-HR" dirty="0"/>
              <a:t>Sredstva potpore osiguravaju se iz proračuna Europske unije i državnog proračuna Republike Hrvatske, od čega Europska unija sudjeluje s 90%, dok Republika Hrvatska sudjeluje s 10%.</a:t>
            </a:r>
          </a:p>
          <a:p>
            <a:r>
              <a:rPr lang="hr-HR" dirty="0"/>
              <a:t>Isplata javne potpore se vrši u dvije rate u razdoblju od najviše 3 godine kako slijedi:</a:t>
            </a:r>
          </a:p>
          <a:p>
            <a:pPr lvl="1"/>
            <a:r>
              <a:rPr lang="hr-HR" dirty="0"/>
              <a:t>isplata prve rate u iznosu od 50% ukupno odobrene javne potpore nakon donošenja Odluke o dodjeli sredstava od strane Agencije za plaćanja u poljoprivredi, ribarstvu i ruralnom razvoju (u daljnjem tekstu: Agencija za plaćanja)</a:t>
            </a:r>
          </a:p>
          <a:p>
            <a:pPr lvl="1"/>
            <a:r>
              <a:rPr lang="hr-HR" dirty="0"/>
              <a:t>Isplata druge/zadnje rate (konačna isplata) uslijediti će nakon završetka provedbe prihvatljivih aktivnosti iz poslovnog plana.</a:t>
            </a:r>
          </a:p>
          <a:p>
            <a:pPr marL="457200" lvl="1" indent="0">
              <a:buNone/>
            </a:pPr>
            <a:endParaRPr lang="hr-HR" sz="2200" dirty="0"/>
          </a:p>
          <a:p>
            <a:endParaRPr lang="hr-HR" sz="2400" dirty="0"/>
          </a:p>
        </p:txBody>
      </p:sp>
    </p:spTree>
    <p:extLst>
      <p:ext uri="{BB962C8B-B14F-4D97-AF65-F5344CB8AC3E}">
        <p14:creationId xmlns:p14="http://schemas.microsoft.com/office/powerpoint/2010/main" val="133630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30BDC5-07E7-4D74-BB22-CDF3738CCAAE}"/>
              </a:ext>
            </a:extLst>
          </p:cNvPr>
          <p:cNvSpPr>
            <a:spLocks noGrp="1"/>
          </p:cNvSpPr>
          <p:nvPr>
            <p:ph type="title"/>
          </p:nvPr>
        </p:nvSpPr>
        <p:spPr/>
        <p:txBody>
          <a:bodyPr/>
          <a:lstStyle/>
          <a:p>
            <a:r>
              <a:rPr lang="hr-HR" dirty="0"/>
              <a:t>Prihvatljivost nositelja projekta (Tko može sudjelovati?)</a:t>
            </a:r>
          </a:p>
        </p:txBody>
      </p:sp>
      <p:sp>
        <p:nvSpPr>
          <p:cNvPr id="3" name="Rezervirano mjesto sadržaja 2">
            <a:extLst>
              <a:ext uri="{FF2B5EF4-FFF2-40B4-BE49-F238E27FC236}">
                <a16:creationId xmlns:a16="http://schemas.microsoft.com/office/drawing/2014/main" id="{87DA5007-27AB-4537-A5BB-559009696236}"/>
              </a:ext>
            </a:extLst>
          </p:cNvPr>
          <p:cNvSpPr>
            <a:spLocks noGrp="1"/>
          </p:cNvSpPr>
          <p:nvPr>
            <p:ph idx="1"/>
          </p:nvPr>
        </p:nvSpPr>
        <p:spPr/>
        <p:txBody>
          <a:bodyPr>
            <a:normAutofit fontScale="85000" lnSpcReduction="10000"/>
          </a:bodyPr>
          <a:lstStyle/>
          <a:p>
            <a:pPr marL="0" indent="0">
              <a:buNone/>
            </a:pPr>
            <a:r>
              <a:rPr lang="hr-HR" dirty="0"/>
              <a:t>Kako bi se ispunili uvjeti prihvatljivosti, nositelj projekta </a:t>
            </a:r>
            <a:r>
              <a:rPr lang="hr-HR" b="1" u="sng" dirty="0"/>
              <a:t>mora</a:t>
            </a:r>
            <a:r>
              <a:rPr lang="hr-HR" dirty="0"/>
              <a:t> biti:</a:t>
            </a:r>
          </a:p>
          <a:p>
            <a:pPr algn="l"/>
            <a:endParaRPr lang="hr-HR" sz="1800" b="0" i="0" u="none" strike="noStrike" baseline="0" dirty="0">
              <a:solidFill>
                <a:srgbClr val="000000"/>
              </a:solidFill>
              <a:latin typeface="Calibri" panose="020F0502020204030204" pitchFamily="34" charset="0"/>
            </a:endParaRPr>
          </a:p>
          <a:p>
            <a:r>
              <a:rPr lang="hr-HR" sz="1800" b="0" i="0" u="none" strike="noStrike" baseline="0" dirty="0">
                <a:solidFill>
                  <a:srgbClr val="000000"/>
                </a:solidFill>
                <a:latin typeface="Calibri" panose="020F0502020204030204" pitchFamily="34" charset="0"/>
              </a:rPr>
              <a:t>upisan u Upisnik poljoprivrednika/Upisnik obiteljskih poljoprivrednih gospodarstava (u daljnjem tekstu: Upisnik) sukladno nadležnim propisima, ekonomske veličine iskazane u ukupnom standardnom ekonomskom rezultatu poljoprivrednog gospodarstva </a:t>
            </a:r>
            <a:r>
              <a:rPr lang="hr-HR" sz="1800" b="1" i="0" u="none" strike="noStrike" baseline="0" dirty="0">
                <a:solidFill>
                  <a:srgbClr val="000000"/>
                </a:solidFill>
                <a:latin typeface="Calibri" panose="020F0502020204030204" pitchFamily="34" charset="0"/>
              </a:rPr>
              <a:t>od 2.000 eura do 7.999 eura</a:t>
            </a:r>
            <a:r>
              <a:rPr lang="hr-HR" sz="1800" b="0" i="0" u="none" strike="noStrike" baseline="0" dirty="0">
                <a:solidFill>
                  <a:srgbClr val="000000"/>
                </a:solidFill>
                <a:latin typeface="Calibri" panose="020F0502020204030204" pitchFamily="34" charset="0"/>
              </a:rPr>
              <a:t>; </a:t>
            </a:r>
          </a:p>
          <a:p>
            <a:r>
              <a:rPr lang="hr-HR" sz="1800" b="0" i="0" u="none" strike="noStrike" baseline="0" dirty="0">
                <a:solidFill>
                  <a:srgbClr val="000000"/>
                </a:solidFill>
                <a:latin typeface="Calibri" panose="020F0502020204030204" pitchFamily="34" charset="0"/>
              </a:rPr>
              <a:t>• </a:t>
            </a:r>
            <a:r>
              <a:rPr lang="hr-HR" sz="1800" b="1" i="0" u="none" strike="noStrike" baseline="0" dirty="0">
                <a:solidFill>
                  <a:srgbClr val="000000"/>
                </a:solidFill>
                <a:latin typeface="Calibri" panose="020F0502020204030204" pitchFamily="34" charset="0"/>
              </a:rPr>
              <a:t>mikro ili malo poduzeće </a:t>
            </a:r>
            <a:endParaRPr lang="hr-HR" sz="1800" b="0" i="0" u="none" strike="noStrike" baseline="0" dirty="0">
              <a:solidFill>
                <a:srgbClr val="000000"/>
              </a:solidFill>
              <a:latin typeface="Calibri" panose="020F0502020204030204" pitchFamily="34" charset="0"/>
            </a:endParaRPr>
          </a:p>
          <a:p>
            <a:r>
              <a:rPr lang="hr-HR" sz="1800" b="0" i="0" u="none" strike="noStrike" baseline="0" dirty="0">
                <a:solidFill>
                  <a:srgbClr val="000000"/>
                </a:solidFill>
                <a:latin typeface="Calibri" panose="020F0502020204030204" pitchFamily="34" charset="0"/>
              </a:rPr>
              <a:t> jedan od sljedećih organizacijskih oblika registriranih za poljoprivrednu djelatnost: </a:t>
            </a:r>
          </a:p>
          <a:p>
            <a:pPr marL="0" indent="0">
              <a:buNone/>
            </a:pPr>
            <a:r>
              <a:rPr lang="pl-PL" sz="1800" b="0" i="0" u="none" strike="noStrike" baseline="0" dirty="0">
                <a:solidFill>
                  <a:srgbClr val="000000"/>
                </a:solidFill>
                <a:latin typeface="Calibri" panose="020F0502020204030204" pitchFamily="34" charset="0"/>
              </a:rPr>
              <a:t>	a. obiteljsko poljoprivredno gospodarstvo (OPG) </a:t>
            </a:r>
          </a:p>
          <a:p>
            <a:pPr marL="0" indent="0">
              <a:buNone/>
            </a:pPr>
            <a:r>
              <a:rPr lang="hr-HR" sz="1800" b="0" i="0" u="none" strike="noStrike" baseline="0" dirty="0">
                <a:solidFill>
                  <a:srgbClr val="000000"/>
                </a:solidFill>
                <a:latin typeface="Calibri" panose="020F0502020204030204" pitchFamily="34" charset="0"/>
              </a:rPr>
              <a:t>	b. </a:t>
            </a:r>
            <a:r>
              <a:rPr lang="hr-HR" sz="1800" b="0" i="0" u="none" strike="noStrike" baseline="0" dirty="0" err="1">
                <a:solidFill>
                  <a:srgbClr val="000000"/>
                </a:solidFill>
                <a:latin typeface="Calibri" panose="020F0502020204030204" pitchFamily="34" charset="0"/>
              </a:rPr>
              <a:t>samoopskrbno</a:t>
            </a:r>
            <a:r>
              <a:rPr lang="hr-HR" sz="1800" b="0" i="0" u="none" strike="noStrike" baseline="0" dirty="0">
                <a:solidFill>
                  <a:srgbClr val="000000"/>
                </a:solidFill>
                <a:latin typeface="Calibri" panose="020F0502020204030204" pitchFamily="34" charset="0"/>
              </a:rPr>
              <a:t> poljoprivredno gospodarstvo (SOPG) </a:t>
            </a:r>
          </a:p>
          <a:p>
            <a:pPr marL="0" indent="0">
              <a:buNone/>
            </a:pPr>
            <a:r>
              <a:rPr lang="hr-HR" sz="1800" b="0" i="0" u="none" strike="noStrike" baseline="0" dirty="0">
                <a:solidFill>
                  <a:srgbClr val="000000"/>
                </a:solidFill>
                <a:latin typeface="Calibri" panose="020F0502020204030204" pitchFamily="34" charset="0"/>
              </a:rPr>
              <a:t>	c. obrt </a:t>
            </a:r>
          </a:p>
          <a:p>
            <a:pPr marL="0" indent="0">
              <a:buNone/>
            </a:pPr>
            <a:r>
              <a:rPr lang="hr-HR" sz="1800" b="0" i="0" u="none" strike="noStrike" baseline="0" dirty="0">
                <a:solidFill>
                  <a:srgbClr val="000000"/>
                </a:solidFill>
                <a:latin typeface="Calibri" panose="020F0502020204030204" pitchFamily="34" charset="0"/>
              </a:rPr>
              <a:t>	d. trgovačko društvo (isključujući trgovačka društva čiji su osnivači i vlasnici javnopravna tijela) </a:t>
            </a:r>
          </a:p>
          <a:p>
            <a:pPr marL="0" indent="0">
              <a:buNone/>
            </a:pPr>
            <a:r>
              <a:rPr lang="hr-HR" sz="1800" b="0" i="0" u="none" strike="noStrike" baseline="0" dirty="0">
                <a:solidFill>
                  <a:srgbClr val="000000"/>
                </a:solidFill>
                <a:latin typeface="Calibri" panose="020F0502020204030204" pitchFamily="34" charset="0"/>
              </a:rPr>
              <a:t>	e. zadruga. </a:t>
            </a:r>
          </a:p>
          <a:p>
            <a:pPr marL="0" indent="0">
              <a:buNone/>
            </a:pPr>
            <a:endParaRPr lang="hr-HR" dirty="0"/>
          </a:p>
        </p:txBody>
      </p:sp>
    </p:spTree>
    <p:extLst>
      <p:ext uri="{BB962C8B-B14F-4D97-AF65-F5344CB8AC3E}">
        <p14:creationId xmlns:p14="http://schemas.microsoft.com/office/powerpoint/2010/main" val="1947406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2BD132-80CC-435A-BC77-7F2896AA75C4}"/>
              </a:ext>
            </a:extLst>
          </p:cNvPr>
          <p:cNvSpPr>
            <a:spLocks noGrp="1"/>
          </p:cNvSpPr>
          <p:nvPr>
            <p:ph type="title"/>
          </p:nvPr>
        </p:nvSpPr>
        <p:spPr/>
        <p:txBody>
          <a:bodyPr/>
          <a:lstStyle/>
          <a:p>
            <a:r>
              <a:rPr lang="hr-HR" dirty="0"/>
              <a:t>VAŽNO</a:t>
            </a:r>
          </a:p>
        </p:txBody>
      </p:sp>
      <p:sp>
        <p:nvSpPr>
          <p:cNvPr id="3" name="Rezervirano mjesto sadržaja 2">
            <a:extLst>
              <a:ext uri="{FF2B5EF4-FFF2-40B4-BE49-F238E27FC236}">
                <a16:creationId xmlns:a16="http://schemas.microsoft.com/office/drawing/2014/main" id="{49703693-BE3F-48B9-BB06-F92D0C187387}"/>
              </a:ext>
            </a:extLst>
          </p:cNvPr>
          <p:cNvSpPr>
            <a:spLocks noGrp="1"/>
          </p:cNvSpPr>
          <p:nvPr>
            <p:ph idx="1"/>
          </p:nvPr>
        </p:nvSpPr>
        <p:spPr/>
        <p:txBody>
          <a:bodyPr>
            <a:normAutofit lnSpcReduction="10000"/>
          </a:bodyPr>
          <a:lstStyle/>
          <a:p>
            <a:r>
              <a:rPr lang="hr-HR" dirty="0"/>
              <a:t>Nositelji projekta koji su u postupku dodjele sredstava u sklopu nacionalnog natječaja za tip operacije 6.3.1.  </a:t>
            </a:r>
            <a:r>
              <a:rPr lang="hr-HR" b="1" u="sng" dirty="0"/>
              <a:t>ne mogu istovremeno biti u postupku odabira projekata temeljem ovog Natječaja i obrnuto.</a:t>
            </a:r>
          </a:p>
          <a:p>
            <a:endParaRPr lang="hr-HR" b="1" u="sng" dirty="0"/>
          </a:p>
          <a:p>
            <a:r>
              <a:rPr lang="hr-HR" dirty="0"/>
              <a:t> Prilikom izračuna Ekonomske veličine (SO), </a:t>
            </a:r>
            <a:r>
              <a:rPr lang="hr-HR" b="1" dirty="0"/>
              <a:t>Savjetodavna služba neće uzeti u obzir izmjene u ARKOD-u/JRDŽ-u koje su nastale nakon 1. srpnja 2020. godine</a:t>
            </a:r>
            <a:r>
              <a:rPr lang="hr-HR" dirty="0"/>
              <a:t>.</a:t>
            </a:r>
          </a:p>
          <a:p>
            <a:r>
              <a:rPr lang="hr-HR" dirty="0"/>
              <a:t>Nije dozvoljena promjena nositelja ili odgovorne osobe poljoprivrednog gospodarstva od trenutka podnošenja prijave projekta do konačne isplate potpore. Nakon konačne isplate potpore, nositelj ili odgovorna osoba moraju ostati unutar poljoprivrednog gospodarstva sve do proteka roka od pet (5) godina od konačne isplate potpore, ali nije obvezno da isti budu nositelji ili odgovorne osobe poljoprivrednog gospodarstva. </a:t>
            </a:r>
          </a:p>
        </p:txBody>
      </p:sp>
    </p:spTree>
    <p:extLst>
      <p:ext uri="{BB962C8B-B14F-4D97-AF65-F5344CB8AC3E}">
        <p14:creationId xmlns:p14="http://schemas.microsoft.com/office/powerpoint/2010/main" val="369361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83EB0A0-A862-4D71-B8F7-9A20037D583C}"/>
              </a:ext>
            </a:extLst>
          </p:cNvPr>
          <p:cNvSpPr>
            <a:spLocks noGrp="1"/>
          </p:cNvSpPr>
          <p:nvPr>
            <p:ph type="title"/>
          </p:nvPr>
        </p:nvSpPr>
        <p:spPr/>
        <p:txBody>
          <a:bodyPr>
            <a:normAutofit fontScale="90000"/>
          </a:bodyPr>
          <a:lstStyle/>
          <a:p>
            <a:r>
              <a:rPr lang="hr-HR" dirty="0"/>
              <a:t>2.3. Kriteriji za isključenje nositelja projekta (Tko ne može sudjelovati?)</a:t>
            </a:r>
            <a:br>
              <a:rPr lang="hr-HR" b="1" dirty="0"/>
            </a:br>
            <a:endParaRPr lang="hr-HR" dirty="0"/>
          </a:p>
        </p:txBody>
      </p:sp>
      <p:sp>
        <p:nvSpPr>
          <p:cNvPr id="3" name="Rezervirano mjesto sadržaja 2">
            <a:extLst>
              <a:ext uri="{FF2B5EF4-FFF2-40B4-BE49-F238E27FC236}">
                <a16:creationId xmlns:a16="http://schemas.microsoft.com/office/drawing/2014/main" id="{2A7E382A-B4AF-4ACC-8458-77799DE4C8BE}"/>
              </a:ext>
            </a:extLst>
          </p:cNvPr>
          <p:cNvSpPr>
            <a:spLocks noGrp="1"/>
          </p:cNvSpPr>
          <p:nvPr>
            <p:ph idx="1"/>
          </p:nvPr>
        </p:nvSpPr>
        <p:spPr>
          <a:xfrm>
            <a:off x="677333" y="2160589"/>
            <a:ext cx="9629641" cy="4373376"/>
          </a:xfrm>
        </p:spPr>
        <p:txBody>
          <a:bodyPr>
            <a:normAutofit fontScale="85000" lnSpcReduction="20000"/>
          </a:bodyPr>
          <a:lstStyle/>
          <a:p>
            <a:pPr marL="0" indent="0">
              <a:buNone/>
            </a:pPr>
            <a:r>
              <a:rPr lang="hr-HR" dirty="0"/>
              <a:t>U okviru ovog Natječaja, potpora se </a:t>
            </a:r>
            <a:r>
              <a:rPr lang="hr-HR" b="1" u="sng" dirty="0"/>
              <a:t>ne može</a:t>
            </a:r>
            <a:r>
              <a:rPr lang="hr-HR" dirty="0"/>
              <a:t> dodijeliti:</a:t>
            </a:r>
          </a:p>
          <a:p>
            <a:pPr lvl="0"/>
            <a:r>
              <a:rPr lang="hr-HR" b="1" dirty="0"/>
              <a:t>nositelju projekta koji nema prebivalište ili sjedište na području LAG obuhvata,</a:t>
            </a:r>
            <a:r>
              <a:rPr lang="hr-HR" dirty="0"/>
              <a:t> što zavisno o organizacijskom obliku nositelja projekta podrazumijeva sljedeće:</a:t>
            </a:r>
          </a:p>
          <a:p>
            <a:pPr lvl="1"/>
            <a:r>
              <a:rPr lang="hr-HR" dirty="0"/>
              <a:t>OPG/SOPG – prebivalište nositelja OPG-a</a:t>
            </a:r>
          </a:p>
          <a:p>
            <a:pPr lvl="1"/>
            <a:r>
              <a:rPr lang="hr-HR" dirty="0"/>
              <a:t>trgovačko društvo i zadruga – adresa sjedišta društva </a:t>
            </a:r>
          </a:p>
          <a:p>
            <a:pPr lvl="1"/>
            <a:r>
              <a:rPr lang="hr-HR" dirty="0"/>
              <a:t>obrt – adresa sjedišta obrta </a:t>
            </a:r>
          </a:p>
          <a:p>
            <a:pPr lvl="0"/>
            <a:r>
              <a:rPr lang="hr-HR" dirty="0"/>
              <a:t>nositelju projekta </a:t>
            </a:r>
            <a:r>
              <a:rPr lang="hr-HR" b="1" dirty="0"/>
              <a:t>kojemu poljoprivredna djelatnost nije glavna djelatnost </a:t>
            </a:r>
            <a:r>
              <a:rPr lang="hr-HR" dirty="0"/>
              <a:t>sukladno Nacionalnoj klasifikaciji djelatnosti 2007. (NN 58/07 i 72/07). Poljoprivredna djelatnost se smatra Područje A, Odjeljak 01, skupine od 01.1 do uključujući 01.6 i razredi od 01.11 do 01.64.;</a:t>
            </a:r>
          </a:p>
          <a:p>
            <a:pPr lvl="0"/>
            <a:r>
              <a:rPr lang="hr-HR" dirty="0"/>
              <a:t>nositelju projekta koji je u postupku stečaja ili likvidacije sukladno odredbama Stečajnog zakona (NN 71/15, 104/17); </a:t>
            </a:r>
          </a:p>
          <a:p>
            <a:pPr lvl="0"/>
            <a:r>
              <a:rPr lang="hr-HR" dirty="0"/>
              <a:t>nositelju projekta koji je u </a:t>
            </a:r>
            <a:r>
              <a:rPr lang="hr-HR" b="1" dirty="0"/>
              <a:t>postupku </a:t>
            </a:r>
            <a:r>
              <a:rPr lang="hr-HR" b="1" dirty="0" err="1"/>
              <a:t>predstečajne</a:t>
            </a:r>
            <a:r>
              <a:rPr lang="hr-HR" b="1" dirty="0"/>
              <a:t> nagodbe </a:t>
            </a:r>
            <a:r>
              <a:rPr lang="hr-HR" dirty="0"/>
              <a:t>sukladno Zakonu o financijskom poslovanju i </a:t>
            </a:r>
            <a:r>
              <a:rPr lang="hr-HR" dirty="0" err="1"/>
              <a:t>predstečajnoj</a:t>
            </a:r>
            <a:r>
              <a:rPr lang="hr-HR" dirty="0"/>
              <a:t> nagodbi (NN 108/12, 144/12, 81/13, 112/13,71/15,78/15);</a:t>
            </a:r>
          </a:p>
          <a:p>
            <a:pPr lvl="0"/>
            <a:r>
              <a:rPr lang="hr-HR" dirty="0"/>
              <a:t>nositelju projekta koji je u </a:t>
            </a:r>
            <a:r>
              <a:rPr lang="hr-HR" b="1" dirty="0"/>
              <a:t>postupku stečaja </a:t>
            </a:r>
            <a:r>
              <a:rPr lang="hr-HR" dirty="0"/>
              <a:t>potrošača sukladno Zakonu o stečaju potrošača (NN 100/15);</a:t>
            </a:r>
          </a:p>
          <a:p>
            <a:pPr lvl="0"/>
            <a:r>
              <a:rPr lang="hr-HR" dirty="0"/>
              <a:t>nositelju projekta koji nije ispunio obveze prema državnom proračunu Republike Hrvatske u skladu sa zakonskim odredbama </a:t>
            </a:r>
            <a:r>
              <a:rPr lang="hr-HR" b="1" dirty="0"/>
              <a:t>(porezni dug);</a:t>
            </a:r>
          </a:p>
          <a:p>
            <a:endParaRPr lang="hr-HR" dirty="0"/>
          </a:p>
        </p:txBody>
      </p:sp>
    </p:spTree>
    <p:extLst>
      <p:ext uri="{BB962C8B-B14F-4D97-AF65-F5344CB8AC3E}">
        <p14:creationId xmlns:p14="http://schemas.microsoft.com/office/powerpoint/2010/main" val="99518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A943C3A5-6274-46C5-B4E6-C0A53CB99A02}"/>
              </a:ext>
            </a:extLst>
          </p:cNvPr>
          <p:cNvSpPr>
            <a:spLocks noGrp="1"/>
          </p:cNvSpPr>
          <p:nvPr>
            <p:ph idx="1"/>
          </p:nvPr>
        </p:nvSpPr>
        <p:spPr>
          <a:xfrm>
            <a:off x="677333" y="727969"/>
            <a:ext cx="9460965" cy="5859262"/>
          </a:xfrm>
        </p:spPr>
        <p:txBody>
          <a:bodyPr>
            <a:normAutofit lnSpcReduction="10000"/>
          </a:bodyPr>
          <a:lstStyle/>
          <a:p>
            <a:pPr lvl="0"/>
            <a:r>
              <a:rPr lang="hr-HR" dirty="0"/>
              <a:t>nositelju projekta koji </a:t>
            </a:r>
            <a:r>
              <a:rPr lang="hr-HR" b="1" dirty="0"/>
              <a:t>nije izvršio zatraženi povrat </a:t>
            </a:r>
            <a:r>
              <a:rPr lang="hr-HR" dirty="0"/>
              <a:t>ili je u postupku povrata sredstava prethodno dodijeljenih u drugom natječaju iz bilo kojeg javnog izvora (uključujući fondove EU-a);</a:t>
            </a:r>
          </a:p>
          <a:p>
            <a:pPr lvl="0"/>
            <a:r>
              <a:rPr lang="hr-HR" dirty="0"/>
              <a:t>nositelju projekta kojemu je </a:t>
            </a:r>
            <a:r>
              <a:rPr lang="hr-HR" b="1" dirty="0"/>
              <a:t>utvrđena ozbiljna nesukladnost i/ili je dostavio lažne dokaze/podatke </a:t>
            </a:r>
            <a:r>
              <a:rPr lang="hr-HR" dirty="0"/>
              <a:t>za potrebe ostvarivanja potpore ili nije dostavio potrebne informacije zbog nemara, a sve sukladno članku 35. Delegirane uredbe Komisije (EU) br. 640/2014; </a:t>
            </a:r>
          </a:p>
          <a:p>
            <a:pPr lvl="0"/>
            <a:r>
              <a:rPr lang="hr-HR" dirty="0"/>
              <a:t>nositelju projekta kojemu </a:t>
            </a:r>
            <a:r>
              <a:rPr lang="hr-HR" b="1" dirty="0"/>
              <a:t>se utvrdi umjetno stvaranje uvjeta </a:t>
            </a:r>
            <a:r>
              <a:rPr lang="hr-HR" dirty="0"/>
              <a:t>sukladno članku 60. Uredbe (EU) br. 1306/2013; </a:t>
            </a:r>
          </a:p>
          <a:p>
            <a:pPr lvl="0"/>
            <a:r>
              <a:rPr lang="hr-HR" dirty="0"/>
              <a:t>nositelju projekta kojemu se utvrdi </a:t>
            </a:r>
            <a:r>
              <a:rPr lang="hr-HR" b="1" dirty="0"/>
              <a:t>nepravilnost i/ili sumnja na prijevaru</a:t>
            </a:r>
            <a:r>
              <a:rPr lang="hr-HR" dirty="0"/>
              <a:t>;</a:t>
            </a:r>
          </a:p>
          <a:p>
            <a:pPr lvl="0"/>
            <a:r>
              <a:rPr lang="hr-HR" dirty="0"/>
              <a:t>nositelju projekta kojemu su </a:t>
            </a:r>
            <a:r>
              <a:rPr lang="hr-HR" b="1" dirty="0"/>
              <a:t>iste prihvatljive aktivnosti već sufinancirane i/ili je u postupku dodjele sredstava iz bilo kojeg drugog javnog izvora, za iste aktivnosti </a:t>
            </a:r>
            <a:r>
              <a:rPr lang="hr-HR" dirty="0"/>
              <a:t>predviđene u poslovnom planu u sklopu prijave na ovaj natječaj; </a:t>
            </a:r>
          </a:p>
          <a:p>
            <a:pPr lvl="0"/>
            <a:r>
              <a:rPr lang="hr-HR" dirty="0"/>
              <a:t>nositelj projekta koji se nalazi </a:t>
            </a:r>
            <a:r>
              <a:rPr lang="hr-HR" b="1" dirty="0"/>
              <a:t>na crnoj listi </a:t>
            </a:r>
            <a:r>
              <a:rPr lang="hr-HR" dirty="0"/>
              <a:t>Agencije za plaćanja (</a:t>
            </a:r>
            <a:r>
              <a:rPr lang="hr-HR" u="sng" dirty="0">
                <a:hlinkClick r:id="rId2"/>
              </a:rPr>
              <a:t>http://www.apprrr.hr/ipard-31.aspx</a:t>
            </a:r>
            <a:r>
              <a:rPr lang="hr-HR" dirty="0"/>
              <a:t>). </a:t>
            </a:r>
          </a:p>
          <a:p>
            <a:r>
              <a:rPr lang="hr-HR" dirty="0"/>
              <a:t>Pod područjem LAG obuhvata podrazumijevaju se sva naselja koja pripadaju LAG-u u trenutku objave LAG Natječaja i koja su dio važeće i odobrene LRS  </a:t>
            </a:r>
          </a:p>
          <a:p>
            <a:r>
              <a:rPr lang="hr-HR" dirty="0"/>
              <a:t>Nositelj projekta se isključuje iz iste mjere ili vrste aktivnosti u kalendarskoj godini utvrđivanja i u sljedećoj kalendarskoj godini</a:t>
            </a:r>
          </a:p>
          <a:p>
            <a:endParaRPr lang="hr-HR" dirty="0"/>
          </a:p>
        </p:txBody>
      </p:sp>
    </p:spTree>
    <p:extLst>
      <p:ext uri="{BB962C8B-B14F-4D97-AF65-F5344CB8AC3E}">
        <p14:creationId xmlns:p14="http://schemas.microsoft.com/office/powerpoint/2010/main" val="229522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CA17BD-F983-4D03-A816-32F04325CC22}"/>
              </a:ext>
            </a:extLst>
          </p:cNvPr>
          <p:cNvSpPr>
            <a:spLocks noGrp="1"/>
          </p:cNvSpPr>
          <p:nvPr>
            <p:ph type="title"/>
          </p:nvPr>
        </p:nvSpPr>
        <p:spPr>
          <a:xfrm>
            <a:off x="677334" y="458679"/>
            <a:ext cx="8596668" cy="1320800"/>
          </a:xfrm>
        </p:spPr>
        <p:txBody>
          <a:bodyPr>
            <a:normAutofit fontScale="90000"/>
          </a:bodyPr>
          <a:lstStyle/>
          <a:p>
            <a:r>
              <a:rPr lang="hr-HR" dirty="0"/>
              <a:t>Sposobnost nositelja projekta, učinkovito korištenje sredstava i održivost rezultata projekta</a:t>
            </a:r>
            <a:br>
              <a:rPr lang="hr-HR" b="1" dirty="0"/>
            </a:br>
            <a:endParaRPr lang="hr-HR" dirty="0"/>
          </a:p>
        </p:txBody>
      </p:sp>
      <p:sp>
        <p:nvSpPr>
          <p:cNvPr id="3" name="Rezervirano mjesto sadržaja 2">
            <a:extLst>
              <a:ext uri="{FF2B5EF4-FFF2-40B4-BE49-F238E27FC236}">
                <a16:creationId xmlns:a16="http://schemas.microsoft.com/office/drawing/2014/main" id="{C7DF3548-FA73-49C1-9841-752EA761164B}"/>
              </a:ext>
            </a:extLst>
          </p:cNvPr>
          <p:cNvSpPr>
            <a:spLocks noGrp="1"/>
          </p:cNvSpPr>
          <p:nvPr>
            <p:ph idx="1"/>
          </p:nvPr>
        </p:nvSpPr>
        <p:spPr/>
        <p:txBody>
          <a:bodyPr>
            <a:normAutofit fontScale="85000" lnSpcReduction="10000"/>
          </a:bodyPr>
          <a:lstStyle/>
          <a:p>
            <a:r>
              <a:rPr lang="hr-HR" dirty="0"/>
              <a:t>Nositelj projekta je obvezan provedbu aktivnosti navedenih u poslovnom planu </a:t>
            </a:r>
            <a:r>
              <a:rPr lang="hr-HR" b="1" dirty="0"/>
              <a:t>započeti u roku devet (9) mjeseci</a:t>
            </a:r>
            <a:r>
              <a:rPr lang="hr-HR" dirty="0"/>
              <a:t> od datuma donošenja odluke o odabiru projekta, a </a:t>
            </a:r>
            <a:r>
              <a:rPr lang="hr-HR" b="1" u="sng" dirty="0"/>
              <a:t>završiti iste i ostvariti cilj projekta </a:t>
            </a:r>
            <a:r>
              <a:rPr lang="hr-HR" dirty="0"/>
              <a:t>u roku </a:t>
            </a:r>
            <a:r>
              <a:rPr lang="hr-HR" b="1" u="sng" dirty="0"/>
              <a:t>tri (3) godine</a:t>
            </a:r>
            <a:r>
              <a:rPr lang="hr-HR" dirty="0"/>
              <a:t> od datuma donošenja odluke o odabiru projekta. Sve aktivnosti u poslovnom planu moraju biti provedene kako bi nositelj projekta ostvario javnu potporu. </a:t>
            </a:r>
          </a:p>
          <a:p>
            <a:r>
              <a:rPr lang="hr-HR" dirty="0"/>
              <a:t>Nositelj projekta je obvezan od trenutka podnošenja prijave projekta na ovaj natječaj i sve do proteka roka od pet (5) godina od dana konačne isplate sredstava potpore: </a:t>
            </a:r>
          </a:p>
          <a:p>
            <a:pPr lvl="1"/>
            <a:r>
              <a:rPr lang="hr-HR" b="1" u="sng" dirty="0"/>
              <a:t>imati sjedište ili prebivalište</a:t>
            </a:r>
            <a:r>
              <a:rPr lang="hr-HR" dirty="0"/>
              <a:t> unutar područja koje LAG obuhvaća, zavisno o organizacijskom obliku</a:t>
            </a:r>
          </a:p>
          <a:p>
            <a:pPr lvl="1"/>
            <a:r>
              <a:rPr lang="hr-HR" b="1" u="sng" dirty="0"/>
              <a:t>biti upisan</a:t>
            </a:r>
            <a:r>
              <a:rPr lang="hr-HR" b="1" dirty="0"/>
              <a:t> </a:t>
            </a:r>
            <a:r>
              <a:rPr lang="hr-HR" dirty="0"/>
              <a:t>u Upisnik poljoprivrednih gospodarstava</a:t>
            </a:r>
            <a:r>
              <a:rPr lang="hr-HR" b="1" dirty="0"/>
              <a:t> </a:t>
            </a:r>
            <a:r>
              <a:rPr lang="hr-HR" b="1" u="sng" dirty="0"/>
              <a:t>i aktivno</a:t>
            </a:r>
            <a:r>
              <a:rPr lang="hr-HR" dirty="0"/>
              <a:t> se baviti </a:t>
            </a:r>
            <a:r>
              <a:rPr lang="hr-HR" b="1" u="sng" dirty="0"/>
              <a:t>poljoprivrednom proizvodnjom</a:t>
            </a:r>
            <a:r>
              <a:rPr lang="hr-HR" dirty="0"/>
              <a:t>. Pod aktivnim bavljenjem poljoprivrednom proizvodnjom podrazumijeva se da se poljoprivredno gospodarstvo bavi najmanje  onom vrstom poljoprivredne proizvodnje za koju je zatražena potpora koja je predmet prijave projekta. Kad je u poslovnom planu zatražena potpora samo za poljoprivrednu mehanizaciju, strojeve i opremu, aktivno bavljenje poljoprivrednom proizvodnjom se smatra bavljenje najmanje poljoprivrednom proizvodnjom koje je poljoprivredno gospodarstvo imalo kod podnošenja prijave projekta.</a:t>
            </a:r>
          </a:p>
          <a:p>
            <a:endParaRPr lang="hr-HR" dirty="0"/>
          </a:p>
        </p:txBody>
      </p:sp>
    </p:spTree>
    <p:extLst>
      <p:ext uri="{BB962C8B-B14F-4D97-AF65-F5344CB8AC3E}">
        <p14:creationId xmlns:p14="http://schemas.microsoft.com/office/powerpoint/2010/main" val="379828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7175FFE1-F6FC-4C40-92EF-93557E6D722C}"/>
              </a:ext>
            </a:extLst>
          </p:cNvPr>
          <p:cNvSpPr>
            <a:spLocks noGrp="1"/>
          </p:cNvSpPr>
          <p:nvPr>
            <p:ph idx="1"/>
          </p:nvPr>
        </p:nvSpPr>
        <p:spPr>
          <a:xfrm>
            <a:off x="677334" y="781235"/>
            <a:ext cx="8596668" cy="5260127"/>
          </a:xfrm>
        </p:spPr>
        <p:txBody>
          <a:bodyPr>
            <a:normAutofit/>
          </a:bodyPr>
          <a:lstStyle/>
          <a:p>
            <a:r>
              <a:rPr lang="hr-HR" dirty="0"/>
              <a:t>Nositelji projekta moraju osigurati trajnost projekta, odnosno tijekom razdoblja od pet (5) godina od dana konačne isplate sredstava moraju osigurati da rezultati projekta ne podliježu niti jednoj od sljedećih situacija:</a:t>
            </a:r>
          </a:p>
          <a:p>
            <a:pPr lvl="0"/>
            <a:r>
              <a:rPr lang="hr-HR" b="1" u="sng" dirty="0"/>
              <a:t>prestanku ili premještanju</a:t>
            </a:r>
            <a:r>
              <a:rPr lang="hr-HR" dirty="0"/>
              <a:t> proizvodne aktivnosti izvan područja LAG obuhvata;</a:t>
            </a:r>
          </a:p>
          <a:p>
            <a:pPr lvl="0"/>
            <a:r>
              <a:rPr lang="hr-HR" b="1" u="sng" dirty="0"/>
              <a:t>promjeni vlasništva</a:t>
            </a:r>
            <a:r>
              <a:rPr lang="hr-HR" dirty="0"/>
              <a:t> nad predmetom ulaganja</a:t>
            </a:r>
          </a:p>
          <a:p>
            <a:pPr lvl="0"/>
            <a:r>
              <a:rPr lang="hr-HR" b="1" u="sng" dirty="0"/>
              <a:t>davanje u zakup ili najam predmeta ulaganja</a:t>
            </a:r>
            <a:r>
              <a:rPr lang="hr-HR" dirty="0"/>
              <a:t> ili premještanje sufinanciranog ulaganja do isteka pet (5) godina od datuma konačne isplate potpore, osim u slučaju kada je to zakonska obveza</a:t>
            </a:r>
          </a:p>
          <a:p>
            <a:pPr lvl="0"/>
            <a:r>
              <a:rPr lang="hr-HR" b="1" u="sng" dirty="0"/>
              <a:t>značajnoj promjeni</a:t>
            </a:r>
            <a:r>
              <a:rPr lang="hr-HR" dirty="0"/>
              <a:t> koja utječe na prirodu projekta, ciljeve ili provedbene uvjete zbog koje bi se doveli u pitanje njegovi prvotni ciljevi</a:t>
            </a:r>
          </a:p>
          <a:p>
            <a:pPr marL="0" indent="0">
              <a:buNone/>
            </a:pPr>
            <a:endParaRPr lang="hr-HR" dirty="0"/>
          </a:p>
          <a:p>
            <a:r>
              <a:rPr lang="hr-HR" dirty="0"/>
              <a:t>Nepridržavanje zahtjeva propisanih ovim poglavljem, smatrat će se nepridržavanjem temeljnih uvjeta te će se u tim situacijama od nositelja projekta zatražiti povrat sredstava.</a:t>
            </a:r>
          </a:p>
          <a:p>
            <a:endParaRPr lang="hr-HR" dirty="0"/>
          </a:p>
        </p:txBody>
      </p:sp>
    </p:spTree>
    <p:extLst>
      <p:ext uri="{BB962C8B-B14F-4D97-AF65-F5344CB8AC3E}">
        <p14:creationId xmlns:p14="http://schemas.microsoft.com/office/powerpoint/2010/main" val="1051844908"/>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1494</TotalTime>
  <Words>2902</Words>
  <Application>Microsoft Office PowerPoint</Application>
  <PresentationFormat>Široki zaslon</PresentationFormat>
  <Paragraphs>210</Paragraphs>
  <Slides>24</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24</vt:i4>
      </vt:variant>
    </vt:vector>
  </HeadingPairs>
  <TitlesOfParts>
    <vt:vector size="29" baseType="lpstr">
      <vt:lpstr>Arial</vt:lpstr>
      <vt:lpstr>Calibri</vt:lpstr>
      <vt:lpstr>Trebuchet MS</vt:lpstr>
      <vt:lpstr>Wingdings 3</vt:lpstr>
      <vt:lpstr>Faseta</vt:lpstr>
      <vt:lpstr>PowerPoint prezentacija</vt:lpstr>
      <vt:lpstr>Otvoren drugi LAG Natječaj za male poljoprivrednike</vt:lpstr>
      <vt:lpstr>Iznos i udio javne potpore</vt:lpstr>
      <vt:lpstr>Prihvatljivost nositelja projekta (Tko može sudjelovati?)</vt:lpstr>
      <vt:lpstr>VAŽNO</vt:lpstr>
      <vt:lpstr>2.3. Kriteriji za isključenje nositelja projekta (Tko ne može sudjelovati?) </vt:lpstr>
      <vt:lpstr>PowerPoint prezentacija</vt:lpstr>
      <vt:lpstr>Sposobnost nositelja projekta, učinkovito korištenje sredstava i održivost rezultata projekta </vt:lpstr>
      <vt:lpstr>PowerPoint prezentacija</vt:lpstr>
      <vt:lpstr>VAŽNO</vt:lpstr>
      <vt:lpstr>Prihvatljive aktivnosti</vt:lpstr>
      <vt:lpstr>VAŽNO</vt:lpstr>
      <vt:lpstr>Neprihvatljivi troškovi</vt:lpstr>
      <vt:lpstr>VAŽNO</vt:lpstr>
      <vt:lpstr>Kriteriji odabira </vt:lpstr>
      <vt:lpstr>PowerPoint prezentacija</vt:lpstr>
      <vt:lpstr>VAŽNO</vt:lpstr>
      <vt:lpstr>Podnošenje prijave projekta </vt:lpstr>
      <vt:lpstr>VAŽNO</vt:lpstr>
      <vt:lpstr>Pitanja i odgovori</vt:lpstr>
      <vt:lpstr>Faze u postupku odabira projekata </vt:lpstr>
      <vt:lpstr>VAŽNO</vt:lpstr>
      <vt:lpstr>KONTAKTI</vt:lpstr>
      <vt:lpstr>VAŽNO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LAG SAVA</dc:creator>
  <cp:lastModifiedBy>LAG SAVA</cp:lastModifiedBy>
  <cp:revision>65</cp:revision>
  <dcterms:created xsi:type="dcterms:W3CDTF">2017-11-14T09:34:06Z</dcterms:created>
  <dcterms:modified xsi:type="dcterms:W3CDTF">2020-09-14T12:01:14Z</dcterms:modified>
</cp:coreProperties>
</file>